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wdp" ContentType="image/vnd.ms-photo"/>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110"/>
  </p:notesMasterIdLst>
  <p:handoutMasterIdLst>
    <p:handoutMasterId r:id="rId111"/>
  </p:handoutMasterIdLst>
  <p:sldIdLst>
    <p:sldId id="426" r:id="rId3"/>
    <p:sldId id="287" r:id="rId4"/>
    <p:sldId id="525" r:id="rId5"/>
    <p:sldId id="531" r:id="rId6"/>
    <p:sldId id="387" r:id="rId7"/>
    <p:sldId id="530" r:id="rId8"/>
    <p:sldId id="463" r:id="rId9"/>
    <p:sldId id="563" r:id="rId10"/>
    <p:sldId id="566" r:id="rId11"/>
    <p:sldId id="539" r:id="rId12"/>
    <p:sldId id="542" r:id="rId13"/>
    <p:sldId id="543" r:id="rId14"/>
    <p:sldId id="544" r:id="rId15"/>
    <p:sldId id="540" r:id="rId16"/>
    <p:sldId id="541" r:id="rId17"/>
    <p:sldId id="569" r:id="rId18"/>
    <p:sldId id="584" r:id="rId19"/>
    <p:sldId id="405" r:id="rId20"/>
    <p:sldId id="571" r:id="rId21"/>
    <p:sldId id="570" r:id="rId22"/>
    <p:sldId id="573" r:id="rId23"/>
    <p:sldId id="574" r:id="rId24"/>
    <p:sldId id="575" r:id="rId25"/>
    <p:sldId id="578" r:id="rId26"/>
    <p:sldId id="580" r:id="rId27"/>
    <p:sldId id="581" r:id="rId28"/>
    <p:sldId id="582" r:id="rId29"/>
    <p:sldId id="583" r:id="rId30"/>
    <p:sldId id="508" r:id="rId31"/>
    <p:sldId id="585" r:id="rId32"/>
    <p:sldId id="576" r:id="rId33"/>
    <p:sldId id="577" r:id="rId34"/>
    <p:sldId id="588" r:id="rId35"/>
    <p:sldId id="590" r:id="rId36"/>
    <p:sldId id="591" r:id="rId37"/>
    <p:sldId id="592" r:id="rId38"/>
    <p:sldId id="589" r:id="rId39"/>
    <p:sldId id="593" r:id="rId40"/>
    <p:sldId id="640" r:id="rId41"/>
    <p:sldId id="594" r:id="rId42"/>
    <p:sldId id="587" r:id="rId43"/>
    <p:sldId id="599" r:id="rId44"/>
    <p:sldId id="595" r:id="rId45"/>
    <p:sldId id="596" r:id="rId46"/>
    <p:sldId id="597" r:id="rId47"/>
    <p:sldId id="600" r:id="rId48"/>
    <p:sldId id="606" r:id="rId49"/>
    <p:sldId id="607" r:id="rId50"/>
    <p:sldId id="598" r:id="rId51"/>
    <p:sldId id="498" r:id="rId52"/>
    <p:sldId id="601" r:id="rId53"/>
    <p:sldId id="602" r:id="rId54"/>
    <p:sldId id="603" r:id="rId55"/>
    <p:sldId id="604" r:id="rId56"/>
    <p:sldId id="605" r:id="rId57"/>
    <p:sldId id="622" r:id="rId58"/>
    <p:sldId id="641" r:id="rId59"/>
    <p:sldId id="625" r:id="rId60"/>
    <p:sldId id="626" r:id="rId61"/>
    <p:sldId id="660" r:id="rId62"/>
    <p:sldId id="661" r:id="rId63"/>
    <p:sldId id="662" r:id="rId64"/>
    <p:sldId id="665" r:id="rId65"/>
    <p:sldId id="627" r:id="rId66"/>
    <p:sldId id="628" r:id="rId67"/>
    <p:sldId id="629" r:id="rId68"/>
    <p:sldId id="630" r:id="rId69"/>
    <p:sldId id="631" r:id="rId70"/>
    <p:sldId id="666" r:id="rId71"/>
    <p:sldId id="632" r:id="rId72"/>
    <p:sldId id="633" r:id="rId73"/>
    <p:sldId id="663" r:id="rId74"/>
    <p:sldId id="634" r:id="rId75"/>
    <p:sldId id="664" r:id="rId76"/>
    <p:sldId id="638" r:id="rId77"/>
    <p:sldId id="639" r:id="rId78"/>
    <p:sldId id="635" r:id="rId79"/>
    <p:sldId id="636" r:id="rId80"/>
    <p:sldId id="659" r:id="rId81"/>
    <p:sldId id="621" r:id="rId82"/>
    <p:sldId id="465" r:id="rId83"/>
    <p:sldId id="647" r:id="rId84"/>
    <p:sldId id="648" r:id="rId85"/>
    <p:sldId id="502" r:id="rId86"/>
    <p:sldId id="500" r:id="rId87"/>
    <p:sldId id="423" r:id="rId88"/>
    <p:sldId id="614" r:id="rId89"/>
    <p:sldId id="667" r:id="rId90"/>
    <p:sldId id="668" r:id="rId91"/>
    <p:sldId id="649" r:id="rId92"/>
    <p:sldId id="650" r:id="rId93"/>
    <p:sldId id="652" r:id="rId94"/>
    <p:sldId id="670" r:id="rId95"/>
    <p:sldId id="651" r:id="rId96"/>
    <p:sldId id="653" r:id="rId97"/>
    <p:sldId id="655" r:id="rId98"/>
    <p:sldId id="656" r:id="rId99"/>
    <p:sldId id="654" r:id="rId100"/>
    <p:sldId id="608" r:id="rId101"/>
    <p:sldId id="609" r:id="rId102"/>
    <p:sldId id="610" r:id="rId103"/>
    <p:sldId id="611" r:id="rId104"/>
    <p:sldId id="612" r:id="rId105"/>
    <p:sldId id="613" r:id="rId106"/>
    <p:sldId id="658" r:id="rId107"/>
    <p:sldId id="657" r:id="rId108"/>
    <p:sldId id="669" r:id="rId109"/>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5" autoAdjust="0"/>
    <p:restoredTop sz="88374" autoAdjust="0"/>
  </p:normalViewPr>
  <p:slideViewPr>
    <p:cSldViewPr>
      <p:cViewPr>
        <p:scale>
          <a:sx n="52" d="100"/>
          <a:sy n="52" d="100"/>
        </p:scale>
        <p:origin x="-595" y="-202"/>
      </p:cViewPr>
      <p:guideLst>
        <p:guide orient="horz" pos="2160"/>
        <p:guide pos="2880"/>
      </p:guideLst>
    </p:cSldViewPr>
  </p:slideViewPr>
  <p:outlineViewPr>
    <p:cViewPr>
      <p:scale>
        <a:sx n="33" d="100"/>
        <a:sy n="33" d="100"/>
      </p:scale>
      <p:origin x="53" y="43"/>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image" Target="../media/image2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image" Target="../media/image224.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image" Target="../media/image23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image" Target="../media/image24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image" Target="../media/image244.emf"/><Relationship Id="rId4" Type="http://schemas.openxmlformats.org/officeDocument/2006/relationships/image" Target="../media/image2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image" Target="../media/image253.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 Id="rId4" Type="http://schemas.openxmlformats.org/officeDocument/2006/relationships/image" Target="../media/image1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image" Target="../media/image14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image" Target="../media/image14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fld id="{8582D341-558B-4FB9-922B-1A84BEC108D9}" type="datetimeFigureOut">
              <a:rPr lang="en-GB" smtClean="0"/>
              <a:pPr/>
              <a:t>18/12/2012</a:t>
            </a:fld>
            <a:endParaRPr lang="en-GB"/>
          </a:p>
        </p:txBody>
      </p:sp>
      <p:sp>
        <p:nvSpPr>
          <p:cNvPr id="4" name="Footer Placehold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BFFB6AEE-0ADF-47FD-BE64-981BFE0B92AE}"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DED3D641-E645-434B-B010-81F1938B4250}" type="datetimeFigureOut">
              <a:rPr lang="en-US" smtClean="0"/>
              <a:pPr/>
              <a:t>12/18/2012</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6A9C79AF-D570-4B4D-840E-EE954D4D4CDE}"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wiki.cern.ch/twiki/bin/edit/CMSPublic/GeV?topicparent=CMSPublic.PhysicsResultsSMP12009;nowysiwyg=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rxiv.org/abs/1211.333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twiki.cern.ch/twiki/bin/view/CMSPublic/SUS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twiki.cern.ch/twiki/bin/edit/CMSPublic/TeV?topicparent=CMSPublic.Hig12044TWiki;nowysiwyg=1"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twiki.cern.ch/twiki/bin/edit/CMSPublic/RooStats?topicparent=CMSPublic.Hig12044TWiki;nowysiwyg=1" TargetMode="External"/><Relationship Id="rId4" Type="http://schemas.openxmlformats.org/officeDocument/2006/relationships/hyperlink" Target="https://twiki.cern.ch/twiki/bin/edit/CMSPublic/GeV?topicparent=CMSPublic.Hig12044TWiki;nowysiwyg=1"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600" dirty="0" smtClean="0"/>
              <a:t>W,Z,WW,WZ,ZZ</a:t>
            </a:r>
          </a:p>
          <a:p>
            <a:pPr lvl="1"/>
            <a:r>
              <a:rPr lang="en-US" sz="1600" dirty="0" smtClean="0"/>
              <a:t>W, Z are very heavy and very important</a:t>
            </a:r>
          </a:p>
          <a:p>
            <a:pPr lvl="2"/>
            <a:r>
              <a:rPr lang="en-US" sz="1600" dirty="0" smtClean="0"/>
              <a:t>From the </a:t>
            </a:r>
            <a:r>
              <a:rPr lang="en-US" sz="1600" dirty="0" err="1" smtClean="0"/>
              <a:t>Brout</a:t>
            </a:r>
            <a:r>
              <a:rPr lang="en-US" sz="1600" dirty="0" smtClean="0"/>
              <a:t>-</a:t>
            </a:r>
            <a:r>
              <a:rPr lang="en-US" sz="1600" dirty="0" err="1" smtClean="0"/>
              <a:t>Englert</a:t>
            </a:r>
            <a:r>
              <a:rPr lang="en-US" sz="1600" dirty="0" smtClean="0"/>
              <a:t>-Higgs mechanism!</a:t>
            </a:r>
          </a:p>
          <a:p>
            <a:pPr lvl="2"/>
            <a:r>
              <a:rPr lang="en-US" sz="1600" dirty="0" smtClean="0"/>
              <a:t>They appear singly or in pairs in the decays of particles predicted in new physics models</a:t>
            </a:r>
          </a:p>
          <a:p>
            <a:pPr lvl="1"/>
            <a:r>
              <a:rPr lang="en-US" sz="1600" dirty="0" smtClean="0"/>
              <a:t>We must understand how they are produced in the Standard Model (SM) before we can look for things beyond the Standard Model</a:t>
            </a:r>
          </a:p>
          <a:p>
            <a:pPr lvl="2"/>
            <a:r>
              <a:rPr lang="en-US" sz="1600" dirty="0" smtClean="0"/>
              <a:t>Observation of processes involving a virtual Z decaying to Z+Z or </a:t>
            </a:r>
            <a:r>
              <a:rPr lang="en-US" sz="1600" dirty="0" err="1" smtClean="0"/>
              <a:t>Z+</a:t>
            </a:r>
            <a:r>
              <a:rPr lang="en-US" sz="1600" dirty="0" err="1" smtClean="0">
                <a:latin typeface="Symbol" charset="2"/>
                <a:cs typeface="Symbol" charset="2"/>
              </a:rPr>
              <a:t>g</a:t>
            </a:r>
            <a:r>
              <a:rPr lang="en-US" sz="1600" dirty="0" smtClean="0"/>
              <a:t> would be a spectacular indication of new physics.</a:t>
            </a: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1" i="0" u="none" strike="noStrike" kern="1200" baseline="0" dirty="0" smtClean="0">
                <a:solidFill>
                  <a:schemeClr val="tx1"/>
                </a:solidFill>
                <a:latin typeface="+mn-lt"/>
                <a:ea typeface="ＭＳ Ｐゴシック" charset="-128"/>
                <a:cs typeface="ＭＳ Ｐゴシック" charset="-128"/>
              </a:rPr>
              <a:t>SMP-12-011</a:t>
            </a: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We use a data sample collected in 2012 corresponding to an integrated luminosity of 18.7pb-1. </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The LHC instantaneous luminosity increased dramatically compared to the dataset used for the first measurements, from 2x10^31 to 7  10^33 cm-2s-1, and the average number of inelastic proton-proton interactions (pileup) moved from two up to twenty. In order to perform a precision measurement of the inclusive W and Z boson cross sections at </a:t>
            </a:r>
            <a:r>
              <a:rPr lang="en-US" sz="1200" b="0" i="0" u="none" strike="noStrike" kern="1200" baseline="0" dirty="0" err="1" smtClean="0">
                <a:solidFill>
                  <a:schemeClr val="tx1"/>
                </a:solidFill>
                <a:latin typeface="+mn-lt"/>
                <a:ea typeface="ＭＳ Ｐゴシック" charset="-128"/>
                <a:cs typeface="ＭＳ Ｐゴシック" charset="-128"/>
              </a:rPr>
              <a:t>sqrt</a:t>
            </a:r>
            <a:r>
              <a:rPr lang="en-US" sz="1200" b="0" i="0" u="none" strike="noStrike" kern="1200" baseline="0" dirty="0" smtClean="0">
                <a:solidFill>
                  <a:schemeClr val="tx1"/>
                </a:solidFill>
                <a:latin typeface="+mn-lt"/>
                <a:ea typeface="ＭＳ Ｐゴシック" charset="-128"/>
                <a:cs typeface="ＭＳ Ｐゴシック" charset="-128"/>
              </a:rPr>
              <a:t> s = 8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a dedicated LHC configuration was deployed to accumulate a dataset with</a:t>
            </a:r>
          </a:p>
          <a:p>
            <a:r>
              <a:rPr lang="en-US" sz="1200" b="0" i="0" u="none" strike="noStrike" kern="1200" baseline="0" dirty="0" smtClean="0">
                <a:solidFill>
                  <a:schemeClr val="tx1"/>
                </a:solidFill>
                <a:latin typeface="+mn-lt"/>
                <a:ea typeface="ＭＳ Ｐゴシック" charset="-128"/>
                <a:cs typeface="ＭＳ Ｐゴシック" charset="-128"/>
              </a:rPr>
              <a:t>low pileup and low transverse momentum trigger thresholds.</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Theoretical predictions of the inclusive W and Z cross sections are available at next-to-next-to </a:t>
            </a:r>
            <a:r>
              <a:rPr lang="en-US" sz="1200" b="0" i="0" u="none" strike="noStrike" kern="1200" baseline="0" dirty="0" err="1" smtClean="0">
                <a:solidFill>
                  <a:schemeClr val="tx1"/>
                </a:solidFill>
                <a:latin typeface="+mn-lt"/>
                <a:ea typeface="ＭＳ Ｐゴシック" charset="-128"/>
                <a:cs typeface="ＭＳ Ｐゴシック" charset="-128"/>
              </a:rPr>
              <a:t>leadingorder</a:t>
            </a:r>
            <a:r>
              <a:rPr lang="en-US" sz="1200" b="0" i="0" u="none" strike="noStrike" kern="1200" baseline="0" dirty="0" smtClean="0">
                <a:solidFill>
                  <a:schemeClr val="tx1"/>
                </a:solidFill>
                <a:latin typeface="+mn-lt"/>
                <a:ea typeface="ＭＳ Ｐゴシック" charset="-128"/>
                <a:cs typeface="ＭＳ Ｐゴシック" charset="-128"/>
              </a:rPr>
              <a:t> (NNLO) in </a:t>
            </a:r>
            <a:r>
              <a:rPr lang="en-US" sz="1200" b="0" i="0" u="none" strike="noStrike" kern="1200" baseline="0" dirty="0" err="1" smtClean="0">
                <a:solidFill>
                  <a:schemeClr val="tx1"/>
                </a:solidFill>
                <a:latin typeface="+mn-lt"/>
                <a:ea typeface="ＭＳ Ｐゴシック" charset="-128"/>
                <a:cs typeface="ＭＳ Ｐゴシック" charset="-128"/>
              </a:rPr>
              <a:t>perturbative</a:t>
            </a:r>
            <a:r>
              <a:rPr lang="en-US" sz="1200" b="0" i="0" u="none" strike="noStrike" kern="1200" baseline="0" dirty="0" smtClean="0">
                <a:solidFill>
                  <a:schemeClr val="tx1"/>
                </a:solidFill>
                <a:latin typeface="+mn-lt"/>
                <a:ea typeface="ＭＳ Ｐゴシック" charset="-128"/>
                <a:cs typeface="ＭＳ Ｐゴシック" charset="-128"/>
              </a:rPr>
              <a:t> QCD. The calculations are limited by uncertainties on</a:t>
            </a:r>
          </a:p>
          <a:p>
            <a:r>
              <a:rPr lang="en-US" sz="1200" b="0" i="0" u="none" strike="noStrike" kern="1200" baseline="0" dirty="0" err="1" smtClean="0">
                <a:solidFill>
                  <a:schemeClr val="tx1"/>
                </a:solidFill>
                <a:latin typeface="+mn-lt"/>
                <a:ea typeface="ＭＳ Ｐゴシック" charset="-128"/>
                <a:cs typeface="ＭＳ Ｐゴシック" charset="-128"/>
              </a:rPr>
              <a:t>parton</a:t>
            </a:r>
            <a:r>
              <a:rPr lang="en-US" sz="1200" b="0" i="0" u="none" strike="noStrike" kern="1200" baseline="0" dirty="0" smtClean="0">
                <a:solidFill>
                  <a:schemeClr val="tx1"/>
                </a:solidFill>
                <a:latin typeface="+mn-lt"/>
                <a:ea typeface="ＭＳ Ｐゴシック" charset="-128"/>
                <a:cs typeface="ＭＳ Ｐゴシック" charset="-128"/>
              </a:rPr>
              <a:t> distribution functions (PDFs), higher-order QCD, and EWK </a:t>
            </a:r>
            <a:r>
              <a:rPr lang="en-US" sz="1200" b="0" i="0" u="none" strike="noStrike" kern="1200" baseline="0" dirty="0" err="1" smtClean="0">
                <a:solidFill>
                  <a:schemeClr val="tx1"/>
                </a:solidFill>
                <a:latin typeface="+mn-lt"/>
                <a:ea typeface="ＭＳ Ｐゴシック" charset="-128"/>
                <a:cs typeface="ＭＳ Ｐゴシック" charset="-128"/>
              </a:rPr>
              <a:t>radiative</a:t>
            </a:r>
            <a:r>
              <a:rPr lang="en-US" sz="1200" b="0" i="0" u="none" strike="noStrike" kern="1200" baseline="0" dirty="0" smtClean="0">
                <a:solidFill>
                  <a:schemeClr val="tx1"/>
                </a:solidFill>
                <a:latin typeface="+mn-lt"/>
                <a:ea typeface="ＭＳ Ｐゴシック" charset="-128"/>
                <a:cs typeface="ＭＳ Ｐゴシック" charset="-128"/>
              </a:rPr>
              <a:t> corrections, which are available at next-to-leading order (NLO)</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Figure 10 shows the W and Z boson production cross section measurements at </a:t>
            </a:r>
            <a:r>
              <a:rPr lang="en-US" sz="1200" b="0" i="0" u="none" strike="noStrike" kern="1200" baseline="0" dirty="0" err="1" smtClean="0">
                <a:solidFill>
                  <a:schemeClr val="tx1"/>
                </a:solidFill>
                <a:latin typeface="+mn-lt"/>
                <a:ea typeface="ＭＳ Ｐゴシック" charset="-128"/>
                <a:cs typeface="ＭＳ Ｐゴシック" charset="-128"/>
              </a:rPr>
              <a:t>sqrt</a:t>
            </a:r>
            <a:r>
              <a:rPr lang="en-US" sz="1200" b="0" i="0" u="none" strike="noStrike" kern="1200" baseline="0" dirty="0" smtClean="0">
                <a:solidFill>
                  <a:schemeClr val="tx1"/>
                </a:solidFill>
                <a:latin typeface="+mn-lt"/>
                <a:ea typeface="ＭＳ Ｐゴシック" charset="-128"/>
                <a:cs typeface="ＭＳ Ｐゴシック" charset="-128"/>
              </a:rPr>
              <a:t> s=8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together with the earlier CMS measurements at </a:t>
            </a:r>
            <a:r>
              <a:rPr lang="en-US" sz="1200" b="0" i="0" u="none" strike="noStrike" kern="1200" baseline="0" dirty="0" err="1" smtClean="0">
                <a:solidFill>
                  <a:schemeClr val="tx1"/>
                </a:solidFill>
                <a:latin typeface="+mn-lt"/>
                <a:ea typeface="ＭＳ Ｐゴシック" charset="-128"/>
                <a:cs typeface="ＭＳ Ｐゴシック" charset="-128"/>
              </a:rPr>
              <a:t>sqrt</a:t>
            </a:r>
            <a:r>
              <a:rPr lang="en-US" sz="1200" b="0" i="0" u="none" strike="noStrike" kern="1200" baseline="0" dirty="0" smtClean="0">
                <a:solidFill>
                  <a:schemeClr val="tx1"/>
                </a:solidFill>
                <a:latin typeface="+mn-lt"/>
                <a:ea typeface="ＭＳ Ｐゴシック" charset="-128"/>
                <a:cs typeface="ＭＳ Ｐゴシック" charset="-128"/>
              </a:rPr>
              <a:t> s =7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and with measurements at lower</a:t>
            </a:r>
          </a:p>
          <a:p>
            <a:r>
              <a:rPr lang="en-US" sz="1200" b="0" i="0" u="none" strike="noStrike" kern="1200" baseline="0" dirty="0" smtClean="0">
                <a:solidFill>
                  <a:schemeClr val="tx1"/>
                </a:solidFill>
                <a:latin typeface="+mn-lt"/>
                <a:ea typeface="ＭＳ Ｐゴシック" charset="-128"/>
                <a:cs typeface="ＭＳ Ｐゴシック" charset="-128"/>
              </a:rPr>
              <a:t>center-of-mass energy hadron colliders. </a:t>
            </a:r>
            <a:r>
              <a:rPr lang="en-US" sz="1200" b="1" i="0" u="none" strike="noStrike" kern="1200" baseline="0" dirty="0" smtClean="0">
                <a:solidFill>
                  <a:schemeClr val="tx1"/>
                </a:solidFill>
                <a:latin typeface="+mn-lt"/>
                <a:ea typeface="ＭＳ Ｐゴシック" charset="-128"/>
                <a:cs typeface="ＭＳ Ｐゴシック" charset="-128"/>
              </a:rPr>
              <a:t>The predicted increase of the cross sections with center of mass energy is confirmed by our measurements</a:t>
            </a:r>
            <a:r>
              <a:rPr lang="en-US" sz="1200" b="0" i="0" u="none" strike="noStrike" kern="1200" baseline="0" dirty="0" smtClean="0">
                <a:solidFill>
                  <a:schemeClr val="tx1"/>
                </a:solidFill>
                <a:latin typeface="+mn-lt"/>
                <a:ea typeface="ＭＳ Ｐゴシック" charset="-128"/>
                <a:cs typeface="ＭＳ Ｐゴシック" charset="-128"/>
              </a:rPr>
              <a:t>. These measurements are consistent between the electron and </a:t>
            </a:r>
            <a:r>
              <a:rPr lang="en-US" sz="1200" b="0" i="0" u="none" strike="noStrike" kern="1200" baseline="0" dirty="0" err="1" smtClean="0">
                <a:solidFill>
                  <a:schemeClr val="tx1"/>
                </a:solidFill>
                <a:latin typeface="+mn-lt"/>
                <a:ea typeface="ＭＳ Ｐゴシック" charset="-128"/>
                <a:cs typeface="ＭＳ Ｐゴシック" charset="-128"/>
              </a:rPr>
              <a:t>muon</a:t>
            </a:r>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channels, and in agreement with next-to-next-to-leading order cross section calculations.</a:t>
            </a:r>
          </a:p>
          <a:p>
            <a:r>
              <a:rPr lang="pl-PL" sz="1200" i="1" dirty="0" smtClean="0">
                <a:solidFill>
                  <a:srgbClr val="FF0000"/>
                </a:solidFill>
                <a:latin typeface="Symbol" charset="2"/>
                <a:cs typeface="Symbol" charset="2"/>
              </a:rPr>
              <a:t>s</a:t>
            </a:r>
            <a:r>
              <a:rPr lang="pl-PL" sz="1200" dirty="0" smtClean="0">
                <a:solidFill>
                  <a:srgbClr val="FF0000"/>
                </a:solidFill>
              </a:rPr>
              <a:t>(</a:t>
            </a:r>
            <a:r>
              <a:rPr lang="pl-PL" sz="1200" dirty="0" err="1" smtClean="0">
                <a:solidFill>
                  <a:srgbClr val="FF0000"/>
                </a:solidFill>
              </a:rPr>
              <a:t>pp</a:t>
            </a:r>
            <a:r>
              <a:rPr lang="pl-PL" sz="1200" dirty="0" smtClean="0">
                <a:solidFill>
                  <a:srgbClr val="FF0000"/>
                </a:solidFill>
              </a:rPr>
              <a:t> </a:t>
            </a:r>
            <a:r>
              <a:rPr lang="pl-PL" sz="1200" dirty="0" smtClean="0">
                <a:solidFill>
                  <a:srgbClr val="FF0000"/>
                </a:solidFill>
                <a:sym typeface="Wingdings"/>
              </a:rPr>
              <a:t></a:t>
            </a:r>
            <a:r>
              <a:rPr lang="pl-PL" sz="1200" dirty="0" smtClean="0">
                <a:solidFill>
                  <a:srgbClr val="FF0000"/>
                </a:solidFill>
              </a:rPr>
              <a:t> WX) X B(W </a:t>
            </a:r>
            <a:r>
              <a:rPr lang="pl-PL" sz="1200" dirty="0" smtClean="0">
                <a:solidFill>
                  <a:srgbClr val="FF0000"/>
                </a:solidFill>
                <a:sym typeface="Wingdings"/>
              </a:rPr>
              <a:t> l</a:t>
            </a:r>
            <a:r>
              <a:rPr lang="pl-PL" sz="1200" dirty="0" smtClean="0">
                <a:solidFill>
                  <a:srgbClr val="FF0000"/>
                </a:solidFill>
              </a:rPr>
              <a:t> </a:t>
            </a:r>
            <a:r>
              <a:rPr lang="pl-PL" sz="1200" i="1" dirty="0" smtClean="0">
                <a:solidFill>
                  <a:srgbClr val="FF0000"/>
                </a:solidFill>
                <a:latin typeface="Symbol" charset="2"/>
                <a:cs typeface="Symbol" charset="2"/>
              </a:rPr>
              <a:t>n</a:t>
            </a:r>
            <a:r>
              <a:rPr lang="pl-PL" sz="1200" dirty="0" smtClean="0">
                <a:solidFill>
                  <a:srgbClr val="FF0000"/>
                </a:solidFill>
              </a:rPr>
              <a:t>) = 11.88 </a:t>
            </a:r>
            <a:r>
              <a:rPr lang="el-GR" sz="1200" dirty="0" smtClean="0">
                <a:solidFill>
                  <a:srgbClr val="FF0000"/>
                </a:solidFill>
              </a:rPr>
              <a:t>±</a:t>
            </a:r>
            <a:r>
              <a:rPr lang="pl-PL" sz="1200" dirty="0" smtClean="0">
                <a:solidFill>
                  <a:srgbClr val="FF0000"/>
                </a:solidFill>
              </a:rPr>
              <a:t> 0.03 (</a:t>
            </a:r>
            <a:r>
              <a:rPr lang="pl-PL" sz="1200" dirty="0" err="1" smtClean="0">
                <a:solidFill>
                  <a:srgbClr val="FF0000"/>
                </a:solidFill>
              </a:rPr>
              <a:t>stat</a:t>
            </a:r>
            <a:r>
              <a:rPr lang="pl-PL" sz="1200" dirty="0" smtClean="0">
                <a:solidFill>
                  <a:srgbClr val="FF0000"/>
                </a:solidFill>
              </a:rPr>
              <a:t>.) </a:t>
            </a:r>
            <a:r>
              <a:rPr lang="el-GR" sz="1200" dirty="0" smtClean="0">
                <a:solidFill>
                  <a:srgbClr val="FF0000"/>
                </a:solidFill>
              </a:rPr>
              <a:t>± </a:t>
            </a:r>
            <a:r>
              <a:rPr lang="pl-PL" sz="1200" dirty="0" smtClean="0">
                <a:solidFill>
                  <a:srgbClr val="FF0000"/>
                </a:solidFill>
              </a:rPr>
              <a:t>0.22 (</a:t>
            </a:r>
            <a:r>
              <a:rPr lang="pl-PL" sz="1200" dirty="0" err="1" smtClean="0">
                <a:solidFill>
                  <a:srgbClr val="FF0000"/>
                </a:solidFill>
              </a:rPr>
              <a:t>syst</a:t>
            </a:r>
            <a:r>
              <a:rPr lang="pl-PL" sz="1200" dirty="0" smtClean="0">
                <a:solidFill>
                  <a:srgbClr val="FF0000"/>
                </a:solidFill>
              </a:rPr>
              <a:t>.) </a:t>
            </a:r>
            <a:r>
              <a:rPr lang="el-GR" sz="1200" dirty="0" smtClean="0">
                <a:solidFill>
                  <a:srgbClr val="FF0000"/>
                </a:solidFill>
              </a:rPr>
              <a:t>±</a:t>
            </a:r>
            <a:r>
              <a:rPr lang="en-US" sz="1200" dirty="0" smtClean="0">
                <a:solidFill>
                  <a:srgbClr val="FF0000"/>
                </a:solidFill>
              </a:rPr>
              <a:t> </a:t>
            </a:r>
            <a:r>
              <a:rPr lang="pl-PL" sz="1200" dirty="0" smtClean="0">
                <a:solidFill>
                  <a:srgbClr val="FF0000"/>
                </a:solidFill>
              </a:rPr>
              <a:t>0.52 (</a:t>
            </a:r>
            <a:r>
              <a:rPr lang="pl-PL" sz="1200" dirty="0" err="1" smtClean="0">
                <a:solidFill>
                  <a:srgbClr val="FF0000"/>
                </a:solidFill>
              </a:rPr>
              <a:t>lumi</a:t>
            </a:r>
            <a:r>
              <a:rPr lang="pl-PL" sz="1200" dirty="0" smtClean="0">
                <a:solidFill>
                  <a:srgbClr val="FF0000"/>
                </a:solidFill>
              </a:rPr>
              <a:t>.) </a:t>
            </a:r>
            <a:r>
              <a:rPr lang="pl-PL" sz="1200" dirty="0" err="1" smtClean="0">
                <a:solidFill>
                  <a:srgbClr val="FF0000"/>
                </a:solidFill>
              </a:rPr>
              <a:t>nb</a:t>
            </a:r>
            <a:endParaRPr lang="pl-PL" sz="1200" dirty="0" smtClean="0">
              <a:solidFill>
                <a:srgbClr val="FF0000"/>
              </a:solidFill>
            </a:endParaRPr>
          </a:p>
          <a:p>
            <a:r>
              <a:rPr lang="pl-PL" sz="1200" i="1" dirty="0" smtClean="0">
                <a:solidFill>
                  <a:srgbClr val="FF0000"/>
                </a:solidFill>
                <a:latin typeface="Symbol" charset="2"/>
                <a:cs typeface="Symbol" charset="2"/>
              </a:rPr>
              <a:t>s</a:t>
            </a:r>
            <a:r>
              <a:rPr lang="pl-PL" sz="1200" dirty="0" smtClean="0">
                <a:solidFill>
                  <a:srgbClr val="FF0000"/>
                </a:solidFill>
              </a:rPr>
              <a:t>(</a:t>
            </a:r>
            <a:r>
              <a:rPr lang="pl-PL" sz="1200" dirty="0" err="1" smtClean="0">
                <a:solidFill>
                  <a:srgbClr val="FF0000"/>
                </a:solidFill>
              </a:rPr>
              <a:t>pp</a:t>
            </a:r>
            <a:r>
              <a:rPr lang="pl-PL" sz="1200" dirty="0" smtClean="0">
                <a:solidFill>
                  <a:srgbClr val="FF0000"/>
                </a:solidFill>
              </a:rPr>
              <a:t> </a:t>
            </a:r>
            <a:r>
              <a:rPr lang="pl-PL" sz="1200" dirty="0" smtClean="0">
                <a:solidFill>
                  <a:srgbClr val="FF0000"/>
                </a:solidFill>
                <a:sym typeface="Wingdings"/>
              </a:rPr>
              <a:t></a:t>
            </a:r>
            <a:r>
              <a:rPr lang="pl-PL" sz="1200" dirty="0" smtClean="0">
                <a:solidFill>
                  <a:srgbClr val="FF0000"/>
                </a:solidFill>
              </a:rPr>
              <a:t> ZX) X B(Z </a:t>
            </a:r>
            <a:r>
              <a:rPr lang="pl-PL" sz="1200" dirty="0" smtClean="0">
                <a:solidFill>
                  <a:srgbClr val="FF0000"/>
                </a:solidFill>
                <a:sym typeface="Wingdings"/>
              </a:rPr>
              <a:t> l</a:t>
            </a:r>
            <a:r>
              <a:rPr lang="pl-PL" sz="1200" baseline="30000" dirty="0" smtClean="0">
                <a:solidFill>
                  <a:srgbClr val="FF0000"/>
                </a:solidFill>
                <a:sym typeface="Wingdings"/>
              </a:rPr>
              <a:t>+</a:t>
            </a:r>
            <a:r>
              <a:rPr lang="pl-PL" sz="1200" dirty="0" smtClean="0">
                <a:solidFill>
                  <a:srgbClr val="FF0000"/>
                </a:solidFill>
              </a:rPr>
              <a:t> </a:t>
            </a:r>
            <a:r>
              <a:rPr lang="pl-PL" sz="1200" dirty="0" smtClean="0">
                <a:solidFill>
                  <a:srgbClr val="FF0000"/>
                </a:solidFill>
                <a:cs typeface="Symbol" charset="2"/>
              </a:rPr>
              <a:t>l</a:t>
            </a:r>
            <a:r>
              <a:rPr lang="pl-PL" sz="1200" i="1" baseline="30000" dirty="0" smtClean="0">
                <a:solidFill>
                  <a:srgbClr val="FF0000"/>
                </a:solidFill>
                <a:latin typeface="Symbol" charset="2"/>
                <a:cs typeface="Symbol" charset="2"/>
              </a:rPr>
              <a:t>-</a:t>
            </a:r>
            <a:r>
              <a:rPr lang="pl-PL" sz="1200" dirty="0" smtClean="0">
                <a:solidFill>
                  <a:srgbClr val="FF0000"/>
                </a:solidFill>
              </a:rPr>
              <a:t>) = 1.12 </a:t>
            </a:r>
            <a:r>
              <a:rPr lang="el-GR" sz="1200" dirty="0" smtClean="0">
                <a:solidFill>
                  <a:srgbClr val="FF0000"/>
                </a:solidFill>
              </a:rPr>
              <a:t>±</a:t>
            </a:r>
            <a:r>
              <a:rPr lang="pl-PL" sz="1200" dirty="0" smtClean="0">
                <a:solidFill>
                  <a:srgbClr val="FF0000"/>
                </a:solidFill>
              </a:rPr>
              <a:t> 0.01 (</a:t>
            </a:r>
            <a:r>
              <a:rPr lang="pl-PL" sz="1200" dirty="0" err="1" smtClean="0">
                <a:solidFill>
                  <a:srgbClr val="FF0000"/>
                </a:solidFill>
              </a:rPr>
              <a:t>stat</a:t>
            </a:r>
            <a:r>
              <a:rPr lang="pl-PL" sz="1200" dirty="0" smtClean="0">
                <a:solidFill>
                  <a:srgbClr val="FF0000"/>
                </a:solidFill>
              </a:rPr>
              <a:t>.) </a:t>
            </a:r>
            <a:r>
              <a:rPr lang="el-GR" sz="1200" dirty="0" smtClean="0">
                <a:solidFill>
                  <a:srgbClr val="FF0000"/>
                </a:solidFill>
              </a:rPr>
              <a:t>± </a:t>
            </a:r>
            <a:r>
              <a:rPr lang="pl-PL" sz="1200" dirty="0" smtClean="0">
                <a:solidFill>
                  <a:srgbClr val="FF0000"/>
                </a:solidFill>
              </a:rPr>
              <a:t>0.02 (</a:t>
            </a:r>
            <a:r>
              <a:rPr lang="pl-PL" sz="1200" dirty="0" err="1" smtClean="0">
                <a:solidFill>
                  <a:srgbClr val="FF0000"/>
                </a:solidFill>
              </a:rPr>
              <a:t>syst</a:t>
            </a:r>
            <a:r>
              <a:rPr lang="pl-PL" sz="1200" dirty="0" smtClean="0">
                <a:solidFill>
                  <a:srgbClr val="FF0000"/>
                </a:solidFill>
              </a:rPr>
              <a:t>.) </a:t>
            </a:r>
            <a:r>
              <a:rPr lang="el-GR" sz="1200" dirty="0" smtClean="0">
                <a:solidFill>
                  <a:srgbClr val="FF0000"/>
                </a:solidFill>
              </a:rPr>
              <a:t>±</a:t>
            </a:r>
            <a:r>
              <a:rPr lang="en-US" sz="1200" dirty="0" smtClean="0">
                <a:solidFill>
                  <a:srgbClr val="FF0000"/>
                </a:solidFill>
              </a:rPr>
              <a:t> </a:t>
            </a:r>
            <a:r>
              <a:rPr lang="pl-PL" sz="1200" dirty="0" smtClean="0">
                <a:solidFill>
                  <a:srgbClr val="FF0000"/>
                </a:solidFill>
              </a:rPr>
              <a:t>0.05 (</a:t>
            </a:r>
            <a:r>
              <a:rPr lang="pl-PL" sz="1200" dirty="0" err="1" smtClean="0">
                <a:solidFill>
                  <a:srgbClr val="FF0000"/>
                </a:solidFill>
              </a:rPr>
              <a:t>lumi</a:t>
            </a:r>
            <a:r>
              <a:rPr lang="pl-PL" sz="1200" dirty="0" smtClean="0">
                <a:solidFill>
                  <a:srgbClr val="FF0000"/>
                </a:solidFill>
              </a:rPr>
              <a:t>.) </a:t>
            </a:r>
            <a:r>
              <a:rPr lang="pl-PL" sz="1200" dirty="0" err="1" smtClean="0">
                <a:solidFill>
                  <a:srgbClr val="FF0000"/>
                </a:solidFill>
              </a:rPr>
              <a:t>nb</a:t>
            </a:r>
            <a:endParaRPr lang="en-US" sz="1200" dirty="0" smtClean="0">
              <a:solidFill>
                <a:srgbClr val="FF0000"/>
              </a:solidFill>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600" b="1" dirty="0" smtClean="0">
                <a:solidFill>
                  <a:srgbClr val="000000"/>
                </a:solidFill>
              </a:rPr>
              <a:t>Key ingredients for Higgs hunting:</a:t>
            </a:r>
          </a:p>
          <a:p>
            <a:r>
              <a:rPr lang="en-US" sz="1600" b="1" dirty="0" smtClean="0">
                <a:solidFill>
                  <a:srgbClr val="000000"/>
                </a:solidFill>
              </a:rPr>
              <a:t> </a:t>
            </a:r>
            <a:r>
              <a:rPr lang="pl-PL" sz="1600" b="1" i="1" dirty="0" smtClean="0">
                <a:solidFill>
                  <a:srgbClr val="FF0000"/>
                </a:solidFill>
                <a:latin typeface="Symbol" charset="2"/>
                <a:cs typeface="Symbol" charset="2"/>
              </a:rPr>
              <a:t>sigma</a:t>
            </a:r>
            <a:r>
              <a:rPr lang="pl-PL" sz="1600" b="1" dirty="0" smtClean="0">
                <a:solidFill>
                  <a:srgbClr val="FF0000"/>
                </a:solidFill>
              </a:rPr>
              <a:t>(</a:t>
            </a:r>
            <a:r>
              <a:rPr lang="pl-PL" sz="1600" b="1" dirty="0" err="1" smtClean="0">
                <a:solidFill>
                  <a:srgbClr val="FF0000"/>
                </a:solidFill>
              </a:rPr>
              <a:t>pp</a:t>
            </a:r>
            <a:r>
              <a:rPr lang="pl-PL" sz="1600" b="1" dirty="0" smtClean="0">
                <a:solidFill>
                  <a:srgbClr val="FF0000"/>
                </a:solidFill>
              </a:rPr>
              <a:t>) </a:t>
            </a:r>
            <a:r>
              <a:rPr lang="pl-PL" sz="1600" b="1" dirty="0" smtClean="0">
                <a:solidFill>
                  <a:srgbClr val="FF0000"/>
                </a:solidFill>
                <a:sym typeface="Wingdings"/>
              </a:rPr>
              <a:t></a:t>
            </a:r>
            <a:r>
              <a:rPr lang="pl-PL" sz="1600" b="1" dirty="0" smtClean="0">
                <a:solidFill>
                  <a:srgbClr val="FF0000"/>
                </a:solidFill>
              </a:rPr>
              <a:t> </a:t>
            </a:r>
            <a:r>
              <a:rPr lang="pl-PL" sz="1600" b="1" dirty="0" err="1" smtClean="0">
                <a:solidFill>
                  <a:srgbClr val="FF0000"/>
                </a:solidFill>
              </a:rPr>
              <a:t>Hx</a:t>
            </a:r>
            <a:r>
              <a:rPr lang="pl-PL" sz="1600" b="1" dirty="0" smtClean="0">
                <a:solidFill>
                  <a:srgbClr val="FF0000"/>
                </a:solidFill>
              </a:rPr>
              <a:t>  (</a:t>
            </a:r>
            <a:r>
              <a:rPr lang="pl-PL" sz="1600" b="1" dirty="0" err="1" smtClean="0">
                <a:solidFill>
                  <a:srgbClr val="FF0000"/>
                </a:solidFill>
              </a:rPr>
              <a:t>mH</a:t>
            </a:r>
            <a:r>
              <a:rPr lang="pl-PL" sz="1600" b="1" dirty="0" smtClean="0">
                <a:solidFill>
                  <a:srgbClr val="FF0000"/>
                </a:solidFill>
              </a:rPr>
              <a:t>=125GeV) 17.5pb same order of </a:t>
            </a:r>
            <a:r>
              <a:rPr lang="pl-PL" sz="1600" b="1" dirty="0" err="1" smtClean="0">
                <a:solidFill>
                  <a:srgbClr val="FF0000"/>
                </a:solidFill>
              </a:rPr>
              <a:t>magnitude</a:t>
            </a:r>
            <a:r>
              <a:rPr lang="pl-PL" sz="1600" b="1" baseline="0" dirty="0" smtClean="0">
                <a:solidFill>
                  <a:srgbClr val="FF0000"/>
                </a:solidFill>
              </a:rPr>
              <a:t> of the </a:t>
            </a:r>
            <a:r>
              <a:rPr lang="pl-PL" sz="1600" b="1" baseline="0" dirty="0" err="1" smtClean="0">
                <a:solidFill>
                  <a:srgbClr val="FF0000"/>
                </a:solidFill>
              </a:rPr>
              <a:t>diboson</a:t>
            </a:r>
            <a:r>
              <a:rPr lang="pl-PL" sz="1600" b="1" baseline="0" dirty="0" smtClean="0">
                <a:solidFill>
                  <a:srgbClr val="FF0000"/>
                </a:solidFill>
              </a:rPr>
              <a:t> (WW,WZ,ZZ) .</a:t>
            </a:r>
            <a:r>
              <a:rPr lang="pl-PL" sz="1600" b="1" dirty="0" smtClean="0">
                <a:solidFill>
                  <a:srgbClr val="FF0000"/>
                </a:solidFill>
              </a:rPr>
              <a:t> </a:t>
            </a:r>
          </a:p>
          <a:p>
            <a:endParaRPr lang="pl-PL" sz="1600" b="1" i="1" dirty="0" smtClean="0">
              <a:solidFill>
                <a:srgbClr val="FF0000"/>
              </a:solidFill>
            </a:endParaRPr>
          </a:p>
          <a:p>
            <a:endParaRPr lang="pl-PL" sz="1600" b="1" i="1" dirty="0" smtClean="0">
              <a:solidFill>
                <a:srgbClr val="FF0000"/>
              </a:solidFill>
            </a:endParaRPr>
          </a:p>
          <a:p>
            <a:r>
              <a:rPr lang="en-US" sz="1600" b="1" i="0" dirty="0" smtClean="0">
                <a:solidFill>
                  <a:srgbClr val="000000"/>
                </a:solidFill>
              </a:rPr>
              <a:t>SMP-12-013</a:t>
            </a:r>
          </a:p>
          <a:p>
            <a:endParaRPr lang="en-US" sz="1600" b="1" i="0" dirty="0" smtClean="0">
              <a:solidFill>
                <a:srgbClr val="000000"/>
              </a:solidFill>
            </a:endParaRPr>
          </a:p>
          <a:p>
            <a:r>
              <a:rPr lang="en-US" sz="1600" dirty="0" smtClean="0"/>
              <a:t>This document reports on a measurement of the W</a:t>
            </a:r>
            <a:r>
              <a:rPr lang="en-US" sz="1600" baseline="30000" dirty="0" smtClean="0"/>
              <a:t>+</a:t>
            </a:r>
            <a:r>
              <a:rPr lang="en-US" sz="1600" dirty="0" smtClean="0"/>
              <a:t>W</a:t>
            </a:r>
            <a:r>
              <a:rPr lang="en-US" sz="1600" baseline="30000" dirty="0" smtClean="0"/>
              <a:t>−</a:t>
            </a:r>
            <a:r>
              <a:rPr lang="en-US" sz="1600" dirty="0" smtClean="0"/>
              <a:t> production cross section in </a:t>
            </a:r>
            <a:r>
              <a:rPr lang="en-US" sz="1600" dirty="0" err="1" smtClean="0"/>
              <a:t>pp</a:t>
            </a:r>
            <a:r>
              <a:rPr lang="en-US" sz="1600" dirty="0" smtClean="0"/>
              <a:t> collisions at </a:t>
            </a:r>
            <a:r>
              <a:rPr lang="en-US" sz="1600" dirty="0" err="1" smtClean="0"/>
              <a:t>sqrt</a:t>
            </a:r>
            <a:r>
              <a:rPr lang="en-US" sz="1600" dirty="0" smtClean="0"/>
              <a:t>(s) = 8TeV. The data were collected at the LHC with the CMS detector, and correspond to an integrated luminosity of 3.54 fb</a:t>
            </a:r>
            <a:r>
              <a:rPr lang="en-US" sz="1600" baseline="30000" dirty="0" smtClean="0"/>
              <a:t>-1</a:t>
            </a:r>
            <a:r>
              <a:rPr lang="en-US" sz="1600" dirty="0" smtClean="0"/>
              <a:t>. </a:t>
            </a:r>
          </a:p>
          <a:p>
            <a:r>
              <a:rPr lang="en-US" sz="1600" dirty="0" smtClean="0"/>
              <a:t>The W</a:t>
            </a:r>
            <a:r>
              <a:rPr lang="en-US" sz="1600" baseline="30000" dirty="0" smtClean="0"/>
              <a:t>+</a:t>
            </a:r>
            <a:r>
              <a:rPr lang="en-US" sz="1600" dirty="0" smtClean="0"/>
              <a:t>W</a:t>
            </a:r>
            <a:r>
              <a:rPr lang="en-US" sz="1600" baseline="30000" dirty="0" smtClean="0"/>
              <a:t>−</a:t>
            </a:r>
            <a:r>
              <a:rPr lang="en-US" sz="1600" dirty="0" smtClean="0"/>
              <a:t> candidates are selected in events with two charged leptons (electrons or </a:t>
            </a:r>
            <a:r>
              <a:rPr lang="en-US" sz="1600" dirty="0" err="1" smtClean="0"/>
              <a:t>muons</a:t>
            </a:r>
            <a:r>
              <a:rPr lang="en-US" sz="1600" dirty="0" smtClean="0"/>
              <a:t>) and large missing transverse energy. The W</a:t>
            </a:r>
            <a:r>
              <a:rPr lang="en-US" sz="1600" baseline="30000" dirty="0" smtClean="0"/>
              <a:t>+</a:t>
            </a:r>
            <a:r>
              <a:rPr lang="en-US" sz="1600" dirty="0" smtClean="0"/>
              <a:t>W</a:t>
            </a:r>
            <a:r>
              <a:rPr lang="en-US" sz="1600" baseline="30000" dirty="0" smtClean="0"/>
              <a:t>−</a:t>
            </a:r>
            <a:r>
              <a:rPr lang="en-US" sz="1600" dirty="0" smtClean="0"/>
              <a:t> cross section is measured to be </a:t>
            </a:r>
            <a:r>
              <a:rPr lang="en-US" sz="1600" baseline="0" dirty="0" smtClean="0"/>
              <a:t> </a:t>
            </a:r>
            <a:r>
              <a:rPr lang="en-US" sz="1600" dirty="0" smtClean="0"/>
              <a:t>= 69.9 ± 2.8 (stat.) ± 5.6 (syst.) ± 3.1 (</a:t>
            </a:r>
            <a:r>
              <a:rPr lang="en-US" sz="1600" dirty="0" err="1" smtClean="0"/>
              <a:t>lumi</a:t>
            </a:r>
            <a:r>
              <a:rPr lang="en-US" sz="1600" dirty="0" smtClean="0"/>
              <a:t>.) </a:t>
            </a:r>
            <a:r>
              <a:rPr lang="en-US" sz="1600" dirty="0" err="1" smtClean="0"/>
              <a:t>pb</a:t>
            </a:r>
            <a:r>
              <a:rPr lang="en-US" sz="1600" dirty="0" smtClean="0"/>
              <a:t>. </a:t>
            </a:r>
          </a:p>
          <a:p>
            <a:endParaRPr lang="en-US" sz="1600" b="1" i="0" dirty="0" smtClean="0">
              <a:solidFill>
                <a:srgbClr val="000000"/>
              </a:solidFill>
            </a:endParaRPr>
          </a:p>
          <a:p>
            <a:r>
              <a:rPr lang="en-US" sz="1600" b="1" dirty="0" smtClean="0"/>
              <a:t>The selection applied in this paper closely follows the selection applied in the search for the Higgs bosons.</a:t>
            </a:r>
            <a:r>
              <a:rPr lang="en-US" sz="1600" dirty="0" smtClean="0"/>
              <a:t> More precisely, the Higgs </a:t>
            </a:r>
            <a:r>
              <a:rPr lang="en-US" sz="1600" dirty="0" err="1" smtClean="0"/>
              <a:t>preselection</a:t>
            </a:r>
            <a:r>
              <a:rPr lang="en-US" sz="1600" dirty="0" smtClean="0"/>
              <a:t> for masses above 140 </a:t>
            </a:r>
            <a:r>
              <a:rPr lang="en-US" sz="1600" dirty="0" err="1" smtClean="0"/>
              <a:t>GeV</a:t>
            </a:r>
            <a:r>
              <a:rPr lang="en-US" sz="1600" dirty="0" smtClean="0"/>
              <a:t> and the selection applied in this paper differ only in the minimum transverse momentum required of the trailing lepton: 10 </a:t>
            </a:r>
            <a:r>
              <a:rPr lang="en-US" sz="1600" dirty="0" err="1" smtClean="0"/>
              <a:t>GeV</a:t>
            </a:r>
            <a:r>
              <a:rPr lang="en-US" sz="1600" dirty="0" smtClean="0"/>
              <a:t> in the Higgs analysis and 20 </a:t>
            </a:r>
            <a:r>
              <a:rPr lang="en-US" sz="1600" dirty="0" err="1" smtClean="0"/>
              <a:t>GeV</a:t>
            </a:r>
            <a:r>
              <a:rPr lang="en-US" sz="1600" dirty="0" smtClean="0"/>
              <a:t> in the WW cross section measurement. The result is obtained by counting the number of events in the signal region in data. Then, the WW yield is obtained by subtracting the estimated contributions of the various SM background processes. The signal efficiency averaged over all lepton flavors including </a:t>
            </a:r>
            <a:r>
              <a:rPr lang="en-US" sz="1600" dirty="0" err="1" smtClean="0"/>
              <a:t>taus</a:t>
            </a:r>
            <a:r>
              <a:rPr lang="en-US" sz="1600" dirty="0" smtClean="0"/>
              <a:t> is found to be (3.22 ± 0.22)%. The total background yield is 275.2 ± 14.9 (stat.) ± 31.2 (syst.) events and the total number of observed events is 1111. Considering the branching ratio of (0.1080 ± 0.0009) we find the WW production cross section in </a:t>
            </a:r>
            <a:r>
              <a:rPr lang="en-US" sz="1600" dirty="0" err="1" smtClean="0"/>
              <a:t>pp</a:t>
            </a:r>
            <a:r>
              <a:rPr lang="en-US" sz="1600" dirty="0" smtClean="0"/>
              <a:t> collision data at </a:t>
            </a:r>
            <a:r>
              <a:rPr lang="en-US" sz="1600" dirty="0" err="1" smtClean="0"/>
              <a:t>sqrt</a:t>
            </a:r>
            <a:r>
              <a:rPr lang="en-US" sz="1600" dirty="0" smtClean="0"/>
              <a:t>(s) = 8 </a:t>
            </a:r>
            <a:r>
              <a:rPr lang="en-US" sz="1600" dirty="0" err="1" smtClean="0"/>
              <a:t>TeV</a:t>
            </a:r>
            <a:r>
              <a:rPr lang="en-US" sz="1600" dirty="0" smtClean="0"/>
              <a:t>, to be 69.9 ± 2.8 (stat.) ± 5.6 (syst.) ± 3.1 (</a:t>
            </a:r>
            <a:r>
              <a:rPr lang="en-US" sz="1600" dirty="0" err="1" smtClean="0"/>
              <a:t>lumi</a:t>
            </a:r>
            <a:r>
              <a:rPr lang="en-US" sz="1600" dirty="0" smtClean="0"/>
              <a:t>.) </a:t>
            </a:r>
            <a:r>
              <a:rPr lang="en-US" sz="1600" dirty="0" err="1" smtClean="0"/>
              <a:t>pb</a:t>
            </a:r>
            <a:r>
              <a:rPr lang="en-US" sz="1600" dirty="0" smtClean="0"/>
              <a:t>. </a:t>
            </a:r>
          </a:p>
          <a:p>
            <a:r>
              <a:rPr lang="en-US" sz="1600" dirty="0" smtClean="0"/>
              <a:t>The systematic uncertainty includes both the statistical and systematic uncertainties on the background prediction, as well as the uncertainty on the signal efficiency. This measurement is consistent with the SM expectation of 57.3 +2.4 -1.6 </a:t>
            </a:r>
            <a:r>
              <a:rPr lang="en-US" sz="1600" dirty="0" err="1" smtClean="0"/>
              <a:t>pb</a:t>
            </a:r>
            <a:r>
              <a:rPr lang="en-US" sz="1600" dirty="0" smtClean="0"/>
              <a:t>. The difference between the measured and the theoretical value is 12.6 ± 7.3 </a:t>
            </a:r>
            <a:r>
              <a:rPr lang="en-US" sz="1600" dirty="0" err="1" smtClean="0"/>
              <a:t>pb</a:t>
            </a:r>
            <a:r>
              <a:rPr lang="en-US" sz="1600" dirty="0" smtClean="0"/>
              <a:t>, equivalent to (22 ± 13)% of the theoretical value. (Experimental and theoretical uncertainties have been added in quadrature.) </a:t>
            </a:r>
          </a:p>
          <a:p>
            <a:r>
              <a:rPr lang="en-US" sz="1600" dirty="0" smtClean="0"/>
              <a:t>The measurement of the WW cross section is interpreted in terms of a ratio to the Z production cross section, obtaining the following WW to Z cross section ratio, (2.09 ± 0.20) x 10</a:t>
            </a:r>
            <a:r>
              <a:rPr lang="en-US" sz="1600" baseline="30000" dirty="0" smtClean="0"/>
              <a:t>-3</a:t>
            </a:r>
            <a:r>
              <a:rPr lang="en-US" sz="1600" dirty="0" smtClean="0"/>
              <a:t> [± 6.4 (exp.) ± 5.0 (bkgd.) ± 3.1 (gen.) ± 4.1(stat.)]%. </a:t>
            </a:r>
          </a:p>
          <a:p>
            <a:endParaRPr lang="en-US" sz="1600" b="1" i="0" dirty="0" smtClean="0">
              <a:solidFill>
                <a:srgbClr val="000000"/>
              </a:solidFill>
            </a:endParaRPr>
          </a:p>
          <a:p>
            <a:r>
              <a:rPr lang="en-US" sz="1600" b="1" i="0" dirty="0" smtClean="0">
                <a:solidFill>
                  <a:srgbClr val="000000"/>
                </a:solidFill>
              </a:rPr>
              <a:t>SMP-12-014</a:t>
            </a:r>
          </a:p>
          <a:p>
            <a:endParaRPr lang="en-US" sz="1600" b="1" i="0" dirty="0" smtClean="0">
              <a:solidFill>
                <a:srgbClr val="000000"/>
              </a:solidFill>
            </a:endParaRPr>
          </a:p>
          <a:p>
            <a:r>
              <a:rPr lang="en-US" sz="1600" dirty="0" smtClean="0"/>
              <a:t>A measurement of the ZZ production cross section in the ZZ to </a:t>
            </a:r>
            <a:r>
              <a:rPr lang="en-US" sz="1600" dirty="0" err="1" smtClean="0"/>
              <a:t>lll'l</a:t>
            </a:r>
            <a:r>
              <a:rPr lang="en-US" sz="1600" dirty="0" smtClean="0"/>
              <a:t>' decay mode with l = e, mu and l' = e, mu, or tau in proton proton collisions at $\</a:t>
            </a:r>
            <a:r>
              <a:rPr lang="en-US" sz="1600" dirty="0" err="1" smtClean="0"/>
              <a:t>sqrt</a:t>
            </a:r>
            <a:r>
              <a:rPr lang="en-US" sz="1600" dirty="0" smtClean="0"/>
              <a:t>{s} = 8\</a:t>
            </a:r>
            <a:r>
              <a:rPr lang="en-US" sz="1600" dirty="0" err="1" smtClean="0"/>
              <a:t>TeV</a:t>
            </a:r>
            <a:r>
              <a:rPr lang="en-US" sz="1600" dirty="0" smtClean="0"/>
              <a:t>$ with the CMS experiment at the LHC is presented. Results are based on data corresponding to an integrated luminosity of $5.26~\</a:t>
            </a:r>
            <a:r>
              <a:rPr lang="en-US" sz="1600" dirty="0" err="1" smtClean="0"/>
              <a:t>fbinv</a:t>
            </a:r>
            <a:r>
              <a:rPr lang="en-US" sz="1600" dirty="0" smtClean="0"/>
              <a:t>$. The measured cross section $\sigma ( </a:t>
            </a:r>
            <a:r>
              <a:rPr lang="en-US" sz="1600" dirty="0" err="1" smtClean="0"/>
              <a:t>pp</a:t>
            </a:r>
            <a:r>
              <a:rPr lang="en-US" sz="1600" dirty="0" smtClean="0"/>
              <a:t> \to ZZ) = 8.4 \pm 1.0(stat.) \pm 0.7 (sys.) \pm 0.4(</a:t>
            </a:r>
            <a:r>
              <a:rPr lang="en-US" sz="1600" dirty="0" err="1" smtClean="0"/>
              <a:t>lumi</a:t>
            </a:r>
            <a:r>
              <a:rPr lang="en-US" sz="1600" dirty="0" smtClean="0"/>
              <a:t>.)\, \</a:t>
            </a:r>
            <a:r>
              <a:rPr lang="en-US" sz="1600" dirty="0" err="1" smtClean="0"/>
              <a:t>rm</a:t>
            </a:r>
            <a:r>
              <a:rPr lang="en-US" sz="1600" dirty="0" smtClean="0"/>
              <a:t>{</a:t>
            </a:r>
            <a:r>
              <a:rPr lang="en-US" sz="1600" dirty="0" err="1" smtClean="0"/>
              <a:t>pb</a:t>
            </a:r>
            <a:r>
              <a:rPr lang="en-US" sz="1600" dirty="0" smtClean="0"/>
              <a:t>}$ </a:t>
            </a:r>
            <a:r>
              <a:rPr lang="en-US" sz="1600" b="1" dirty="0" smtClean="0"/>
              <a:t>is found to be consistent with the standard model prediction</a:t>
            </a:r>
            <a:r>
              <a:rPr lang="en-US" sz="1600" dirty="0" smtClean="0"/>
              <a:t>s. </a:t>
            </a:r>
          </a:p>
          <a:p>
            <a:endParaRPr lang="en-US" sz="1600" b="1" i="0" dirty="0" smtClean="0">
              <a:solidFill>
                <a:srgbClr val="000000"/>
              </a:solidFill>
            </a:endParaRPr>
          </a:p>
          <a:p>
            <a:endParaRPr lang="en-US" sz="1600" b="1" i="0" dirty="0" smtClean="0">
              <a:solidFill>
                <a:srgbClr val="000000"/>
              </a:solidFill>
            </a:endParaRPr>
          </a:p>
          <a:p>
            <a:endParaRPr lang="en-US" sz="1600"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10</a:t>
            </a:fld>
            <a:endParaRPr lang="en-US" dirty="0"/>
          </a:p>
        </p:txBody>
      </p:sp>
    </p:spTree>
    <p:extLst>
      <p:ext uri="{BB962C8B-B14F-4D97-AF65-F5344CB8AC3E}">
        <p14:creationId xmlns:p14="http://schemas.microsoft.com/office/powerpoint/2010/main" xmlns="" val="39503123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105</a:t>
            </a:fld>
            <a:endParaRPr lang="en-GB"/>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5AB48B2-5948-C349-A353-AE12D78A15C6}"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solidFill>
                  <a:prstClr val="black"/>
                </a:solidFill>
              </a:rPr>
              <a:pPr/>
              <a:t>107</a:t>
            </a:fld>
            <a:endParaRPr lang="en-GB">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SMP-12-009</a:t>
            </a:r>
          </a:p>
          <a:p>
            <a:endParaRPr lang="en-US" dirty="0" smtClean="0"/>
          </a:p>
          <a:p>
            <a:r>
              <a:rPr lang="en-US" dirty="0" smtClean="0"/>
              <a:t>Diagram of the </a:t>
            </a:r>
            <a:r>
              <a:rPr lang="en-US" b="1" dirty="0" smtClean="0"/>
              <a:t>Z-&gt;4l process for the irreducible background of Z-&gt;2l production with the initial-state radiation undergoing an internal conversion gamma*-&gt;2l. </a:t>
            </a:r>
            <a:r>
              <a:rPr lang="en-US" dirty="0" smtClean="0"/>
              <a:t>Both Z and gamma* are present in all propagators. The choice of propagators shown in the figures corresponds to the dominant contributions in the phase space 80 &lt; m_{4l} &lt; 100 </a:t>
            </a:r>
            <a:r>
              <a:rPr lang="en-US" dirty="0" err="1" smtClean="0"/>
              <a:t>GeV</a:t>
            </a:r>
            <a:r>
              <a:rPr lang="en-US" dirty="0" smtClean="0"/>
              <a:t>. </a:t>
            </a:r>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dirty="0" smtClean="0"/>
              <a:t>Four-lepton invariant mass distribution for events passing all selection requirements except that on m4l. The data are shown by points. The filled histograms represent standard model expectations for </a:t>
            </a:r>
            <a:r>
              <a:rPr lang="en-US" dirty="0" err="1" smtClean="0"/>
              <a:t>pp</a:t>
            </a:r>
            <a:r>
              <a:rPr lang="en-US" dirty="0" smtClean="0"/>
              <a:t> -&gt; Z/</a:t>
            </a:r>
            <a:r>
              <a:rPr lang="en-US" dirty="0" err="1" smtClean="0"/>
              <a:t>Zgamma</a:t>
            </a:r>
            <a:r>
              <a:rPr lang="en-US" dirty="0" smtClean="0"/>
              <a:t> -&gt; 4l and for reducible backgrounds. The three final states, 4e, 4mu, and 2e2mu, are combined. </a:t>
            </a:r>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Numbers of expected and observed events. The yields are determined by means of fits described in the text; the fit results in the 4e channel are not meaningful because only two events are selected.</a:t>
            </a:r>
          </a:p>
          <a:p>
            <a:endParaRPr lang="en-US" sz="1200" b="0" i="0" u="none" strike="noStrike" kern="1200" baseline="0" dirty="0" smtClean="0">
              <a:solidFill>
                <a:schemeClr val="tx1"/>
              </a:solidFill>
              <a:latin typeface="+mn-lt"/>
              <a:ea typeface="ＭＳ Ｐゴシック" charset="-128"/>
              <a:cs typeface="ＭＳ Ｐゴシック"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Four-lepton mass distribution in simulation for </a:t>
            </a:r>
            <a:r>
              <a:rPr lang="en-US" dirty="0" err="1" smtClean="0"/>
              <a:t>pp</a:t>
            </a:r>
            <a:r>
              <a:rPr lang="en-US" dirty="0" smtClean="0"/>
              <a:t>-&gt;4l without the Higgs boson (light shaded histogram), Z + X background (dark shaded histogram), and </a:t>
            </a:r>
            <a:r>
              <a:rPr lang="en-US" dirty="0" err="1" smtClean="0"/>
              <a:t>pp</a:t>
            </a:r>
            <a:r>
              <a:rPr lang="en-US" dirty="0" smtClean="0"/>
              <a:t>-&gt;H-&gt;ZZ-&gt;4l for a Higgs boson mass </a:t>
            </a:r>
            <a:r>
              <a:rPr lang="en-US" dirty="0" err="1" smtClean="0"/>
              <a:t>mH</a:t>
            </a:r>
            <a:r>
              <a:rPr lang="en-US" dirty="0" smtClean="0"/>
              <a:t> = 125 </a:t>
            </a:r>
            <a:r>
              <a:rPr lang="en-US" dirty="0" smtClean="0">
                <a:hlinkClick r:id="rId3" tooltip="this topic does not yet exist; you can create tit"/>
              </a:rPr>
              <a:t>GeV</a:t>
            </a:r>
            <a:r>
              <a:rPr lang="en-US" dirty="0" smtClean="0"/>
              <a:t>. The three contributions are stacked. The standard model cross section for the Higgs boson is scaled up by a factor of 5. </a:t>
            </a:r>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However, the observation of Z </a:t>
            </a:r>
            <a:r>
              <a:rPr lang="en-US" sz="1200" b="0" i="0" u="none" strike="noStrike" kern="1200" baseline="0" dirty="0" smtClean="0">
                <a:solidFill>
                  <a:schemeClr val="tx1"/>
                </a:solidFill>
                <a:latin typeface="+mn-lt"/>
                <a:ea typeface="ＭＳ Ｐゴシック" charset="-128"/>
                <a:cs typeface="ＭＳ Ｐゴシック" charset="-128"/>
                <a:sym typeface="Wingdings"/>
              </a:rPr>
              <a:t></a:t>
            </a:r>
            <a:r>
              <a:rPr lang="en-US" sz="1200" b="0" i="0" u="none" strike="noStrike" kern="1200" baseline="0" dirty="0" smtClean="0">
                <a:solidFill>
                  <a:schemeClr val="tx1"/>
                </a:solidFill>
                <a:latin typeface="+mn-lt"/>
                <a:ea typeface="ＭＳ Ｐゴシック" charset="-128"/>
                <a:cs typeface="ＭＳ Ｐゴシック" charset="-128"/>
              </a:rPr>
              <a:t> 4l decays in </a:t>
            </a:r>
            <a:r>
              <a:rPr lang="en-US" sz="1200" b="0" i="0" u="none" strike="noStrike" kern="1200" baseline="0" dirty="0" err="1" smtClean="0">
                <a:solidFill>
                  <a:schemeClr val="tx1"/>
                </a:solidFill>
                <a:latin typeface="+mn-lt"/>
                <a:ea typeface="ＭＳ Ｐゴシック" charset="-128"/>
                <a:cs typeface="ＭＳ Ｐゴシック" charset="-128"/>
              </a:rPr>
              <a:t>pp</a:t>
            </a:r>
            <a:r>
              <a:rPr lang="en-US" sz="1200" b="0" i="0" u="none" strike="noStrike" kern="1200" baseline="0" dirty="0" smtClean="0">
                <a:solidFill>
                  <a:schemeClr val="tx1"/>
                </a:solidFill>
                <a:latin typeface="+mn-lt"/>
                <a:ea typeface="ＭＳ Ｐゴシック" charset="-128"/>
                <a:cs typeface="ＭＳ Ｐゴシック" charset="-128"/>
              </a:rPr>
              <a:t> collisions is of special interest. The clean resonant peak in the four-lepton invariant mass distribution at m4l = </a:t>
            </a:r>
            <a:r>
              <a:rPr lang="en-US" sz="1200" b="0" i="0" u="none" strike="noStrike" kern="1200" baseline="0" dirty="0" err="1" smtClean="0">
                <a:solidFill>
                  <a:schemeClr val="tx1"/>
                </a:solidFill>
                <a:latin typeface="+mn-lt"/>
                <a:ea typeface="ＭＳ Ｐゴシック" charset="-128"/>
                <a:cs typeface="ＭＳ Ｐゴシック" charset="-128"/>
              </a:rPr>
              <a:t>mZ</a:t>
            </a:r>
            <a:r>
              <a:rPr lang="en-US" sz="1200" b="0" i="0" u="none" strike="noStrike" kern="1200" baseline="0" dirty="0" smtClean="0">
                <a:solidFill>
                  <a:schemeClr val="tx1"/>
                </a:solidFill>
                <a:latin typeface="+mn-lt"/>
                <a:ea typeface="ＭＳ Ｐゴシック" charset="-128"/>
                <a:cs typeface="ＭＳ Ｐゴシック" charset="-128"/>
              </a:rPr>
              <a:t> can be used for </a:t>
            </a:r>
            <a:r>
              <a:rPr lang="en-US" sz="1200" b="1" i="0" u="none" strike="noStrike" kern="1200" baseline="0" dirty="0" smtClean="0">
                <a:solidFill>
                  <a:schemeClr val="tx1"/>
                </a:solidFill>
                <a:latin typeface="+mn-lt"/>
                <a:ea typeface="ＭＳ Ｐゴシック" charset="-128"/>
                <a:cs typeface="ＭＳ Ｐゴシック" charset="-128"/>
              </a:rPr>
              <a:t>direct calibration of the four-lepton</a:t>
            </a:r>
          </a:p>
          <a:p>
            <a:r>
              <a:rPr lang="en-US" sz="1200" b="1" i="0" u="none" strike="noStrike" kern="1200" baseline="0" dirty="0" smtClean="0">
                <a:solidFill>
                  <a:schemeClr val="tx1"/>
                </a:solidFill>
                <a:latin typeface="+mn-lt"/>
                <a:ea typeface="ＭＳ Ｐゴシック" charset="-128"/>
                <a:cs typeface="ＭＳ Ｐゴシック" charset="-128"/>
              </a:rPr>
              <a:t>mass scale, </a:t>
            </a:r>
            <a:r>
              <a:rPr lang="en-US" sz="1200" b="0" i="0" u="none" strike="noStrike" kern="1200" baseline="0" dirty="0" smtClean="0">
                <a:solidFill>
                  <a:schemeClr val="tx1"/>
                </a:solidFill>
                <a:latin typeface="+mn-lt"/>
                <a:ea typeface="ＭＳ Ｐゴシック" charset="-128"/>
                <a:cs typeface="ＭＳ Ｐゴシック" charset="-128"/>
              </a:rPr>
              <a:t>the four-lepton mass resolution, and the overall four-lepton reconstruction efficiency in phase space similar to the light Higgs boson four-lepton decays, H </a:t>
            </a:r>
            <a:r>
              <a:rPr lang="en-US" sz="1200" b="0" i="0" u="none" strike="noStrike" kern="1200" baseline="0" dirty="0" smtClean="0">
                <a:solidFill>
                  <a:schemeClr val="tx1"/>
                </a:solidFill>
                <a:latin typeface="+mn-lt"/>
                <a:ea typeface="ＭＳ Ｐゴシック" charset="-128"/>
                <a:cs typeface="ＭＳ Ｐゴシック" charset="-128"/>
                <a:sym typeface="Wingdings"/>
              </a:rPr>
              <a:t> </a:t>
            </a:r>
            <a:r>
              <a:rPr lang="en-US" sz="1200" b="0" i="0" u="none" strike="noStrike" kern="1200" baseline="0" dirty="0" smtClean="0">
                <a:solidFill>
                  <a:schemeClr val="tx1"/>
                </a:solidFill>
                <a:latin typeface="+mn-lt"/>
                <a:ea typeface="ＭＳ Ｐゴシック" charset="-128"/>
                <a:cs typeface="ＭＳ Ｐゴシック" charset="-128"/>
              </a:rPr>
              <a:t>ZZ </a:t>
            </a:r>
            <a:r>
              <a:rPr lang="en-US" sz="1200" b="0" i="0" u="none" strike="noStrike" kern="1200" baseline="0" dirty="0" smtClean="0">
                <a:solidFill>
                  <a:schemeClr val="tx1"/>
                </a:solidFill>
                <a:latin typeface="+mn-lt"/>
                <a:ea typeface="ＭＳ Ｐゴシック" charset="-128"/>
                <a:cs typeface="ＭＳ Ｐゴシック" charset="-128"/>
                <a:sym typeface="Wingdings"/>
              </a:rPr>
              <a:t></a:t>
            </a:r>
            <a:r>
              <a:rPr lang="en-US" sz="1200" b="0" i="0" u="none" strike="noStrike" kern="1200" baseline="0" dirty="0" smtClean="0">
                <a:solidFill>
                  <a:schemeClr val="tx1"/>
                </a:solidFill>
                <a:latin typeface="+mn-lt"/>
                <a:ea typeface="ＭＳ Ｐゴシック" charset="-128"/>
                <a:cs typeface="ＭＳ Ｐゴシック" charset="-128"/>
              </a:rPr>
              <a:t> 4l</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1" i="0" u="none" strike="noStrike" kern="1200" baseline="0" dirty="0" smtClean="0">
                <a:solidFill>
                  <a:schemeClr val="tx1"/>
                </a:solidFill>
                <a:latin typeface="+mn-lt"/>
                <a:ea typeface="ＭＳ Ｐゴシック" charset="-128"/>
                <a:cs typeface="ＭＳ Ｐゴシック" charset="-128"/>
              </a:rPr>
              <a:t>The number of events with 80 &lt; m4` &lt; 100GeV is 28, in good agreement with the standard model expectation of 30.0 event</a:t>
            </a:r>
            <a:r>
              <a:rPr lang="en-US" sz="1200" b="0" i="0" u="none" strike="noStrike" kern="1200" baseline="0" dirty="0" smtClean="0">
                <a:solidFill>
                  <a:schemeClr val="tx1"/>
                </a:solidFill>
                <a:latin typeface="+mn-lt"/>
                <a:ea typeface="ＭＳ Ｐゴシック" charset="-128"/>
                <a:cs typeface="ＭＳ Ｐゴシック" charset="-128"/>
              </a:rPr>
              <a:t>s. Table 2 shows good agreement between the expected and observed </a:t>
            </a:r>
          </a:p>
          <a:p>
            <a:r>
              <a:rPr lang="en-US" sz="1200" b="0" i="0" u="none" strike="noStrike" kern="1200" baseline="0" dirty="0" smtClean="0">
                <a:solidFill>
                  <a:schemeClr val="tx1"/>
                </a:solidFill>
                <a:latin typeface="+mn-lt"/>
                <a:ea typeface="ＭＳ Ｐゴシック" charset="-128"/>
                <a:cs typeface="ＭＳ Ｐゴシック" charset="-128"/>
              </a:rPr>
              <a:t>events in each of the 4e, 4</a:t>
            </a:r>
            <a:r>
              <a:rPr lang="en-US" sz="1200" b="0" i="1" u="none" strike="noStrike" kern="1200" baseline="0" dirty="0" smtClean="0">
                <a:solidFill>
                  <a:schemeClr val="tx1"/>
                </a:solidFill>
                <a:latin typeface="+mn-lt"/>
                <a:ea typeface="ＭＳ Ｐゴシック" charset="-128"/>
                <a:cs typeface="ＭＳ Ｐゴシック" charset="-128"/>
              </a:rPr>
              <a:t>m</a:t>
            </a:r>
            <a:r>
              <a:rPr lang="en-US" sz="1200" b="0" i="0" u="none" strike="noStrike" kern="1200" baseline="0" dirty="0" smtClean="0">
                <a:solidFill>
                  <a:schemeClr val="tx1"/>
                </a:solidFill>
                <a:latin typeface="+mn-lt"/>
                <a:ea typeface="ＭＳ Ｐゴシック" charset="-128"/>
                <a:cs typeface="ＭＳ Ｐゴシック" charset="-128"/>
              </a:rPr>
              <a:t>, and 2e2</a:t>
            </a:r>
            <a:r>
              <a:rPr lang="en-US" sz="1200" b="0" i="1" u="none" strike="noStrike" kern="1200" baseline="0" dirty="0" smtClean="0">
                <a:solidFill>
                  <a:schemeClr val="tx1"/>
                </a:solidFill>
                <a:latin typeface="+mn-lt"/>
                <a:ea typeface="ＭＳ Ｐゴシック" charset="-128"/>
                <a:cs typeface="ＭＳ Ｐゴシック" charset="-128"/>
              </a:rPr>
              <a:t>m </a:t>
            </a:r>
            <a:r>
              <a:rPr lang="en-US" sz="1200" b="0" i="0" u="none" strike="noStrike" kern="1200" baseline="0" dirty="0" smtClean="0">
                <a:solidFill>
                  <a:schemeClr val="tx1"/>
                </a:solidFill>
                <a:latin typeface="+mn-lt"/>
                <a:ea typeface="ＭＳ Ｐゴシック" charset="-128"/>
                <a:cs typeface="ＭＳ Ｐゴシック" charset="-128"/>
              </a:rPr>
              <a:t>channels.</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The Z </a:t>
            </a:r>
            <a:r>
              <a:rPr lang="en-US" sz="1200" b="0" i="0" u="none" strike="noStrike" kern="1200" baseline="0" dirty="0" smtClean="0">
                <a:solidFill>
                  <a:schemeClr val="tx1"/>
                </a:solidFill>
                <a:latin typeface="+mn-lt"/>
                <a:ea typeface="ＭＳ Ｐゴシック" charset="-128"/>
                <a:cs typeface="ＭＳ Ｐゴシック" charset="-128"/>
                <a:sym typeface="Wingdings"/>
              </a:rPr>
              <a:t> </a:t>
            </a:r>
            <a:r>
              <a:rPr lang="en-US" sz="1200" b="0" i="0" u="none" strike="noStrike" kern="1200" baseline="0" dirty="0" smtClean="0">
                <a:solidFill>
                  <a:schemeClr val="tx1"/>
                </a:solidFill>
                <a:latin typeface="+mn-lt"/>
                <a:ea typeface="ＭＳ Ｐゴシック" charset="-128"/>
                <a:cs typeface="ＭＳ Ｐゴシック" charset="-128"/>
              </a:rPr>
              <a:t>4l decays give a narrow resonant peak in the four-lepton invariant mass distribution, which can be used as a calibration channel in the context of the Higgs boson search in the  H </a:t>
            </a:r>
            <a:r>
              <a:rPr lang="en-US" sz="1200" b="0" i="0" u="none" strike="noStrike" kern="1200" baseline="0" dirty="0" smtClean="0">
                <a:solidFill>
                  <a:schemeClr val="tx1"/>
                </a:solidFill>
                <a:latin typeface="+mn-lt"/>
                <a:ea typeface="ＭＳ Ｐゴシック" charset="-128"/>
                <a:cs typeface="ＭＳ Ｐゴシック" charset="-128"/>
                <a:sym typeface="Wingdings"/>
              </a:rPr>
              <a:t></a:t>
            </a:r>
            <a:r>
              <a:rPr lang="en-US" sz="1200" b="0" i="0" u="none" strike="noStrike" kern="1200" baseline="0" dirty="0" smtClean="0">
                <a:solidFill>
                  <a:schemeClr val="tx1"/>
                </a:solidFill>
                <a:latin typeface="+mn-lt"/>
                <a:ea typeface="ＭＳ Ｐゴシック" charset="-128"/>
                <a:cs typeface="ＭＳ Ｐゴシック" charset="-128"/>
              </a:rPr>
              <a:t>ZZ </a:t>
            </a:r>
            <a:r>
              <a:rPr lang="en-US" sz="1200" b="0" i="0" u="none" strike="noStrike" kern="1200" baseline="0" dirty="0" smtClean="0">
                <a:solidFill>
                  <a:schemeClr val="tx1"/>
                </a:solidFill>
                <a:latin typeface="+mn-lt"/>
                <a:ea typeface="ＭＳ Ｐゴシック" charset="-128"/>
                <a:cs typeface="ＭＳ Ｐゴシック" charset="-128"/>
                <a:sym typeface="Wingdings"/>
              </a:rPr>
              <a:t></a:t>
            </a:r>
            <a:r>
              <a:rPr lang="en-US" sz="1200" b="0" i="0" u="none" strike="noStrike" kern="1200" baseline="0" dirty="0" smtClean="0">
                <a:solidFill>
                  <a:schemeClr val="tx1"/>
                </a:solidFill>
                <a:latin typeface="+mn-lt"/>
                <a:ea typeface="ＭＳ Ｐゴシック" charset="-128"/>
                <a:cs typeface="ＭＳ Ｐゴシック" charset="-128"/>
              </a:rPr>
              <a:t> 4l decay mode. Figure 3 (left) shows that the number of events in the Z</a:t>
            </a:r>
            <a:r>
              <a:rPr lang="en-US" sz="1200" b="0" i="0" u="none" strike="noStrike" kern="1200" baseline="0" dirty="0" smtClean="0">
                <a:solidFill>
                  <a:schemeClr val="tx1"/>
                </a:solidFill>
                <a:latin typeface="+mn-lt"/>
                <a:ea typeface="ＭＳ Ｐゴシック" charset="-128"/>
                <a:cs typeface="ＭＳ Ｐゴシック" charset="-128"/>
                <a:sym typeface="Wingdings"/>
              </a:rPr>
              <a:t></a:t>
            </a:r>
            <a:r>
              <a:rPr lang="en-US" sz="1200" b="0" i="0" u="none" strike="noStrike" kern="1200" baseline="0" dirty="0" smtClean="0">
                <a:solidFill>
                  <a:schemeClr val="tx1"/>
                </a:solidFill>
                <a:latin typeface="+mn-lt"/>
                <a:ea typeface="ＭＳ Ｐゴシック" charset="-128"/>
                <a:cs typeface="ＭＳ Ｐゴシック" charset="-128"/>
              </a:rPr>
              <a:t> 4l peak at m4l = </a:t>
            </a:r>
            <a:r>
              <a:rPr lang="en-US" sz="1200" b="0" i="0" u="none" strike="noStrike" kern="1200" baseline="0" dirty="0" err="1" smtClean="0">
                <a:solidFill>
                  <a:schemeClr val="tx1"/>
                </a:solidFill>
                <a:latin typeface="+mn-lt"/>
                <a:ea typeface="ＭＳ Ｐゴシック" charset="-128"/>
                <a:cs typeface="ＭＳ Ｐゴシック" charset="-128"/>
              </a:rPr>
              <a:t>mZ</a:t>
            </a:r>
            <a:r>
              <a:rPr lang="en-US" sz="1200" b="0" i="0" u="none" strike="noStrike" kern="1200" baseline="0" dirty="0" smtClean="0">
                <a:solidFill>
                  <a:schemeClr val="tx1"/>
                </a:solidFill>
                <a:latin typeface="+mn-lt"/>
                <a:ea typeface="ＭＳ Ｐゴシック" charset="-128"/>
                <a:cs typeface="ＭＳ Ｐゴシック" charset="-128"/>
              </a:rPr>
              <a:t> is approximately an order of magnitude larger than the expected number of events for the SM Higgs boson with a mass </a:t>
            </a:r>
            <a:r>
              <a:rPr lang="en-US" sz="1200" b="0" i="0" u="none" strike="noStrike" kern="1200" baseline="0" dirty="0" err="1" smtClean="0">
                <a:solidFill>
                  <a:schemeClr val="tx1"/>
                </a:solidFill>
                <a:latin typeface="+mn-lt"/>
                <a:ea typeface="ＭＳ Ｐゴシック" charset="-128"/>
                <a:cs typeface="ＭＳ Ｐゴシック" charset="-128"/>
              </a:rPr>
              <a:t>mH</a:t>
            </a:r>
            <a:r>
              <a:rPr lang="en-US" sz="1200" b="0" i="0" u="none" strike="noStrike" kern="1200" baseline="0" dirty="0" smtClean="0">
                <a:solidFill>
                  <a:schemeClr val="tx1"/>
                </a:solidFill>
                <a:latin typeface="+mn-lt"/>
                <a:ea typeface="ＭＳ Ｐゴシック" charset="-128"/>
                <a:cs typeface="ＭＳ Ｐゴシック" charset="-128"/>
              </a:rPr>
              <a:t> = 125 </a:t>
            </a:r>
            <a:r>
              <a:rPr lang="en-US" sz="1200" b="0" i="0" u="none" strike="noStrike" kern="1200" baseline="0" dirty="0" err="1" smtClean="0">
                <a:solidFill>
                  <a:schemeClr val="tx1"/>
                </a:solidFill>
                <a:latin typeface="+mn-lt"/>
                <a:ea typeface="ＭＳ Ｐゴシック" charset="-128"/>
                <a:cs typeface="ＭＳ Ｐゴシック" charset="-128"/>
              </a:rPr>
              <a:t>GeV</a:t>
            </a:r>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1" i="0" u="none" strike="noStrike" kern="1200" baseline="0" dirty="0" smtClean="0">
                <a:solidFill>
                  <a:schemeClr val="tx1"/>
                </a:solidFill>
                <a:latin typeface="+mn-lt"/>
                <a:ea typeface="ＭＳ Ｐゴシック" charset="-128"/>
                <a:cs typeface="ＭＳ Ｐゴシック" charset="-128"/>
              </a:rPr>
              <a:t>The Z </a:t>
            </a:r>
            <a:r>
              <a:rPr lang="en-US" sz="1200" b="1" i="0" u="none" strike="noStrike" kern="1200" baseline="0" dirty="0" smtClean="0">
                <a:solidFill>
                  <a:schemeClr val="tx1"/>
                </a:solidFill>
                <a:latin typeface="+mn-lt"/>
                <a:ea typeface="ＭＳ Ｐゴシック" charset="-128"/>
                <a:cs typeface="ＭＳ Ｐゴシック" charset="-128"/>
                <a:sym typeface="Wingdings"/>
              </a:rPr>
              <a:t></a:t>
            </a:r>
            <a:r>
              <a:rPr lang="en-US" sz="1200" b="1" i="0" u="none" strike="noStrike" kern="1200" baseline="0" dirty="0" smtClean="0">
                <a:solidFill>
                  <a:schemeClr val="tx1"/>
                </a:solidFill>
                <a:latin typeface="+mn-lt"/>
                <a:ea typeface="ＭＳ Ｐゴシック" charset="-128"/>
                <a:cs typeface="ＭＳ Ｐゴシック" charset="-128"/>
              </a:rPr>
              <a:t> 4l peak can be used for a direct calibration of the four-lepton mass scale, the four-lepton mass resolution, and the overall four-lepton reconstruction efficiency in a phase space similar to the Higgs boson four</a:t>
            </a:r>
          </a:p>
          <a:p>
            <a:r>
              <a:rPr lang="en-US" sz="1200" b="1" i="0" u="none" strike="noStrike" kern="1200" baseline="0" dirty="0" smtClean="0">
                <a:solidFill>
                  <a:schemeClr val="tx1"/>
                </a:solidFill>
                <a:latin typeface="+mn-lt"/>
                <a:ea typeface="ＭＳ Ｐゴシック" charset="-128"/>
                <a:cs typeface="ＭＳ Ｐゴシック" charset="-128"/>
              </a:rPr>
              <a:t>lepton decays. Such a direct calibration using the Z -&gt; 4l peak is complementary to the current indirect  tag-and-probe method making use of Z </a:t>
            </a:r>
            <a:r>
              <a:rPr lang="en-US" sz="1200" b="1" i="0" u="none" strike="noStrike" kern="1200" baseline="0" dirty="0" smtClean="0">
                <a:solidFill>
                  <a:schemeClr val="tx1"/>
                </a:solidFill>
                <a:latin typeface="+mn-lt"/>
                <a:ea typeface="ＭＳ Ｐゴシック" charset="-128"/>
                <a:cs typeface="ＭＳ Ｐゴシック" charset="-128"/>
                <a:sym typeface="Wingdings"/>
              </a:rPr>
              <a:t></a:t>
            </a:r>
            <a:r>
              <a:rPr lang="en-US" sz="1200" b="1" i="0" u="none" strike="noStrike" kern="1200" baseline="0" dirty="0" smtClean="0">
                <a:solidFill>
                  <a:schemeClr val="tx1"/>
                </a:solidFill>
                <a:latin typeface="+mn-lt"/>
                <a:ea typeface="ＭＳ Ｐゴシック" charset="-128"/>
                <a:cs typeface="ＭＳ Ｐゴシック" charset="-128"/>
              </a:rPr>
              <a:t>2l events, with the benefit that Z </a:t>
            </a:r>
            <a:r>
              <a:rPr lang="en-US" sz="1200" b="1" i="0" u="none" strike="noStrike" kern="1200" baseline="0" dirty="0" smtClean="0">
                <a:solidFill>
                  <a:schemeClr val="tx1"/>
                </a:solidFill>
                <a:latin typeface="+mn-lt"/>
                <a:ea typeface="ＭＳ Ｐゴシック" charset="-128"/>
                <a:cs typeface="ＭＳ Ｐゴシック" charset="-128"/>
                <a:sym typeface="Wingdings"/>
              </a:rPr>
              <a:t></a:t>
            </a:r>
            <a:r>
              <a:rPr lang="en-US" sz="1200" b="1" i="0" u="none" strike="noStrike" kern="1200" baseline="0" dirty="0" smtClean="0">
                <a:solidFill>
                  <a:schemeClr val="tx1"/>
                </a:solidFill>
                <a:latin typeface="+mn-lt"/>
                <a:ea typeface="ＭＳ Ｐゴシック" charset="-128"/>
                <a:cs typeface="ＭＳ Ｐゴシック" charset="-128"/>
              </a:rPr>
              <a:t> 4l has similar kinematics to H </a:t>
            </a:r>
            <a:r>
              <a:rPr lang="en-US" sz="1200" b="1" i="0" u="none" strike="noStrike" kern="1200" baseline="0" dirty="0" smtClean="0">
                <a:solidFill>
                  <a:schemeClr val="tx1"/>
                </a:solidFill>
                <a:latin typeface="+mn-lt"/>
                <a:ea typeface="ＭＳ Ｐゴシック" charset="-128"/>
                <a:cs typeface="ＭＳ Ｐゴシック" charset="-128"/>
                <a:sym typeface="Wingdings"/>
              </a:rPr>
              <a:t></a:t>
            </a:r>
            <a:r>
              <a:rPr lang="en-US" sz="1200" b="1" i="0" u="none" strike="noStrike" kern="1200" baseline="0" dirty="0" smtClean="0">
                <a:solidFill>
                  <a:schemeClr val="tx1"/>
                </a:solidFill>
                <a:latin typeface="+mn-lt"/>
                <a:ea typeface="ＭＳ Ｐゴシック" charset="-128"/>
                <a:cs typeface="ＭＳ Ｐゴシック" charset="-128"/>
              </a:rPr>
              <a:t> ZZ </a:t>
            </a:r>
            <a:r>
              <a:rPr lang="en-US" sz="1200" b="1" i="0" u="none" strike="noStrike" kern="1200" baseline="0" dirty="0" smtClean="0">
                <a:solidFill>
                  <a:schemeClr val="tx1"/>
                </a:solidFill>
                <a:latin typeface="+mn-lt"/>
                <a:ea typeface="ＭＳ Ｐゴシック" charset="-128"/>
                <a:cs typeface="ＭＳ Ｐゴシック" charset="-128"/>
                <a:sym typeface="Wingdings"/>
              </a:rPr>
              <a:t></a:t>
            </a:r>
            <a:r>
              <a:rPr lang="en-US" sz="1200" b="1" i="0" u="none" strike="noStrike" kern="1200" baseline="0" dirty="0" smtClean="0">
                <a:solidFill>
                  <a:schemeClr val="tx1"/>
                </a:solidFill>
                <a:latin typeface="+mn-lt"/>
                <a:ea typeface="ＭＳ Ｐゴシック" charset="-128"/>
                <a:cs typeface="ＭＳ Ｐゴシック" charset="-128"/>
              </a:rPr>
              <a:t> 4l.</a:t>
            </a:r>
          </a:p>
          <a:p>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14</a:t>
            </a:fld>
            <a:endParaRPr lang="en-US" dirty="0"/>
          </a:p>
        </p:txBody>
      </p:sp>
    </p:spTree>
    <p:extLst>
      <p:ext uri="{BB962C8B-B14F-4D97-AF65-F5344CB8AC3E}">
        <p14:creationId xmlns:p14="http://schemas.microsoft.com/office/powerpoint/2010/main" xmlns="" val="312487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2950"/>
            <a:ext cx="4951412" cy="3714750"/>
          </a:xfrm>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latin typeface="+mn-lt"/>
                <a:ea typeface="ＭＳ Ｐゴシック" charset="-128"/>
                <a:cs typeface="ＭＳ Ｐゴシック" charset="-128"/>
              </a:rPr>
              <a:t>TOP-11-018</a:t>
            </a:r>
          </a:p>
          <a:p>
            <a:endParaRPr lang="en-US" sz="1200" b="1" kern="1200" dirty="0" smtClean="0">
              <a:solidFill>
                <a:schemeClr val="tx1"/>
              </a:solidFill>
              <a:latin typeface="+mn-lt"/>
              <a:ea typeface="ＭＳ Ｐゴシック" charset="-128"/>
              <a:cs typeface="ＭＳ Ｐゴシック" charset="-128"/>
            </a:endParaRPr>
          </a:p>
          <a:p>
            <a:r>
              <a:rPr lang="en-US" sz="1200" b="1" kern="1200" dirty="0" smtClean="0">
                <a:solidFill>
                  <a:schemeClr val="tx1"/>
                </a:solidFill>
                <a:latin typeface="+mn-lt"/>
                <a:ea typeface="ＭＳ Ｐゴシック" charset="-128"/>
                <a:cs typeface="ＭＳ Ｐゴシック" charset="-128"/>
              </a:rPr>
              <a:t>TOP MASS: </a:t>
            </a:r>
            <a:r>
              <a:rPr lang="en-US" sz="1200" kern="1200" dirty="0" smtClean="0">
                <a:solidFill>
                  <a:schemeClr val="tx1"/>
                </a:solidFill>
                <a:latin typeface="+mn-lt"/>
                <a:ea typeface="ＭＳ Ｐゴシック" charset="-128"/>
                <a:cs typeface="ＭＳ Ｐゴシック" charset="-128"/>
              </a:rPr>
              <a:t>We present a combination of CMS top mass measurements in the </a:t>
            </a:r>
            <a:r>
              <a:rPr lang="en-US" sz="1200" kern="1200" dirty="0" err="1" smtClean="0">
                <a:solidFill>
                  <a:schemeClr val="tx1"/>
                </a:solidFill>
                <a:latin typeface="+mn-lt"/>
                <a:ea typeface="ＭＳ Ｐゴシック" charset="-128"/>
                <a:cs typeface="ＭＳ Ｐゴシック" charset="-128"/>
              </a:rPr>
              <a:t>lepton+jets</a:t>
            </a:r>
            <a:r>
              <a:rPr lang="en-US" sz="1200" kern="1200" dirty="0" smtClean="0">
                <a:solidFill>
                  <a:schemeClr val="tx1"/>
                </a:solidFill>
                <a:latin typeface="+mn-lt"/>
                <a:ea typeface="ＭＳ Ｐゴシック" charset="-128"/>
                <a:cs typeface="ＭＳ Ｐゴシック" charset="-128"/>
              </a:rPr>
              <a:t>, di- lepton and all-jets channels, using data recorded in 2010 and 2011 by the CMS ex-</a:t>
            </a:r>
            <a:r>
              <a:rPr lang="en-US" sz="1200" kern="1200" dirty="0" err="1" smtClean="0">
                <a:solidFill>
                  <a:schemeClr val="tx1"/>
                </a:solidFill>
                <a:latin typeface="+mn-lt"/>
                <a:ea typeface="ＭＳ Ｐゴシック" charset="-128"/>
                <a:cs typeface="ＭＳ Ｐゴシック" charset="-128"/>
              </a:rPr>
              <a:t>periment</a:t>
            </a:r>
            <a:r>
              <a:rPr lang="en-US" sz="1200" kern="1200" dirty="0" smtClean="0">
                <a:solidFill>
                  <a:schemeClr val="tx1"/>
                </a:solidFill>
                <a:latin typeface="+mn-lt"/>
                <a:ea typeface="ＭＳ Ｐゴシック" charset="-128"/>
                <a:cs typeface="ＭＳ Ｐゴシック" charset="-128"/>
              </a:rPr>
              <a:t> corresponding to an integrated luminosity of up to 5.0 fb−1. We present two combinations. The first uses three published results and gives a resulting top mass of 173.32 ± 0.27 (stat.) ± 1.02 (syst.) GeV. The second also includes the latest preliminary CMS measurements and yields an improved top-quark mass measurement of 173.36 ± 0.38 (stat.) ± 0.91 (syst.) </a:t>
            </a:r>
            <a:r>
              <a:rPr lang="en-US" sz="1200" kern="1200" dirty="0" err="1" smtClean="0">
                <a:solidFill>
                  <a:schemeClr val="tx1"/>
                </a:solidFill>
                <a:latin typeface="+mn-lt"/>
                <a:ea typeface="ＭＳ Ｐゴシック" charset="-128"/>
                <a:cs typeface="ＭＳ Ｐゴシック" charset="-128"/>
              </a:rPr>
              <a:t>GeV</a:t>
            </a:r>
            <a:r>
              <a:rPr lang="en-US" sz="1200" kern="1200" dirty="0" smtClean="0">
                <a:solidFill>
                  <a:schemeClr val="tx1"/>
                </a:solidFill>
                <a:latin typeface="+mn-lt"/>
                <a:ea typeface="ＭＳ Ｐゴシック" charset="-128"/>
                <a:cs typeface="ＭＳ Ｐゴシック" charset="-128"/>
              </a:rPr>
              <a:t>.</a:t>
            </a:r>
          </a:p>
          <a:p>
            <a:r>
              <a:rPr lang="en-US" sz="1200" b="0" i="0" u="none" strike="noStrike" kern="1200" baseline="0" dirty="0" smtClean="0">
                <a:solidFill>
                  <a:schemeClr val="tx1"/>
                </a:solidFill>
                <a:latin typeface="+mn-lt"/>
                <a:ea typeface="ＭＳ Ｐゴシック" charset="-128"/>
                <a:cs typeface="ＭＳ Ｐゴシック" charset="-128"/>
              </a:rPr>
              <a:t>Top quark mass value is close to the scale of electroweak symmetry breaking (EWSB). Does it have a more fundamental role in EWSB?</a:t>
            </a:r>
          </a:p>
          <a:p>
            <a:r>
              <a:rPr lang="en-US" sz="1200" b="0" i="0" u="none" strike="noStrike" kern="1200" baseline="0" dirty="0" smtClean="0">
                <a:solidFill>
                  <a:schemeClr val="tx1"/>
                </a:solidFill>
                <a:latin typeface="+mn-lt"/>
                <a:ea typeface="ＭＳ Ｐゴシック" charset="-128"/>
                <a:cs typeface="ＭＳ Ｐゴシック" charset="-128"/>
              </a:rPr>
              <a:t>Precise top mass measurements are crucial for accurate tests of the SM</a:t>
            </a:r>
          </a:p>
          <a:p>
            <a:r>
              <a:rPr lang="en-US" sz="1200" b="0" i="0" u="none" strike="noStrike" kern="1200" baseline="0" dirty="0" smtClean="0">
                <a:solidFill>
                  <a:schemeClr val="tx1"/>
                </a:solidFill>
                <a:latin typeface="+mn-lt"/>
                <a:ea typeface="ＭＳ Ｐゴシック" charset="-128"/>
                <a:cs typeface="ＭＳ Ｐゴシック" charset="-128"/>
              </a:rPr>
              <a:t>The top sector is expected to be sensitive to new physics</a:t>
            </a:r>
          </a:p>
          <a:p>
            <a:r>
              <a:rPr lang="en-US" sz="1200" b="1" i="0" u="none" strike="noStrike" kern="1200" baseline="0" dirty="0" smtClean="0">
                <a:solidFill>
                  <a:schemeClr val="tx1"/>
                </a:solidFill>
                <a:latin typeface="+mn-lt"/>
                <a:ea typeface="ＭＳ Ｐゴシック" charset="-128"/>
                <a:cs typeface="ＭＳ Ｐゴシック" charset="-128"/>
              </a:rPr>
              <a:t>top mass measurement with 5 fb-1 is in full agreement and the same precision as the </a:t>
            </a:r>
            <a:r>
              <a:rPr lang="en-US" sz="1200" b="1" i="0" u="none" strike="noStrike" kern="1200" baseline="0" dirty="0" err="1" smtClean="0">
                <a:solidFill>
                  <a:schemeClr val="tx1"/>
                </a:solidFill>
                <a:latin typeface="+mn-lt"/>
                <a:ea typeface="ＭＳ Ｐゴシック" charset="-128"/>
                <a:cs typeface="ＭＳ Ｐゴシック" charset="-128"/>
              </a:rPr>
              <a:t>Tevatron</a:t>
            </a:r>
            <a:r>
              <a:rPr lang="en-US" sz="1200" b="1" i="0" u="none" strike="noStrike" kern="1200" baseline="0" dirty="0" smtClean="0">
                <a:solidFill>
                  <a:schemeClr val="tx1"/>
                </a:solidFill>
                <a:latin typeface="+mn-lt"/>
                <a:ea typeface="ＭＳ Ｐゴシック" charset="-128"/>
                <a:cs typeface="ＭＳ Ｐゴシック" charset="-128"/>
              </a:rPr>
              <a:t> combination using 5.8/</a:t>
            </a:r>
            <a:r>
              <a:rPr lang="en-US" sz="1200" b="1" i="0" u="none" strike="noStrike" kern="1200" baseline="0" dirty="0" err="1" smtClean="0">
                <a:solidFill>
                  <a:schemeClr val="tx1"/>
                </a:solidFill>
                <a:latin typeface="+mn-lt"/>
                <a:ea typeface="ＭＳ Ｐゴシック" charset="-128"/>
                <a:cs typeface="ＭＳ Ｐゴシック" charset="-128"/>
              </a:rPr>
              <a:t>fb</a:t>
            </a:r>
            <a:endParaRPr lang="en-US" sz="1200" b="1" i="0" u="none" strike="noStrike" kern="1200" baseline="0" dirty="0" smtClean="0">
              <a:solidFill>
                <a:schemeClr val="tx1"/>
              </a:solidFill>
              <a:latin typeface="+mn-lt"/>
              <a:ea typeface="ＭＳ Ｐゴシック" charset="-128"/>
              <a:cs typeface="ＭＳ Ｐゴシック"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latin typeface="+mn-lt"/>
              <a:ea typeface="ＭＳ Ｐゴシック" charset="-128"/>
              <a:cs typeface="ＭＳ Ｐゴシック"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mn-lt"/>
                <a:ea typeface="ＭＳ Ｐゴシック" charset="-128"/>
                <a:cs typeface="ＭＳ Ｐゴシック" charset="-128"/>
              </a:rPr>
              <a:t>TOP-12-018</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The normalized differential </a:t>
            </a:r>
            <a:r>
              <a:rPr lang="en-US" dirty="0" err="1" smtClean="0"/>
              <a:t>ttbar</a:t>
            </a:r>
            <a:r>
              <a:rPr lang="en-US" dirty="0" smtClean="0"/>
              <a:t> cross section in jet multiplicity bins is presented, measured in proton-proton collisions using 5.0 fb</a:t>
            </a:r>
            <a:r>
              <a:rPr lang="en-US" baseline="30000" dirty="0" smtClean="0"/>
              <a:t>-1</a:t>
            </a:r>
            <a:r>
              <a:rPr lang="en-US" dirty="0" smtClean="0"/>
              <a:t> of data collected at </a:t>
            </a:r>
            <a:r>
              <a:rPr lang="en-US" dirty="0" err="1" smtClean="0"/>
              <a:t>sqrt</a:t>
            </a:r>
            <a:r>
              <a:rPr lang="en-US" dirty="0" smtClean="0"/>
              <a:t>{s} = 7 </a:t>
            </a:r>
            <a:r>
              <a:rPr lang="en-US" dirty="0" err="1" smtClean="0"/>
              <a:t>TeV</a:t>
            </a:r>
            <a:r>
              <a:rPr lang="en-US" dirty="0" smtClean="0"/>
              <a:t>. The analysis is performed in </a:t>
            </a:r>
            <a:r>
              <a:rPr lang="en-US" b="1" dirty="0" smtClean="0"/>
              <a:t>the electron + jets and the </a:t>
            </a:r>
            <a:r>
              <a:rPr lang="en-US" b="1" dirty="0" err="1" smtClean="0"/>
              <a:t>muon</a:t>
            </a:r>
            <a:r>
              <a:rPr lang="en-US" b="1" dirty="0" smtClean="0"/>
              <a:t> + jets c</a:t>
            </a:r>
            <a:r>
              <a:rPr lang="en-US" dirty="0" smtClean="0"/>
              <a:t>hannels. The jet multiplicity distribution is particularly sensitive to extra jets radiation. A comparison of the data with different Monte Carlo generators is shown. After background subtraction, the data are in agreement with </a:t>
            </a:r>
            <a:r>
              <a:rPr lang="en-US" dirty="0" err="1" smtClean="0"/>
              <a:t>ttbar</a:t>
            </a:r>
            <a:r>
              <a:rPr lang="en-US" dirty="0" smtClean="0"/>
              <a:t> signal Monte Carlo distributions. Additionally, the measurement of the top quark pair differential cross-section in the number of radiated additional hard </a:t>
            </a:r>
            <a:r>
              <a:rPr lang="en-US" dirty="0" err="1" smtClean="0"/>
              <a:t>partons</a:t>
            </a:r>
            <a:r>
              <a:rPr lang="en-US" dirty="0" smtClean="0"/>
              <a:t> in the </a:t>
            </a:r>
            <a:r>
              <a:rPr lang="en-US" dirty="0" err="1" smtClean="0"/>
              <a:t>muon</a:t>
            </a:r>
            <a:r>
              <a:rPr lang="en-US" dirty="0" smtClean="0"/>
              <a:t> + jets channel is presented. The measured fractions of events with </a:t>
            </a:r>
            <a:r>
              <a:rPr lang="en-US" dirty="0" err="1" smtClean="0"/>
              <a:t>ttbar</a:t>
            </a:r>
            <a:r>
              <a:rPr lang="en-US" dirty="0" smtClean="0"/>
              <a:t> + 0, 1, and ≥ 2 additional </a:t>
            </a:r>
            <a:r>
              <a:rPr lang="en-US" dirty="0" err="1" smtClean="0"/>
              <a:t>partons</a:t>
            </a:r>
            <a:r>
              <a:rPr lang="en-US" dirty="0" smtClean="0"/>
              <a:t> are in good agreement with different Monte Carlo predictions. </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latin typeface="+mn-lt"/>
              <a:ea typeface="ＭＳ Ｐゴシック" charset="-128"/>
              <a:cs typeface="ＭＳ Ｐゴシック" charset="-128"/>
            </a:endParaRPr>
          </a:p>
          <a:p>
            <a:r>
              <a:rPr lang="en-US" sz="1200" b="1" i="0" u="none" strike="noStrike" kern="1200" baseline="0" dirty="0" smtClean="0">
                <a:solidFill>
                  <a:schemeClr val="tx1"/>
                </a:solidFill>
                <a:latin typeface="+mn-lt"/>
                <a:ea typeface="ＭＳ Ｐゴシック" charset="-128"/>
                <a:cs typeface="ＭＳ Ｐゴシック" charset="-128"/>
              </a:rPr>
              <a:t>In the figure</a:t>
            </a:r>
          </a:p>
          <a:p>
            <a:r>
              <a:rPr lang="en-US" dirty="0" smtClean="0"/>
              <a:t>Normalized differential cross-section as a function of jet multiplicity for jets with </a:t>
            </a:r>
            <a:r>
              <a:rPr lang="en-US" dirty="0" err="1" smtClean="0"/>
              <a:t>p</a:t>
            </a:r>
            <a:r>
              <a:rPr lang="en-US" baseline="-25000" dirty="0" err="1" smtClean="0"/>
              <a:t>T</a:t>
            </a:r>
            <a:r>
              <a:rPr lang="en-US" dirty="0" smtClean="0"/>
              <a:t> &gt; 35 </a:t>
            </a:r>
            <a:r>
              <a:rPr lang="en-US" dirty="0" err="1" smtClean="0"/>
              <a:t>GeV</a:t>
            </a:r>
            <a:r>
              <a:rPr lang="en-US" dirty="0" smtClean="0"/>
              <a:t>. The data are compared with predictions from </a:t>
            </a:r>
            <a:r>
              <a:rPr lang="en-US" dirty="0" err="1" smtClean="0"/>
              <a:t>MADGRAPH+Pythia</a:t>
            </a:r>
            <a:r>
              <a:rPr lang="en-US" dirty="0" smtClean="0"/>
              <a:t>, </a:t>
            </a:r>
            <a:r>
              <a:rPr lang="en-US" dirty="0" err="1" smtClean="0"/>
              <a:t>MC@NLO+Herwig</a:t>
            </a:r>
            <a:r>
              <a:rPr lang="en-US" dirty="0" smtClean="0"/>
              <a:t> and </a:t>
            </a:r>
            <a:r>
              <a:rPr lang="en-US" dirty="0" err="1" smtClean="0"/>
              <a:t>POWHEG+Pythia</a:t>
            </a:r>
            <a:r>
              <a:rPr lang="en-US" dirty="0" smtClean="0"/>
              <a:t>. The errors on the data points indicate the statistical (inner bars) and the total uncertainty. </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b="1" dirty="0" smtClean="0"/>
              <a:t>arXiv:1211.2220  </a:t>
            </a:r>
          </a:p>
          <a:p>
            <a:endParaRPr lang="en-US" sz="1200" b="1"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err="1" smtClean="0">
                <a:solidFill>
                  <a:schemeClr val="tx1"/>
                </a:solidFill>
                <a:latin typeface="+mn-lt"/>
                <a:ea typeface="ＭＳ Ｐゴシック" charset="-128"/>
                <a:cs typeface="ＭＳ Ｐゴシック" charset="-128"/>
              </a:rPr>
              <a:t>Normalised</a:t>
            </a:r>
            <a:r>
              <a:rPr lang="en-US" sz="1200" b="0" i="0" u="none" strike="noStrike" kern="1200" baseline="0" dirty="0" smtClean="0">
                <a:solidFill>
                  <a:schemeClr val="tx1"/>
                </a:solidFill>
                <a:latin typeface="+mn-lt"/>
                <a:ea typeface="ＭＳ Ｐゴシック" charset="-128"/>
                <a:cs typeface="ＭＳ Ｐゴシック" charset="-128"/>
              </a:rPr>
              <a:t> differential top-quark pair production cross sections are measured in </a:t>
            </a:r>
            <a:r>
              <a:rPr lang="en-US" sz="1200" b="0" i="0" u="none" strike="noStrike" kern="1200" baseline="0" dirty="0" err="1" smtClean="0">
                <a:solidFill>
                  <a:schemeClr val="tx1"/>
                </a:solidFill>
                <a:latin typeface="+mn-lt"/>
                <a:ea typeface="ＭＳ Ｐゴシック" charset="-128"/>
                <a:cs typeface="ＭＳ Ｐゴシック" charset="-128"/>
              </a:rPr>
              <a:t>pp</a:t>
            </a:r>
            <a:r>
              <a:rPr lang="en-US" sz="1200" b="0" i="0" u="none" strike="noStrike" kern="1200" baseline="0" dirty="0" smtClean="0">
                <a:solidFill>
                  <a:schemeClr val="tx1"/>
                </a:solidFill>
                <a:latin typeface="+mn-lt"/>
                <a:ea typeface="ＭＳ Ｐゴシック" charset="-128"/>
                <a:cs typeface="ＭＳ Ｐゴシック" charset="-128"/>
              </a:rPr>
              <a:t> collisions at a </a:t>
            </a:r>
            <a:r>
              <a:rPr lang="en-US" sz="1200" b="0" i="0" u="none" strike="noStrike" kern="1200" baseline="0" dirty="0" err="1" smtClean="0">
                <a:solidFill>
                  <a:schemeClr val="tx1"/>
                </a:solidFill>
                <a:latin typeface="+mn-lt"/>
                <a:ea typeface="ＭＳ Ｐゴシック" charset="-128"/>
                <a:cs typeface="ＭＳ Ｐゴシック" charset="-128"/>
              </a:rPr>
              <a:t>centre</a:t>
            </a:r>
            <a:r>
              <a:rPr lang="en-US" sz="1200" b="0" i="0" u="none" strike="noStrike" kern="1200" baseline="0" dirty="0" smtClean="0">
                <a:solidFill>
                  <a:schemeClr val="tx1"/>
                </a:solidFill>
                <a:latin typeface="+mn-lt"/>
                <a:ea typeface="ＭＳ Ｐゴシック" charset="-128"/>
                <a:cs typeface="ＭＳ Ｐゴシック" charset="-128"/>
              </a:rPr>
              <a:t>-of-mass energy of 7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at the LHC with the CMS detector using data recorded in 2011 corresponding to an integrated luminosity of 5.0 fb-1. The</a:t>
            </a:r>
          </a:p>
          <a:p>
            <a:r>
              <a:rPr lang="en-US" sz="1200" b="0" i="0" u="none" strike="noStrike" kern="1200" baseline="0" dirty="0" smtClean="0">
                <a:solidFill>
                  <a:schemeClr val="tx1"/>
                </a:solidFill>
                <a:latin typeface="+mn-lt"/>
                <a:ea typeface="ＭＳ Ｐゴシック" charset="-128"/>
                <a:cs typeface="ＭＳ Ｐゴシック" charset="-128"/>
              </a:rPr>
              <a:t>measurements are performed in the </a:t>
            </a:r>
            <a:r>
              <a:rPr lang="en-US" sz="1200" b="1" i="0" u="none" strike="noStrike" kern="1200" baseline="0" dirty="0" err="1" smtClean="0">
                <a:solidFill>
                  <a:schemeClr val="tx1"/>
                </a:solidFill>
                <a:latin typeface="+mn-lt"/>
                <a:ea typeface="ＭＳ Ｐゴシック" charset="-128"/>
                <a:cs typeface="ＭＳ Ｐゴシック" charset="-128"/>
              </a:rPr>
              <a:t>lepton+jets</a:t>
            </a:r>
            <a:r>
              <a:rPr lang="en-US" sz="1200" b="1" i="0" u="none" strike="noStrike" kern="1200" baseline="0" dirty="0" smtClean="0">
                <a:solidFill>
                  <a:schemeClr val="tx1"/>
                </a:solidFill>
                <a:latin typeface="+mn-lt"/>
                <a:ea typeface="ＭＳ Ｐゴシック" charset="-128"/>
                <a:cs typeface="ＭＳ Ｐゴシック" charset="-128"/>
              </a:rPr>
              <a:t> decay channels (</a:t>
            </a:r>
            <a:r>
              <a:rPr lang="en-US" sz="1200" b="1" i="0" u="none" strike="noStrike" kern="1200" baseline="0" dirty="0" err="1" smtClean="0">
                <a:solidFill>
                  <a:schemeClr val="tx1"/>
                </a:solidFill>
                <a:latin typeface="+mn-lt"/>
                <a:ea typeface="ＭＳ Ｐゴシック" charset="-128"/>
                <a:cs typeface="ＭＳ Ｐゴシック" charset="-128"/>
              </a:rPr>
              <a:t>e+jets</a:t>
            </a:r>
            <a:r>
              <a:rPr lang="en-US" sz="1200" b="1" i="0" u="none" strike="noStrike" kern="1200" baseline="0" dirty="0" smtClean="0">
                <a:solidFill>
                  <a:schemeClr val="tx1"/>
                </a:solidFill>
                <a:latin typeface="+mn-lt"/>
                <a:ea typeface="ＭＳ Ｐゴシック" charset="-128"/>
                <a:cs typeface="ＭＳ Ｐゴシック" charset="-128"/>
              </a:rPr>
              <a:t> and </a:t>
            </a:r>
            <a:r>
              <a:rPr lang="en-US" sz="1200" b="1" i="1" u="none" strike="noStrike" kern="1200" baseline="0" dirty="0" err="1" smtClean="0">
                <a:solidFill>
                  <a:schemeClr val="tx1"/>
                </a:solidFill>
                <a:latin typeface="+mn-lt"/>
                <a:ea typeface="ＭＳ Ｐゴシック" charset="-128"/>
                <a:cs typeface="ＭＳ Ｐゴシック" charset="-128"/>
              </a:rPr>
              <a:t>mu</a:t>
            </a:r>
            <a:r>
              <a:rPr lang="en-US" sz="1200" b="1" i="0" u="none" strike="noStrike" kern="1200" baseline="0" dirty="0" err="1" smtClean="0">
                <a:solidFill>
                  <a:schemeClr val="tx1"/>
                </a:solidFill>
                <a:latin typeface="+mn-lt"/>
                <a:ea typeface="ＭＳ Ｐゴシック" charset="-128"/>
                <a:cs typeface="ＭＳ Ｐゴシック" charset="-128"/>
              </a:rPr>
              <a:t>+jets</a:t>
            </a:r>
            <a:r>
              <a:rPr lang="en-US" sz="1200" b="1" i="0" u="none" strike="noStrike" kern="1200" baseline="0" dirty="0" smtClean="0">
                <a:solidFill>
                  <a:schemeClr val="tx1"/>
                </a:solidFill>
                <a:latin typeface="+mn-lt"/>
                <a:ea typeface="ＭＳ Ｐゴシック" charset="-128"/>
                <a:cs typeface="ＭＳ Ｐゴシック" charset="-128"/>
              </a:rPr>
              <a:t>) and the </a:t>
            </a:r>
            <a:r>
              <a:rPr lang="en-US" sz="1200" b="1" i="0" u="none" strike="noStrike" kern="1200" baseline="0" dirty="0" err="1" smtClean="0">
                <a:solidFill>
                  <a:schemeClr val="tx1"/>
                </a:solidFill>
                <a:latin typeface="+mn-lt"/>
                <a:ea typeface="ＭＳ Ｐゴシック" charset="-128"/>
                <a:cs typeface="ＭＳ Ｐゴシック" charset="-128"/>
              </a:rPr>
              <a:t>dilepton</a:t>
            </a:r>
            <a:r>
              <a:rPr lang="en-US" sz="1200" b="1" i="0" u="none" strike="noStrike" kern="1200" baseline="0" dirty="0" smtClean="0">
                <a:solidFill>
                  <a:schemeClr val="tx1"/>
                </a:solidFill>
                <a:latin typeface="+mn-lt"/>
                <a:ea typeface="ＭＳ Ｐゴシック" charset="-128"/>
                <a:cs typeface="ＭＳ Ｐゴシック" charset="-128"/>
              </a:rPr>
              <a:t> decay channels (</a:t>
            </a:r>
            <a:r>
              <a:rPr lang="en-US" sz="1200" b="1" i="0" u="none" strike="noStrike" kern="1200" baseline="0" dirty="0" err="1" smtClean="0">
                <a:solidFill>
                  <a:schemeClr val="tx1"/>
                </a:solidFill>
                <a:latin typeface="+mn-lt"/>
                <a:ea typeface="ＭＳ Ｐゴシック" charset="-128"/>
                <a:cs typeface="ＭＳ Ｐゴシック" charset="-128"/>
              </a:rPr>
              <a:t>e+e</a:t>
            </a:r>
            <a:r>
              <a:rPr lang="en-US" sz="1200" b="1" i="0" u="none" strike="noStrike" kern="1200" baseline="0" dirty="0" smtClean="0">
                <a:solidFill>
                  <a:schemeClr val="tx1"/>
                </a:solidFill>
                <a:latin typeface="+mn-lt"/>
                <a:ea typeface="ＭＳ Ｐゴシック" charset="-128"/>
                <a:cs typeface="ＭＳ Ｐゴシック" charset="-128"/>
              </a:rPr>
              <a:t>-, </a:t>
            </a:r>
            <a:r>
              <a:rPr lang="en-US" sz="1200" b="1" i="1" u="none" strike="noStrike" kern="1200" baseline="0" dirty="0" err="1" smtClean="0">
                <a:solidFill>
                  <a:schemeClr val="tx1"/>
                </a:solidFill>
                <a:latin typeface="+mn-lt"/>
                <a:ea typeface="ＭＳ Ｐゴシック" charset="-128"/>
                <a:cs typeface="ＭＳ Ｐゴシック" charset="-128"/>
              </a:rPr>
              <a:t>mu</a:t>
            </a:r>
            <a:r>
              <a:rPr lang="en-US" sz="1200" b="1" i="0" u="none" strike="noStrike" kern="1200" baseline="0" dirty="0" err="1" smtClean="0">
                <a:solidFill>
                  <a:schemeClr val="tx1"/>
                </a:solidFill>
                <a:latin typeface="+mn-lt"/>
                <a:ea typeface="ＭＳ Ｐゴシック" charset="-128"/>
                <a:cs typeface="ＭＳ Ｐゴシック" charset="-128"/>
              </a:rPr>
              <a:t>+</a:t>
            </a:r>
            <a:r>
              <a:rPr lang="en-US" sz="1200" b="1" i="1" u="none" strike="noStrike" kern="1200" baseline="0" dirty="0" err="1" smtClean="0">
                <a:solidFill>
                  <a:schemeClr val="tx1"/>
                </a:solidFill>
                <a:latin typeface="+mn-lt"/>
                <a:ea typeface="ＭＳ Ｐゴシック" charset="-128"/>
                <a:cs typeface="ＭＳ Ｐゴシック" charset="-128"/>
              </a:rPr>
              <a:t>m</a:t>
            </a:r>
            <a:r>
              <a:rPr lang="en-US" sz="1200" b="1" i="1" u="none" strike="noStrike" kern="1200" baseline="0" dirty="0" smtClean="0">
                <a:solidFill>
                  <a:schemeClr val="tx1"/>
                </a:solidFill>
                <a:latin typeface="+mn-lt"/>
                <a:ea typeface="ＭＳ Ｐゴシック" charset="-128"/>
                <a:cs typeface="ＭＳ Ｐゴシック" charset="-128"/>
              </a:rPr>
              <a:t>-</a:t>
            </a:r>
            <a:r>
              <a:rPr lang="en-US" sz="1200" b="1" i="0" u="none" strike="noStrike" kern="1200" baseline="0" dirty="0" smtClean="0">
                <a:solidFill>
                  <a:schemeClr val="tx1"/>
                </a:solidFill>
                <a:latin typeface="+mn-lt"/>
                <a:ea typeface="ＭＳ Ｐゴシック" charset="-128"/>
                <a:cs typeface="ＭＳ Ｐゴシック" charset="-128"/>
              </a:rPr>
              <a:t>, and </a:t>
            </a:r>
            <a:r>
              <a:rPr lang="en-US" sz="1200" b="1" i="1" u="none" strike="noStrike" kern="1200" baseline="0" dirty="0" smtClean="0">
                <a:solidFill>
                  <a:schemeClr val="tx1"/>
                </a:solidFill>
                <a:latin typeface="+mn-lt"/>
                <a:ea typeface="ＭＳ Ｐゴシック" charset="-128"/>
                <a:cs typeface="ＭＳ Ｐゴシック" charset="-128"/>
              </a:rPr>
              <a:t>m</a:t>
            </a:r>
            <a:r>
              <a:rPr lang="en-US" sz="1200" b="0" i="0" u="none" strike="noStrike" kern="1200" baseline="0" dirty="0" smtClean="0">
                <a:solidFill>
                  <a:schemeClr val="tx1"/>
                </a:solidFill>
                <a:latin typeface="+mn-lt"/>
                <a:ea typeface="ＭＳ Ｐゴシック" charset="-128"/>
                <a:cs typeface="ＭＳ Ｐゴシック" charset="-128"/>
              </a:rPr>
              <a:t>e). The </a:t>
            </a:r>
            <a:r>
              <a:rPr lang="en-US" sz="1200" b="0" i="0" u="none" strike="noStrike" kern="1200" baseline="0" dirty="0" err="1" smtClean="0">
                <a:solidFill>
                  <a:schemeClr val="tx1"/>
                </a:solidFill>
                <a:latin typeface="+mn-lt"/>
                <a:ea typeface="ＭＳ Ｐゴシック" charset="-128"/>
                <a:cs typeface="ＭＳ Ｐゴシック" charset="-128"/>
              </a:rPr>
              <a:t>tt</a:t>
            </a:r>
            <a:r>
              <a:rPr lang="en-US" sz="1200" b="0" i="0" u="none" strike="noStrike" kern="1200" baseline="0" dirty="0" smtClean="0">
                <a:solidFill>
                  <a:schemeClr val="tx1"/>
                </a:solidFill>
                <a:latin typeface="+mn-lt"/>
                <a:ea typeface="ＭＳ Ｐゴシック" charset="-128"/>
                <a:cs typeface="ＭＳ Ｐゴシック" charset="-128"/>
              </a:rPr>
              <a:t> differential cross section is measured as a function of kinematic properties of the final-state charged</a:t>
            </a:r>
          </a:p>
          <a:p>
            <a:r>
              <a:rPr lang="en-US" sz="1200" b="0" i="0" u="none" strike="noStrike" kern="1200" baseline="0" dirty="0" smtClean="0">
                <a:solidFill>
                  <a:schemeClr val="tx1"/>
                </a:solidFill>
                <a:latin typeface="+mn-lt"/>
                <a:ea typeface="ＭＳ Ｐゴシック" charset="-128"/>
                <a:cs typeface="ＭＳ Ｐゴシック" charset="-128"/>
              </a:rPr>
              <a:t>leptons and jets associated to b quarks, as well as those of the top quarks and the </a:t>
            </a:r>
            <a:r>
              <a:rPr lang="en-US" sz="1200" b="0" i="0" u="none" strike="noStrike" kern="1200" baseline="0" dirty="0" err="1" smtClean="0">
                <a:solidFill>
                  <a:schemeClr val="tx1"/>
                </a:solidFill>
                <a:latin typeface="+mn-lt"/>
                <a:ea typeface="ＭＳ Ｐゴシック" charset="-128"/>
                <a:cs typeface="ＭＳ Ｐゴシック" charset="-128"/>
              </a:rPr>
              <a:t>tt</a:t>
            </a:r>
            <a:r>
              <a:rPr lang="en-US" sz="1200" b="0" i="0" u="none" strike="noStrike" kern="1200" baseline="0" dirty="0" smtClean="0">
                <a:solidFill>
                  <a:schemeClr val="tx1"/>
                </a:solidFill>
                <a:latin typeface="+mn-lt"/>
                <a:ea typeface="ＭＳ Ｐゴシック" charset="-128"/>
                <a:cs typeface="ＭＳ Ｐゴシック" charset="-128"/>
              </a:rPr>
              <a:t> system. The data are compared with several predictions from </a:t>
            </a:r>
            <a:r>
              <a:rPr lang="en-US" sz="1200" b="0" i="0" u="none" strike="noStrike" kern="1200" baseline="0" dirty="0" err="1" smtClean="0">
                <a:solidFill>
                  <a:schemeClr val="tx1"/>
                </a:solidFill>
                <a:latin typeface="+mn-lt"/>
                <a:ea typeface="ＭＳ Ｐゴシック" charset="-128"/>
                <a:cs typeface="ＭＳ Ｐゴシック" charset="-128"/>
              </a:rPr>
              <a:t>perturbative</a:t>
            </a:r>
            <a:r>
              <a:rPr lang="en-US" sz="1200" b="0" i="0" u="none" strike="noStrike" kern="1200" baseline="0" dirty="0" smtClean="0">
                <a:solidFill>
                  <a:schemeClr val="tx1"/>
                </a:solidFill>
                <a:latin typeface="+mn-lt"/>
                <a:ea typeface="ＭＳ Ｐゴシック" charset="-128"/>
                <a:cs typeface="ＭＳ Ｐゴシック" charset="-128"/>
              </a:rPr>
              <a:t> QCD calculations up to approximate next-to-next-to-leading-order precision. No significant</a:t>
            </a:r>
          </a:p>
          <a:p>
            <a:r>
              <a:rPr lang="en-US" sz="1200" b="0" i="0" u="none" strike="noStrike" kern="1200" baseline="0" dirty="0" smtClean="0">
                <a:solidFill>
                  <a:schemeClr val="tx1"/>
                </a:solidFill>
                <a:latin typeface="+mn-lt"/>
                <a:ea typeface="ＭＳ Ｐゴシック" charset="-128"/>
                <a:cs typeface="ＭＳ Ｐゴシック" charset="-128"/>
              </a:rPr>
              <a:t>deviations from the standard model are observed.</a:t>
            </a:r>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b="1" dirty="0" smtClean="0">
                <a:hlinkClick r:id="rId3"/>
              </a:rPr>
              <a:t>arXiv:1211.3338</a:t>
            </a:r>
            <a:r>
              <a:rPr lang="en-US" b="1" dirty="0" smtClean="0"/>
              <a:t> </a:t>
            </a:r>
          </a:p>
          <a:p>
            <a:endParaRPr lang="en-US" sz="1200" b="1"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A search for resonances decaying to top quark-antiquark pairs is performed using a</a:t>
            </a:r>
          </a:p>
          <a:p>
            <a:r>
              <a:rPr lang="en-US" sz="1200" b="0" i="0" u="none" strike="noStrike" kern="1200" baseline="0" dirty="0" err="1" smtClean="0">
                <a:solidFill>
                  <a:schemeClr val="tx1"/>
                </a:solidFill>
                <a:latin typeface="+mn-lt"/>
                <a:ea typeface="ＭＳ Ｐゴシック" charset="-128"/>
                <a:cs typeface="ＭＳ Ｐゴシック" charset="-128"/>
              </a:rPr>
              <a:t>dilepton+jets</a:t>
            </a:r>
            <a:r>
              <a:rPr lang="en-US" sz="1200" b="0" i="0" u="none" strike="noStrike" kern="1200" baseline="0" dirty="0" smtClean="0">
                <a:solidFill>
                  <a:schemeClr val="tx1"/>
                </a:solidFill>
                <a:latin typeface="+mn-lt"/>
                <a:ea typeface="ＭＳ Ｐゴシック" charset="-128"/>
                <a:cs typeface="ＭＳ Ｐゴシック" charset="-128"/>
              </a:rPr>
              <a:t> data sample recorded by the CMS experiment at the LHC in </a:t>
            </a:r>
            <a:r>
              <a:rPr lang="en-US" sz="1200" b="0" i="0" u="none" strike="noStrike" kern="1200" baseline="0" dirty="0" err="1" smtClean="0">
                <a:solidFill>
                  <a:schemeClr val="tx1"/>
                </a:solidFill>
                <a:latin typeface="+mn-lt"/>
                <a:ea typeface="ＭＳ Ｐゴシック" charset="-128"/>
                <a:cs typeface="ＭＳ Ｐゴシック" charset="-128"/>
              </a:rPr>
              <a:t>pp</a:t>
            </a:r>
            <a:r>
              <a:rPr lang="en-US" sz="1200" b="0" i="0" u="none" strike="noStrike" kern="1200" baseline="0" dirty="0" smtClean="0">
                <a:solidFill>
                  <a:schemeClr val="tx1"/>
                </a:solidFill>
                <a:latin typeface="+mn-lt"/>
                <a:ea typeface="ＭＳ Ｐゴシック" charset="-128"/>
                <a:cs typeface="ＭＳ Ｐゴシック" charset="-128"/>
              </a:rPr>
              <a:t> collisions at </a:t>
            </a:r>
            <a:r>
              <a:rPr lang="en-US" sz="1200" b="0" i="0" u="none" strike="noStrike" kern="1200" baseline="0" dirty="0" err="1" smtClean="0">
                <a:solidFill>
                  <a:schemeClr val="tx1"/>
                </a:solidFill>
                <a:latin typeface="+mn-lt"/>
                <a:ea typeface="ＭＳ Ｐゴシック" charset="-128"/>
                <a:cs typeface="ＭＳ Ｐゴシック" charset="-128"/>
              </a:rPr>
              <a:t>sqrt</a:t>
            </a:r>
            <a:r>
              <a:rPr lang="en-US" sz="1200" b="0" i="0" u="none" strike="noStrike" kern="1200" baseline="0" dirty="0" smtClean="0">
                <a:solidFill>
                  <a:schemeClr val="tx1"/>
                </a:solidFill>
                <a:latin typeface="+mn-lt"/>
                <a:ea typeface="ＭＳ Ｐゴシック" charset="-128"/>
                <a:cs typeface="ＭＳ Ｐゴシック" charset="-128"/>
              </a:rPr>
              <a:t>(s) = 7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corresponding to an integrated luminosity of 5.0 fb-1. No significant</a:t>
            </a:r>
          </a:p>
          <a:p>
            <a:r>
              <a:rPr lang="en-US" sz="1200" b="0" i="0" u="none" strike="noStrike" kern="1200" baseline="0" dirty="0" smtClean="0">
                <a:solidFill>
                  <a:schemeClr val="tx1"/>
                </a:solidFill>
                <a:latin typeface="+mn-lt"/>
                <a:ea typeface="ＭＳ Ｐゴシック" charset="-128"/>
                <a:cs typeface="ＭＳ Ｐゴシック" charset="-128"/>
              </a:rPr>
              <a:t>deviations from the standard model background are observed. Upper limits are presented for the production cross section times branching fraction of top </a:t>
            </a:r>
            <a:r>
              <a:rPr lang="en-US" sz="1200" b="0" i="0" u="none" strike="noStrike" kern="1200" baseline="0" dirty="0" err="1" smtClean="0">
                <a:solidFill>
                  <a:schemeClr val="tx1"/>
                </a:solidFill>
                <a:latin typeface="+mn-lt"/>
                <a:ea typeface="ＭＳ Ｐゴシック" charset="-128"/>
                <a:cs typeface="ＭＳ Ｐゴシック" charset="-128"/>
              </a:rPr>
              <a:t>quarkantiquark</a:t>
            </a:r>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resonances for masses from 750 to 3000 </a:t>
            </a:r>
            <a:r>
              <a:rPr lang="en-US" sz="1200" b="0" i="0" u="none" strike="noStrike" kern="1200" baseline="0" dirty="0" err="1" smtClean="0">
                <a:solidFill>
                  <a:schemeClr val="tx1"/>
                </a:solidFill>
                <a:latin typeface="+mn-lt"/>
                <a:ea typeface="ＭＳ Ｐゴシック" charset="-128"/>
                <a:cs typeface="ＭＳ Ｐゴシック" charset="-128"/>
              </a:rPr>
              <a:t>GeV</a:t>
            </a:r>
            <a:r>
              <a:rPr lang="en-US" sz="1200" b="0" i="0" u="none" strike="noStrike" kern="1200" baseline="0" dirty="0" smtClean="0">
                <a:solidFill>
                  <a:schemeClr val="tx1"/>
                </a:solidFill>
                <a:latin typeface="+mn-lt"/>
                <a:ea typeface="ＭＳ Ｐゴシック" charset="-128"/>
                <a:cs typeface="ＭＳ Ｐゴシック" charset="-128"/>
              </a:rPr>
              <a:t>. In particular, the existence of a </a:t>
            </a:r>
            <a:r>
              <a:rPr lang="en-US" sz="1200" b="0" i="0" u="none" strike="noStrike" kern="1200" baseline="0" dirty="0" err="1" smtClean="0">
                <a:solidFill>
                  <a:schemeClr val="tx1"/>
                </a:solidFill>
                <a:latin typeface="+mn-lt"/>
                <a:ea typeface="ＭＳ Ｐゴシック" charset="-128"/>
                <a:cs typeface="ＭＳ Ｐゴシック" charset="-128"/>
              </a:rPr>
              <a:t>leptophobic</a:t>
            </a:r>
            <a:r>
              <a:rPr lang="en-US" sz="1200" b="0" i="0"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err="1" smtClean="0">
                <a:solidFill>
                  <a:schemeClr val="tx1"/>
                </a:solidFill>
                <a:latin typeface="+mn-lt"/>
                <a:ea typeface="ＭＳ Ｐゴシック" charset="-128"/>
                <a:cs typeface="ＭＳ Ｐゴシック" charset="-128"/>
              </a:rPr>
              <a:t>topcolor</a:t>
            </a:r>
            <a:r>
              <a:rPr lang="en-US" sz="1200" b="0" i="0" u="none" strike="noStrike" kern="1200" baseline="0" dirty="0" smtClean="0">
                <a:solidFill>
                  <a:schemeClr val="tx1"/>
                </a:solidFill>
                <a:latin typeface="+mn-lt"/>
                <a:ea typeface="ＭＳ Ｐゴシック" charset="-128"/>
                <a:cs typeface="ＭＳ Ｐゴシック" charset="-128"/>
              </a:rPr>
              <a:t> particle Z0 is excluded at the 95% confidence level for resonance</a:t>
            </a:r>
          </a:p>
          <a:p>
            <a:r>
              <a:rPr lang="en-US" sz="1200" b="0" i="0" u="none" strike="noStrike" kern="1200" baseline="0" dirty="0" smtClean="0">
                <a:solidFill>
                  <a:schemeClr val="tx1"/>
                </a:solidFill>
                <a:latin typeface="+mn-lt"/>
                <a:ea typeface="ＭＳ Ｐゴシック" charset="-128"/>
                <a:cs typeface="ＭＳ Ｐゴシック" charset="-128"/>
              </a:rPr>
              <a:t>masses MZ0 &lt; 1.3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for GZ0 = 0.012MZ0 , and MZ0 &lt; 1.9 </a:t>
            </a:r>
            <a:r>
              <a:rPr lang="en-US" sz="1200" b="0" i="0" u="none" strike="noStrike" kern="1200" baseline="0" dirty="0" err="1" smtClean="0">
                <a:solidFill>
                  <a:schemeClr val="tx1"/>
                </a:solidFill>
                <a:latin typeface="+mn-lt"/>
                <a:ea typeface="ＭＳ Ｐゴシック" charset="-128"/>
                <a:cs typeface="ＭＳ Ｐゴシック" charset="-128"/>
              </a:rPr>
              <a:t>TeV</a:t>
            </a:r>
            <a:r>
              <a:rPr lang="en-US" sz="1200" b="0" i="0" u="none" strike="noStrike" kern="1200" baseline="0" dirty="0" smtClean="0">
                <a:solidFill>
                  <a:schemeClr val="tx1"/>
                </a:solidFill>
                <a:latin typeface="+mn-lt"/>
                <a:ea typeface="ＭＳ Ｐゴシック" charset="-128"/>
                <a:cs typeface="ＭＳ Ｐゴシック" charset="-128"/>
              </a:rPr>
              <a:t> for GZ0 = 0.10MZ0 .</a:t>
            </a:r>
            <a:endParaRPr lang="en-US" sz="1200" b="1" i="0" u="none" strike="noStrike" kern="1200" baseline="0" dirty="0" smtClean="0">
              <a:solidFill>
                <a:schemeClr val="tx1"/>
              </a:solidFill>
              <a:latin typeface="+mn-lt"/>
              <a:ea typeface="ＭＳ Ｐゴシック" charset="-128"/>
              <a:cs typeface="ＭＳ Ｐゴシック" charset="-128"/>
            </a:endParaRPr>
          </a:p>
          <a:p>
            <a:endParaRPr lang="en-US" sz="1200" b="1" i="0" u="none" strike="noStrike" kern="1200" baseline="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15</a:t>
            </a:fld>
            <a:endParaRPr lang="en-US" dirty="0"/>
          </a:p>
        </p:txBody>
      </p:sp>
    </p:spTree>
    <p:extLst>
      <p:ext uri="{BB962C8B-B14F-4D97-AF65-F5344CB8AC3E}">
        <p14:creationId xmlns:p14="http://schemas.microsoft.com/office/powerpoint/2010/main" xmlns="" val="1152936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A2E7F90-90AE-8C41-846C-8DFA0FB4EFCB}" type="slidenum">
              <a:rPr lang="fr-FR"/>
              <a:pPr/>
              <a:t>17</a:t>
            </a:fld>
            <a:endParaRPr lang="fr-FR"/>
          </a:p>
        </p:txBody>
      </p:sp>
      <p:sp>
        <p:nvSpPr>
          <p:cNvPr id="33795" name="Rectangle 7"/>
          <p:cNvSpPr txBox="1">
            <a:spLocks noGrp="1" noChangeArrowheads="1"/>
          </p:cNvSpPr>
          <p:nvPr/>
        </p:nvSpPr>
        <p:spPr bwMode="auto">
          <a:xfrm>
            <a:off x="3850536" y="9409745"/>
            <a:ext cx="2943964" cy="496257"/>
          </a:xfrm>
          <a:prstGeom prst="rect">
            <a:avLst/>
          </a:prstGeom>
          <a:noFill/>
          <a:ln w="9525">
            <a:noFill/>
            <a:miter lim="800000"/>
            <a:headEnd/>
            <a:tailEnd/>
          </a:ln>
        </p:spPr>
        <p:txBody>
          <a:bodyPr anchor="b">
            <a:prstTxWarp prst="textNoShape">
              <a:avLst/>
            </a:prstTxWarp>
          </a:bodyPr>
          <a:lstStyle/>
          <a:p>
            <a:pPr algn="r"/>
            <a:fld id="{E28F4B0C-E433-0D44-9D2C-DD76AE95AF96}" type="slidenum">
              <a:rPr lang="fr-FR" sz="1200">
                <a:solidFill>
                  <a:schemeClr val="tx1"/>
                </a:solidFill>
                <a:latin typeface="Times New Roman" charset="0"/>
              </a:rPr>
              <a:pPr algn="r"/>
              <a:t>17</a:t>
            </a:fld>
            <a:endParaRPr lang="fr-FR" sz="1200">
              <a:solidFill>
                <a:schemeClr val="tx1"/>
              </a:solidFill>
              <a:latin typeface="Times New Roman" charset="0"/>
            </a:endParaRPr>
          </a:p>
        </p:txBody>
      </p:sp>
      <p:sp>
        <p:nvSpPr>
          <p:cNvPr id="33796" name="Rectangle 2"/>
          <p:cNvSpPr>
            <a:spLocks noGrp="1" noRot="1" noChangeAspect="1" noChangeArrowheads="1" noTextEdit="1"/>
          </p:cNvSpPr>
          <p:nvPr>
            <p:ph type="sldImg"/>
          </p:nvPr>
        </p:nvSpPr>
        <p:spPr>
          <a:xfrm>
            <a:off x="920750" y="741363"/>
            <a:ext cx="4953000" cy="3714750"/>
          </a:xfrm>
          <a:solidFill>
            <a:srgbClr val="FFFFFF"/>
          </a:solidFill>
          <a:ln/>
        </p:spPr>
      </p:sp>
      <p:sp>
        <p:nvSpPr>
          <p:cNvPr id="33797" name="Rectangle 3"/>
          <p:cNvSpPr>
            <a:spLocks noGrp="1" noChangeArrowheads="1"/>
          </p:cNvSpPr>
          <p:nvPr>
            <p:ph type="body" idx="1"/>
          </p:nvPr>
        </p:nvSpPr>
        <p:spPr>
          <a:noFill/>
          <a:ln>
            <a:solidFill>
              <a:srgbClr val="000000"/>
            </a:solid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920750" y="742950"/>
            <a:ext cx="4953000" cy="3714750"/>
          </a:xfrm>
          <a:ln/>
        </p:spPr>
      </p:sp>
      <p:sp>
        <p:nvSpPr>
          <p:cNvPr id="102403" name="Notes Placeholder 2"/>
          <p:cNvSpPr>
            <a:spLocks noGrp="1"/>
          </p:cNvSpPr>
          <p:nvPr>
            <p:ph type="body" idx="1"/>
          </p:nvPr>
        </p:nvSpPr>
        <p:spPr>
          <a:noFill/>
          <a:ln/>
        </p:spPr>
        <p:txBody>
          <a:bodyPr/>
          <a:lstStyle/>
          <a:p>
            <a:endParaRPr lang="en-GB" smtClean="0">
              <a:latin typeface="Times" pitchFamily="18" charset="0"/>
              <a:ea typeface="ＭＳ Ｐゴシック" pitchFamily="34" charset="-128"/>
            </a:endParaRPr>
          </a:p>
        </p:txBody>
      </p:sp>
      <p:sp>
        <p:nvSpPr>
          <p:cNvPr id="102404" name="Slide Number Placeholder 3"/>
          <p:cNvSpPr>
            <a:spLocks noGrp="1"/>
          </p:cNvSpPr>
          <p:nvPr>
            <p:ph type="sldNum" sz="quarter" idx="5"/>
          </p:nvPr>
        </p:nvSpPr>
        <p:spPr>
          <a:noFill/>
        </p:spPr>
        <p:txBody>
          <a:bodyPr/>
          <a:lstStyle/>
          <a:p>
            <a:fld id="{AC312D90-F408-400A-9519-7AAE0759C893}"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830790-5556-B249-8653-33D796F568E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830790-5556-B249-8653-33D796F568E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txBox="1">
            <a:spLocks noGrp="1" noRot="1" noChangeAspect="1" noChangeArrowheads="1" noTextEdit="1"/>
          </p:cNvSpPr>
          <p:nvPr>
            <p:ph type="sldImg"/>
          </p:nvPr>
        </p:nvSpPr>
        <p:spPr>
          <a:xfrm>
            <a:off x="1109663" y="950913"/>
            <a:ext cx="4572000" cy="3429000"/>
          </a:xfrm>
          <a:solidFill>
            <a:srgbClr val="FFFFFF"/>
          </a:solidFill>
          <a:ln>
            <a:miter lim="800000"/>
          </a:ln>
        </p:spPr>
      </p:sp>
      <p:sp>
        <p:nvSpPr>
          <p:cNvPr id="77827" name="Rectangle 2"/>
          <p:cNvSpPr txBox="1">
            <a:spLocks noGrp="1" noChangeArrowheads="1"/>
          </p:cNvSpPr>
          <p:nvPr>
            <p:ph type="body" idx="1"/>
          </p:nvPr>
        </p:nvSpPr>
        <p:spPr>
          <a:xfrm>
            <a:off x="1051566" y="4712521"/>
            <a:ext cx="4694226" cy="3805022"/>
          </a:xfrm>
          <a:noFill/>
          <a:ln/>
        </p:spPr>
        <p:txBody>
          <a:bodyPr wrap="none" anchor="ct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B7DB502-21CA-3445-A795-86FC9C65B98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9971278-971A-AA46-B653-F9B13E8C821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D830790-5556-B249-8653-33D796F568E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EB3A9032-FB20-4BE5-8490-6F35710246CE}" type="slidenum">
              <a:rPr lang="fr-FR" smtClean="0"/>
              <a:pPr>
                <a:defRPr/>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EB3A9032-FB20-4BE5-8490-6F35710246CE}" type="slidenum">
              <a:rPr lang="fr-FR" smtClean="0"/>
              <a:pPr>
                <a:defRPr/>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EF4057D-5C59-4518-AF7A-E330AA1E3CDB}" type="slidenum">
              <a:rPr lang="en-GB" smtClean="0"/>
              <a:pPr/>
              <a:t>37</a:t>
            </a:fld>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920750" y="742950"/>
            <a:ext cx="4953000" cy="3714750"/>
          </a:xfrm>
          <a:ln/>
        </p:spPr>
      </p:sp>
      <p:sp>
        <p:nvSpPr>
          <p:cNvPr id="2467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46788" name="Slide Number Placeholder 3"/>
          <p:cNvSpPr>
            <a:spLocks noGrp="1"/>
          </p:cNvSpPr>
          <p:nvPr>
            <p:ph type="sldNum" sz="quarter" idx="5"/>
          </p:nvPr>
        </p:nvSpPr>
        <p:spPr>
          <a:noFill/>
        </p:spPr>
        <p:txBody>
          <a:bodyPr/>
          <a:lstStyle/>
          <a:p>
            <a:fld id="{C6CF995B-4B25-41D5-BDCD-1C932B7B5D8B}"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920750" y="742950"/>
            <a:ext cx="4953000" cy="3714750"/>
          </a:xfrm>
          <a:ln/>
        </p:spPr>
      </p:sp>
      <p:sp>
        <p:nvSpPr>
          <p:cNvPr id="2467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46788" name="Slide Number Placeholder 3"/>
          <p:cNvSpPr>
            <a:spLocks noGrp="1"/>
          </p:cNvSpPr>
          <p:nvPr>
            <p:ph type="sldNum" sz="quarter" idx="5"/>
          </p:nvPr>
        </p:nvSpPr>
        <p:spPr>
          <a:noFill/>
        </p:spPr>
        <p:txBody>
          <a:bodyPr/>
          <a:lstStyle/>
          <a:p>
            <a:fld id="{C6CF995B-4B25-41D5-BDCD-1C932B7B5D8B}" type="slidenum">
              <a:rPr lang="en-US" smtClean="0">
                <a:latin typeface="Arial" pitchFamily="34" charset="0"/>
              </a:rPr>
              <a:pPr/>
              <a:t>40</a:t>
            </a:fld>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41</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44</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45</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Sbotton</a:t>
            </a:r>
            <a:r>
              <a:rPr lang="en-US" b="1" baseline="0" dirty="0" smtClean="0"/>
              <a:t> e stop low mass in order to be the source of the </a:t>
            </a:r>
            <a:r>
              <a:rPr lang="en-US" b="1" dirty="0" err="1" smtClean="0"/>
              <a:t>Naturaless</a:t>
            </a:r>
            <a:r>
              <a:rPr lang="en-US" b="1" dirty="0" smtClean="0"/>
              <a:t>…</a:t>
            </a:r>
          </a:p>
          <a:p>
            <a:endParaRPr lang="en-US" b="1" dirty="0" smtClean="0"/>
          </a:p>
          <a:p>
            <a:r>
              <a:rPr lang="en-US" b="1" dirty="0" smtClean="0"/>
              <a:t>All final states with stop and </a:t>
            </a:r>
            <a:r>
              <a:rPr lang="en-US" b="1" dirty="0" err="1" smtClean="0"/>
              <a:t>sbotton</a:t>
            </a:r>
            <a:endParaRPr lang="en-US" b="1" dirty="0" smtClean="0"/>
          </a:p>
          <a:p>
            <a:endParaRPr lang="en-US" b="1" dirty="0" smtClean="0"/>
          </a:p>
          <a:p>
            <a:r>
              <a:rPr lang="en-US" b="1" dirty="0" smtClean="0"/>
              <a:t>SUS-12-023</a:t>
            </a:r>
          </a:p>
          <a:p>
            <a:endParaRPr lang="en-US" dirty="0" smtClean="0"/>
          </a:p>
          <a:p>
            <a:r>
              <a:rPr lang="en-US" dirty="0" smtClean="0"/>
              <a:t>This note presents a search for top </a:t>
            </a:r>
            <a:r>
              <a:rPr lang="en-US" dirty="0" err="1" smtClean="0"/>
              <a:t>squark</a:t>
            </a:r>
            <a:r>
              <a:rPr lang="en-US" dirty="0" smtClean="0"/>
              <a:t> pair production in events with a </a:t>
            </a:r>
            <a:r>
              <a:rPr lang="en-US" b="1" dirty="0" smtClean="0"/>
              <a:t>single isolated electron or </a:t>
            </a:r>
            <a:r>
              <a:rPr lang="en-US" b="1" dirty="0" err="1" smtClean="0"/>
              <a:t>muon</a:t>
            </a:r>
            <a:r>
              <a:rPr lang="en-US" b="1" dirty="0" smtClean="0"/>
              <a:t>, jets, and large missing transverse energ</a:t>
            </a:r>
            <a:r>
              <a:rPr lang="en-US" dirty="0" smtClean="0"/>
              <a:t>y. </a:t>
            </a:r>
            <a:r>
              <a:rPr lang="en-US" b="1" dirty="0" smtClean="0"/>
              <a:t>At least one of the jets is required to be identified as originating from a b-quark </a:t>
            </a:r>
            <a:r>
              <a:rPr lang="en-US" dirty="0" smtClean="0"/>
              <a:t>and events are required to have large transverse mass. The data sample used corresponds to an integrated luminosity of 9.7 fb</a:t>
            </a:r>
            <a:r>
              <a:rPr lang="en-US" baseline="30000" dirty="0" smtClean="0"/>
              <a:t>-1</a:t>
            </a:r>
            <a:r>
              <a:rPr lang="en-US" dirty="0" smtClean="0"/>
              <a:t> of </a:t>
            </a:r>
            <a:r>
              <a:rPr lang="en-US" dirty="0" err="1" smtClean="0"/>
              <a:t>pp</a:t>
            </a:r>
            <a:r>
              <a:rPr lang="en-US" dirty="0" smtClean="0"/>
              <a:t> collisions, collected in 2012 by the CMS experiment at the LHC, at a </a:t>
            </a:r>
            <a:r>
              <a:rPr lang="en-US" dirty="0" err="1" smtClean="0"/>
              <a:t>centre</a:t>
            </a:r>
            <a:r>
              <a:rPr lang="en-US" dirty="0" smtClean="0"/>
              <a:t>-of-mass energy of 8 </a:t>
            </a:r>
            <a:r>
              <a:rPr lang="en-US" dirty="0" err="1" smtClean="0"/>
              <a:t>TeV</a:t>
            </a:r>
            <a:r>
              <a:rPr lang="en-US" dirty="0" smtClean="0"/>
              <a:t>. No significant excess in data is observed above the expected standard model backgrounds. The results are interpreted in the context of models of </a:t>
            </a:r>
            <a:r>
              <a:rPr lang="en-US" b="1" dirty="0" smtClean="0"/>
              <a:t>top </a:t>
            </a:r>
            <a:r>
              <a:rPr lang="en-US" b="1" dirty="0" err="1" smtClean="0"/>
              <a:t>squark</a:t>
            </a:r>
            <a:r>
              <a:rPr lang="en-US" b="1" dirty="0" smtClean="0"/>
              <a:t> pair production where the top </a:t>
            </a:r>
            <a:r>
              <a:rPr lang="en-US" b="1" dirty="0" err="1" smtClean="0"/>
              <a:t>squarks</a:t>
            </a:r>
            <a:r>
              <a:rPr lang="en-US" b="1" dirty="0" smtClean="0"/>
              <a:t> decay either to a top quark and a </a:t>
            </a:r>
            <a:r>
              <a:rPr lang="en-US" b="1" dirty="0" err="1" smtClean="0"/>
              <a:t>neutralino</a:t>
            </a:r>
            <a:r>
              <a:rPr lang="en-US" b="1" dirty="0" smtClean="0"/>
              <a:t> or to a bottom quark and a </a:t>
            </a:r>
            <a:r>
              <a:rPr lang="en-US" b="1" dirty="0" err="1" smtClean="0"/>
              <a:t>chargino</a:t>
            </a:r>
            <a:r>
              <a:rPr lang="en-US" b="1" dirty="0" smtClean="0"/>
              <a:t>. Depending on the decay mode, the results probe top </a:t>
            </a:r>
            <a:r>
              <a:rPr lang="en-US" b="1" dirty="0" err="1" smtClean="0"/>
              <a:t>squarks</a:t>
            </a:r>
            <a:r>
              <a:rPr lang="en-US" b="1" dirty="0" smtClean="0"/>
              <a:t> with masses in the range of 160–430 </a:t>
            </a:r>
            <a:r>
              <a:rPr lang="en-US" b="1" dirty="0" err="1" smtClean="0"/>
              <a:t>GeV</a:t>
            </a:r>
            <a:r>
              <a:rPr lang="en-US" b="1" dirty="0" smtClean="0"/>
              <a:t>. </a:t>
            </a:r>
            <a:endParaRPr lang="en-US" sz="1200" b="1"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b="1" dirty="0" smtClean="0"/>
              <a:t>Analysis Summary</a:t>
            </a:r>
          </a:p>
          <a:p>
            <a:endParaRPr lang="en-US" dirty="0" smtClean="0"/>
          </a:p>
          <a:p>
            <a:r>
              <a:rPr lang="en-US" dirty="0" smtClean="0"/>
              <a:t>The search presented focuses on two decay modes of the top </a:t>
            </a:r>
            <a:r>
              <a:rPr lang="en-US" dirty="0" err="1" smtClean="0"/>
              <a:t>squark</a:t>
            </a:r>
            <a:r>
              <a:rPr lang="en-US" dirty="0" smtClean="0"/>
              <a:t> (t ̃): t ̃ → </a:t>
            </a:r>
            <a:r>
              <a:rPr lang="en-US" dirty="0" err="1" smtClean="0"/>
              <a:t>tχ</a:t>
            </a:r>
            <a:r>
              <a:rPr lang="en-US" dirty="0" smtClean="0"/>
              <a:t> ̃0 and t ̃ →</a:t>
            </a:r>
            <a:r>
              <a:rPr lang="en-US" dirty="0" err="1" smtClean="0"/>
              <a:t>bχ</a:t>
            </a:r>
            <a:r>
              <a:rPr lang="en-US" dirty="0" smtClean="0"/>
              <a:t> ̃± → </a:t>
            </a:r>
            <a:r>
              <a:rPr lang="en-US" dirty="0" err="1" smtClean="0"/>
              <a:t>bWχ</a:t>
            </a:r>
            <a:r>
              <a:rPr lang="en-US" dirty="0" smtClean="0"/>
              <a:t> ̃0, which are expected to have large branching fractions if </a:t>
            </a:r>
            <a:r>
              <a:rPr lang="en-US" dirty="0" err="1" smtClean="0"/>
              <a:t>kinematically</a:t>
            </a:r>
            <a:r>
              <a:rPr lang="en-US" dirty="0" smtClean="0"/>
              <a:t> accessible. The signature of the signal process includes high transverse momentum jets, including two b-jets, and missing ET. </a:t>
            </a:r>
            <a:r>
              <a:rPr lang="en-US" b="1" dirty="0" smtClean="0"/>
              <a:t>The selection applied requires exactly one isolated, high </a:t>
            </a:r>
            <a:r>
              <a:rPr lang="en-US" b="1" dirty="0" err="1" smtClean="0"/>
              <a:t>pT</a:t>
            </a:r>
            <a:r>
              <a:rPr lang="en-US" b="1" dirty="0" smtClean="0"/>
              <a:t> electron or </a:t>
            </a:r>
            <a:r>
              <a:rPr lang="en-US" b="1" dirty="0" err="1" smtClean="0"/>
              <a:t>muon</a:t>
            </a:r>
            <a:r>
              <a:rPr lang="en-US" b="1" dirty="0" smtClean="0"/>
              <a:t>, at least 4 jets, out of which at least one is b-tagged, and missing </a:t>
            </a:r>
            <a:r>
              <a:rPr lang="en-US" dirty="0" smtClean="0"/>
              <a:t>ET. We search for an excess of events with large </a:t>
            </a:r>
            <a:r>
              <a:rPr lang="en-US" dirty="0" err="1" smtClean="0"/>
              <a:t>transvere</a:t>
            </a:r>
            <a:r>
              <a:rPr lang="en-US" dirty="0" smtClean="0"/>
              <a:t> mass (MT) since the largest backgrounds in the single lepton topology contain a single </a:t>
            </a:r>
            <a:r>
              <a:rPr lang="en-US" dirty="0" err="1" smtClean="0"/>
              <a:t>leptonically</a:t>
            </a:r>
            <a:r>
              <a:rPr lang="en-US" dirty="0" smtClean="0"/>
              <a:t>-decaying W boson, and the MT of the lepton-neutrino system has a kinematic endpoint requiring MT &lt; MW. For the signal, the presence of additional LSP’s in the final state allows MT to exceed MW. The dominant background in this kinematic region is </a:t>
            </a:r>
            <a:r>
              <a:rPr lang="en-US" dirty="0" err="1" smtClean="0"/>
              <a:t>dilepton</a:t>
            </a:r>
            <a:r>
              <a:rPr lang="en-US" dirty="0" smtClean="0"/>
              <a:t> </a:t>
            </a:r>
            <a:r>
              <a:rPr lang="en-US" dirty="0" err="1" smtClean="0"/>
              <a:t>tt</a:t>
            </a:r>
            <a:r>
              <a:rPr lang="en-US" dirty="0" smtClean="0"/>
              <a:t> where one of the leptons is not identified, since the presence of the additional neutrino from the second </a:t>
            </a:r>
            <a:r>
              <a:rPr lang="en-US" dirty="0" err="1" smtClean="0"/>
              <a:t>leptonically</a:t>
            </a:r>
            <a:r>
              <a:rPr lang="en-US" dirty="0" smtClean="0"/>
              <a:t>-decaying W boson allows MT to exceed MW .Seven signal regions are defined, based on missing ET and MT requirements, in order to be sensitive to a range of signal kinematics, dependent on the masses of the top </a:t>
            </a:r>
            <a:r>
              <a:rPr lang="en-US" dirty="0" err="1" smtClean="0"/>
              <a:t>squark</a:t>
            </a:r>
            <a:r>
              <a:rPr lang="en-US" dirty="0" smtClean="0"/>
              <a:t> and LSP. Backgrounds are estimated from Monte Carlo, with scale factors (where necessary) derived in control regions. The control regions are used to validate the background modeling in the MC and derive the systematic uncertainties on the backgrounds. Agreement is observed between the data and the predicted backgrounds for all signal regions. The results are interpreted in the context of simplified </a:t>
            </a:r>
            <a:r>
              <a:rPr lang="en-US" dirty="0" smtClean="0">
                <a:hlinkClick r:id="rId3"/>
              </a:rPr>
              <a:t>SUSY</a:t>
            </a:r>
            <a:r>
              <a:rPr lang="en-US" dirty="0" smtClean="0"/>
              <a:t> models where the stops decay to top-</a:t>
            </a:r>
            <a:r>
              <a:rPr lang="en-US" dirty="0" err="1" smtClean="0"/>
              <a:t>neutralino</a:t>
            </a:r>
            <a:r>
              <a:rPr lang="en-US" dirty="0" smtClean="0"/>
              <a:t> or b-</a:t>
            </a:r>
            <a:r>
              <a:rPr lang="en-US" dirty="0" err="1" smtClean="0"/>
              <a:t>chargino</a:t>
            </a:r>
            <a:r>
              <a:rPr lang="en-US" dirty="0" smtClean="0"/>
              <a:t> and are used to place constraints on the stop mass. </a:t>
            </a:r>
          </a:p>
          <a:p>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sz="1200" b="1" kern="1200" dirty="0" smtClean="0">
                <a:solidFill>
                  <a:schemeClr val="tx1"/>
                </a:solidFill>
                <a:latin typeface="+mn-lt"/>
                <a:ea typeface="ＭＳ Ｐゴシック" charset="-128"/>
                <a:cs typeface="ＭＳ Ｐゴシック" charset="-128"/>
              </a:rPr>
              <a:t>Figure up</a:t>
            </a:r>
          </a:p>
          <a:p>
            <a:r>
              <a:rPr lang="en-US" dirty="0" smtClean="0"/>
              <a:t>Interpretation in the top </a:t>
            </a:r>
            <a:r>
              <a:rPr lang="en-US" dirty="0" err="1" smtClean="0"/>
              <a:t>squark</a:t>
            </a:r>
            <a:r>
              <a:rPr lang="en-US" dirty="0" smtClean="0"/>
              <a:t> pair production model with t ̃ → </a:t>
            </a:r>
            <a:r>
              <a:rPr lang="en-US" dirty="0" err="1" smtClean="0"/>
              <a:t>tχ</a:t>
            </a:r>
            <a:r>
              <a:rPr lang="en-US" dirty="0" smtClean="0"/>
              <a:t> ̃0, in the plane of m(</a:t>
            </a:r>
            <a:r>
              <a:rPr lang="en-US" dirty="0" err="1" smtClean="0"/>
              <a:t>χ</a:t>
            </a:r>
            <a:r>
              <a:rPr lang="en-US" dirty="0" smtClean="0"/>
              <a:t> ̃0) vs. m(t ̃). The t ̃ decay matrix element is treated as flat, which is equivalent to the assumption of 50/50 mixing of left-handed and right-handed top super partners. The upper limits on the signal cross section are calculated separately for each signal region, incorporating the uncertainties in the signal acceptance and efficiency, using the LHC-type CLs criterion. For each point in the signal model parameter space, the observed limit is taken from the signal region with the best expected limit. The shading indicates the resulting upper limit on the signal cross section. The observed, median expected, and ±1σ expected exclusion contours are indicated assuming NLO-NLL cross sections, as well as the observed contours when the theory cross section is varied by ±1σ (the region below the contours is excluded). </a:t>
            </a:r>
          </a:p>
          <a:p>
            <a:endParaRPr lang="en-US" sz="1200" kern="1200" dirty="0" smtClean="0">
              <a:solidFill>
                <a:schemeClr val="tx1"/>
              </a:solidFill>
              <a:latin typeface="+mn-lt"/>
              <a:ea typeface="ＭＳ Ｐゴシック" charset="-128"/>
              <a:cs typeface="ＭＳ Ｐゴシック"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mn-lt"/>
                <a:ea typeface="ＭＳ Ｐゴシック" charset="-128"/>
                <a:cs typeface="ＭＳ Ｐゴシック" charset="-128"/>
              </a:rPr>
              <a:t>Figure down</a:t>
            </a:r>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Interpretation in the top </a:t>
            </a:r>
            <a:r>
              <a:rPr lang="en-US" dirty="0" err="1" smtClean="0"/>
              <a:t>squark</a:t>
            </a:r>
            <a:r>
              <a:rPr lang="en-US" dirty="0" smtClean="0"/>
              <a:t> pair production model with t ̃ → </a:t>
            </a:r>
            <a:r>
              <a:rPr lang="en-US" dirty="0" err="1" smtClean="0"/>
              <a:t>bχ</a:t>
            </a:r>
            <a:r>
              <a:rPr lang="en-US" dirty="0" smtClean="0"/>
              <a:t> ̃± → </a:t>
            </a:r>
            <a:r>
              <a:rPr lang="en-US" dirty="0" err="1" smtClean="0"/>
              <a:t>bWχ</a:t>
            </a:r>
            <a:r>
              <a:rPr lang="en-US" dirty="0" smtClean="0"/>
              <a:t> ̃0, in the plane of m(</a:t>
            </a:r>
            <a:r>
              <a:rPr lang="en-US" dirty="0" err="1" smtClean="0"/>
              <a:t>χ</a:t>
            </a:r>
            <a:r>
              <a:rPr lang="en-US" dirty="0" smtClean="0"/>
              <a:t> ̃0) vs. m(t ̃), for the mass of the intermediate </a:t>
            </a:r>
            <a:r>
              <a:rPr lang="en-US" dirty="0" err="1" smtClean="0"/>
              <a:t>charginoχ</a:t>
            </a:r>
            <a:r>
              <a:rPr lang="en-US" dirty="0" smtClean="0"/>
              <a:t> ̃± specified by the parameter x=0.5, where m(</a:t>
            </a:r>
            <a:r>
              <a:rPr lang="en-US" dirty="0" err="1" smtClean="0"/>
              <a:t>χ</a:t>
            </a:r>
            <a:r>
              <a:rPr lang="en-US" dirty="0" smtClean="0"/>
              <a:t> ̃±) = x m(t ̃) + (1−x) m(</a:t>
            </a:r>
            <a:r>
              <a:rPr lang="en-US" dirty="0" err="1" smtClean="0"/>
              <a:t>χ</a:t>
            </a:r>
            <a:r>
              <a:rPr lang="en-US" dirty="0" smtClean="0"/>
              <a:t> ̃0) i.e. the </a:t>
            </a:r>
            <a:r>
              <a:rPr lang="en-US" dirty="0" err="1" smtClean="0"/>
              <a:t>χ</a:t>
            </a:r>
            <a:r>
              <a:rPr lang="en-US" dirty="0" smtClean="0"/>
              <a:t> ̃± mass is half way between the t ̃ and </a:t>
            </a:r>
            <a:r>
              <a:rPr lang="en-US" dirty="0" err="1" smtClean="0"/>
              <a:t>χ</a:t>
            </a:r>
            <a:r>
              <a:rPr lang="en-US" dirty="0" smtClean="0"/>
              <a:t> ̃0 masses. The t ̃ decay matrix element is treated as flat, which is equivalent to the assumption of 50/50 mixing of left-handed and right-handed top super partners. The upper limits on the signal cross section are calculated separately for each signal region, incorporating the uncertainties in the signal acceptance and efficiency, using the LHC-type CLs criterion. For each point in the signal model parameter space, the observed limit is taken from the signal region with the best expected limit. The shading indicates the upper limit on the signal cross section. The </a:t>
            </a:r>
            <a:r>
              <a:rPr lang="en-US" dirty="0" err="1" smtClean="0"/>
              <a:t>observed,median</a:t>
            </a:r>
            <a:r>
              <a:rPr lang="en-US" dirty="0" smtClean="0"/>
              <a:t> expected, and ±1σ expected exclusion contours are indicated assuming NLO-NLL cross sections, as well as the observed contours when the theory cross section is varied by ±1σ (the region below the contours is excluded). </a:t>
            </a:r>
            <a:endParaRPr lang="en-US" sz="1200" b="1"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b="1" dirty="0" smtClean="0"/>
              <a:t>SUS-12-028</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A search for </a:t>
            </a:r>
            <a:r>
              <a:rPr lang="en-US" dirty="0" err="1" smtClean="0"/>
              <a:t>supersymmetry</a:t>
            </a:r>
            <a:r>
              <a:rPr lang="en-US" dirty="0" smtClean="0"/>
              <a:t> in final states with </a:t>
            </a:r>
            <a:r>
              <a:rPr lang="en-US" b="1" dirty="0" smtClean="0"/>
              <a:t>jets and missing transverse energy</a:t>
            </a:r>
            <a:r>
              <a:rPr lang="en-US" dirty="0" smtClean="0"/>
              <a:t> is performed in </a:t>
            </a:r>
            <a:r>
              <a:rPr lang="en-US" dirty="0" err="1" smtClean="0"/>
              <a:t>pp</a:t>
            </a:r>
            <a:r>
              <a:rPr lang="en-US" dirty="0" smtClean="0"/>
              <a:t> collisions at a </a:t>
            </a:r>
            <a:r>
              <a:rPr lang="en-US" dirty="0" err="1" smtClean="0"/>
              <a:t>centre</a:t>
            </a:r>
            <a:r>
              <a:rPr lang="en-US" dirty="0" smtClean="0"/>
              <a:t>-of-mass energy of 8 </a:t>
            </a:r>
            <a:r>
              <a:rPr lang="en-US" dirty="0" err="1" smtClean="0"/>
              <a:t>TeV</a:t>
            </a:r>
            <a:r>
              <a:rPr lang="en-US" dirty="0" smtClean="0"/>
              <a:t>. The data sample corresponds to an integrated luminosity of 11.7/</a:t>
            </a:r>
            <a:r>
              <a:rPr lang="en-US" dirty="0" err="1" smtClean="0"/>
              <a:t>fb</a:t>
            </a:r>
            <a:r>
              <a:rPr lang="en-US" dirty="0" smtClean="0"/>
              <a:t> collected by the CMS experiment at the LHC. In this search, a dimensionless kinematic variable, </a:t>
            </a:r>
            <a:r>
              <a:rPr lang="en-US" dirty="0" err="1" smtClean="0"/>
              <a:t>AlphaT</a:t>
            </a:r>
            <a:r>
              <a:rPr lang="en-US" dirty="0" smtClean="0"/>
              <a:t>, is used as the main discriminator between events with genuine and </a:t>
            </a:r>
            <a:r>
              <a:rPr lang="en-US" dirty="0" err="1" smtClean="0"/>
              <a:t>misreconstructed</a:t>
            </a:r>
            <a:r>
              <a:rPr lang="en-US" dirty="0" smtClean="0"/>
              <a:t> missing transverse energy. </a:t>
            </a:r>
            <a:r>
              <a:rPr lang="en-US" b="1" dirty="0" smtClean="0"/>
              <a:t>The search is performed in a signal region that is binned in the number of jets</a:t>
            </a:r>
            <a:r>
              <a:rPr lang="en-US" dirty="0" smtClean="0"/>
              <a:t>, the scalar sum of the transverse energy of these jets, </a:t>
            </a:r>
            <a:r>
              <a:rPr lang="en-US" b="1" dirty="0" smtClean="0"/>
              <a:t>and the number of jets identified as originating from a bottom quark. </a:t>
            </a:r>
            <a:r>
              <a:rPr lang="en-US" dirty="0" smtClean="0"/>
              <a:t>No excess of events over the standard model expectation is found. Exclusion limits are set in the parameter space of simplified models, with a special emphasis on compressed spectra and third-generation scenarios. </a:t>
            </a:r>
            <a:endParaRPr lang="en-US" b="1" dirty="0" smtClean="0"/>
          </a:p>
          <a:p>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dirty="0" smtClean="0"/>
              <a:t>The plots below show the excluded cross section versus model spectrum for various simplified models. The </a:t>
            </a:r>
            <a:r>
              <a:rPr lang="en-US" dirty="0" err="1" smtClean="0"/>
              <a:t>colour</a:t>
            </a:r>
            <a:r>
              <a:rPr lang="en-US" dirty="0" smtClean="0"/>
              <a:t> scale indicates the observed cross section upper limit (95% CL) as a function of the mass of the produced particle (</a:t>
            </a:r>
            <a:r>
              <a:rPr lang="en-US" dirty="0" err="1" smtClean="0"/>
              <a:t>gluino</a:t>
            </a:r>
            <a:r>
              <a:rPr lang="en-US" dirty="0" smtClean="0"/>
              <a:t> or </a:t>
            </a:r>
            <a:r>
              <a:rPr lang="en-US" dirty="0" err="1" smtClean="0"/>
              <a:t>squark</a:t>
            </a:r>
            <a:r>
              <a:rPr lang="en-US" dirty="0" smtClean="0"/>
              <a:t>) and the LSP mass. The point-to-point fluctuations are due to the finite number of pseudo-experiments used to determine the observed upper limit. The thick solid black line indicates the observed exclusion region assuming nominal NLO+NLL SUSY production cross section for pair-produced </a:t>
            </a:r>
            <a:r>
              <a:rPr lang="en-US" dirty="0" err="1" smtClean="0"/>
              <a:t>gluinos</a:t>
            </a:r>
            <a:r>
              <a:rPr lang="en-US" dirty="0" smtClean="0"/>
              <a:t> in the limit of very massive </a:t>
            </a:r>
            <a:r>
              <a:rPr lang="en-US" dirty="0" err="1" smtClean="0"/>
              <a:t>squarks</a:t>
            </a:r>
            <a:r>
              <a:rPr lang="en-US" dirty="0" smtClean="0"/>
              <a:t> (or vice versa). The thin black lines represent the observed excluded region when varying the production cross section by its theoretical uncertainty. The dashed purple lines indicate the median (thick line) +/- 1 sigma (thin lines) expected exclusion regions. Only certain categories of (</a:t>
            </a:r>
            <a:r>
              <a:rPr lang="en-US" dirty="0" err="1" smtClean="0"/>
              <a:t>Njet,Nb</a:t>
            </a:r>
            <a:r>
              <a:rPr lang="en-US" dirty="0" smtClean="0"/>
              <a:t>) are considered for each simplified model, as </a:t>
            </a:r>
            <a:r>
              <a:rPr lang="en-US" dirty="0" err="1" smtClean="0"/>
              <a:t>summarised</a:t>
            </a:r>
            <a:r>
              <a:rPr lang="en-US" dirty="0" smtClean="0"/>
              <a:t> below. </a:t>
            </a:r>
            <a:endParaRPr lang="en-US" sz="1200" kern="120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46</a:t>
            </a:fld>
            <a:endParaRPr lang="en-US" dirty="0"/>
          </a:p>
        </p:txBody>
      </p:sp>
    </p:spTree>
    <p:extLst>
      <p:ext uri="{BB962C8B-B14F-4D97-AF65-F5344CB8AC3E}">
        <p14:creationId xmlns="" xmlns:p14="http://schemas.microsoft.com/office/powerpoint/2010/main" val="2931143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46465-88EE-4769-8FBE-C483F53FCD03}" type="slidenum">
              <a:rPr lang="en-US"/>
              <a:pPr/>
              <a:t>5</a:t>
            </a:fld>
            <a:endParaRPr lang="en-US"/>
          </a:p>
        </p:txBody>
      </p:sp>
      <p:sp>
        <p:nvSpPr>
          <p:cNvPr id="12290" name="Rectangle 2"/>
          <p:cNvSpPr>
            <a:spLocks noGrp="1" noRot="1" noChangeAspect="1" noChangeArrowheads="1" noTextEdit="1"/>
          </p:cNvSpPr>
          <p:nvPr>
            <p:ph type="sldImg"/>
          </p:nvPr>
        </p:nvSpPr>
        <p:spPr>
          <a:xfrm>
            <a:off x="920750" y="742950"/>
            <a:ext cx="4953000" cy="3714750"/>
          </a:xfrm>
          <a:ln/>
        </p:spPr>
      </p:sp>
      <p:sp>
        <p:nvSpPr>
          <p:cNvPr id="12291" name="Rectangle 3"/>
          <p:cNvSpPr>
            <a:spLocks noGrp="1" noChangeArrowheads="1"/>
          </p:cNvSpPr>
          <p:nvPr>
            <p:ph type="body" idx="1"/>
          </p:nvPr>
        </p:nvSpPr>
        <p:spPr>
          <a:xfrm>
            <a:off x="905934" y="4705350"/>
            <a:ext cx="4982633" cy="445770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50</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miter lim="800000"/>
            <a:headEnd/>
            <a:tailEnd/>
          </a:ln>
        </p:spPr>
        <p:txBody>
          <a:bodyPr/>
          <a:lstStyle/>
          <a:p>
            <a:fld id="{5D672E7C-A442-4F28-A757-A8E10A312BBA}" type="slidenum">
              <a:rPr lang="fr-FR" smtClean="0"/>
              <a:pPr/>
              <a:t>51</a:t>
            </a:fld>
            <a:endParaRPr lang="fr-FR" smtClean="0"/>
          </a:p>
        </p:txBody>
      </p:sp>
      <p:sp>
        <p:nvSpPr>
          <p:cNvPr id="83971" name="Rectangle 2"/>
          <p:cNvSpPr>
            <a:spLocks noGrp="1" noRot="1" noChangeAspect="1" noChangeArrowheads="1" noTextEdit="1"/>
          </p:cNvSpPr>
          <p:nvPr>
            <p:ph type="sldImg"/>
          </p:nvPr>
        </p:nvSpPr>
        <p:spPr>
          <a:xfrm>
            <a:off x="920750" y="742950"/>
            <a:ext cx="4953000" cy="3714750"/>
          </a:xfrm>
          <a:ln/>
        </p:spPr>
      </p:sp>
      <p:sp>
        <p:nvSpPr>
          <p:cNvPr id="839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20D310-2023-47D3-A188-5AD4C521DB05}" type="slidenum">
              <a:rPr lang="en-US"/>
              <a:pPr/>
              <a:t>52</a:t>
            </a:fld>
            <a:endParaRPr lang="en-US"/>
          </a:p>
        </p:txBody>
      </p:sp>
      <p:sp>
        <p:nvSpPr>
          <p:cNvPr id="116738" name="Rectangle 2"/>
          <p:cNvSpPr>
            <a:spLocks noGrp="1" noRot="1" noChangeAspect="1" noChangeArrowheads="1" noTextEdit="1"/>
          </p:cNvSpPr>
          <p:nvPr>
            <p:ph type="sldImg"/>
          </p:nvPr>
        </p:nvSpPr>
        <p:spPr>
          <a:xfrm>
            <a:off x="920750" y="742950"/>
            <a:ext cx="4953000" cy="3714750"/>
          </a:xfrm>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920750" y="742950"/>
            <a:ext cx="4953000" cy="3714750"/>
          </a:xfrm>
          <a:ln/>
        </p:spPr>
      </p:sp>
      <p:sp>
        <p:nvSpPr>
          <p:cNvPr id="84995" name="Notes Placeholder 2"/>
          <p:cNvSpPr>
            <a:spLocks noGrp="1"/>
          </p:cNvSpPr>
          <p:nvPr>
            <p:ph type="body" idx="1"/>
          </p:nvPr>
        </p:nvSpPr>
        <p:spPr>
          <a:noFill/>
        </p:spPr>
        <p:txBody>
          <a:bodyPr/>
          <a:lstStyle/>
          <a:p>
            <a:endParaRPr lang="en-GB" smtClean="0"/>
          </a:p>
        </p:txBody>
      </p:sp>
      <p:sp>
        <p:nvSpPr>
          <p:cNvPr id="84996" name="Slide Number Placeholder 3"/>
          <p:cNvSpPr>
            <a:spLocks noGrp="1"/>
          </p:cNvSpPr>
          <p:nvPr>
            <p:ph type="sldNum" sz="quarter" idx="5"/>
          </p:nvPr>
        </p:nvSpPr>
        <p:spPr>
          <a:noFill/>
          <a:ln>
            <a:miter lim="800000"/>
            <a:headEnd/>
            <a:tailEnd/>
          </a:ln>
        </p:spPr>
        <p:txBody>
          <a:bodyPr/>
          <a:lstStyle/>
          <a:p>
            <a:fld id="{797B2C79-E7BD-45E6-98D8-AC3FD2FCE37B}" type="slidenum">
              <a:rPr lang="fr-FR" smtClean="0"/>
              <a:pPr/>
              <a:t>53</a:t>
            </a:fld>
            <a:endParaRPr lang="fr-F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54</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EB3A9032-FB20-4BE5-8490-6F35710246CE}" type="slidenum">
              <a:rPr lang="fr-FR" smtClean="0"/>
              <a:pPr>
                <a:defRPr/>
              </a:pPr>
              <a:t>55</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56</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57</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58</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59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6</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2950"/>
            <a:ext cx="4951412" cy="3714750"/>
          </a:xfrm>
        </p:spPr>
      </p:sp>
      <p:sp>
        <p:nvSpPr>
          <p:cNvPr id="3" name="Notes Placeholder 2"/>
          <p:cNvSpPr>
            <a:spLocks noGrp="1"/>
          </p:cNvSpPr>
          <p:nvPr>
            <p:ph type="body" idx="1"/>
          </p:nvPr>
        </p:nvSpPr>
        <p:spPr/>
        <p:txBody>
          <a:bodyPr/>
          <a:lstStyle/>
          <a:p>
            <a:r>
              <a:rPr lang="en-US" b="1" dirty="0" smtClean="0"/>
              <a:t>HIG-12-044</a:t>
            </a:r>
          </a:p>
          <a:p>
            <a:endParaRPr lang="en-US" b="1" dirty="0" smtClean="0"/>
          </a:p>
          <a:p>
            <a:r>
              <a:rPr lang="en-US" dirty="0" smtClean="0"/>
              <a:t>A search for the standard model Higgs boson (H) decaying to bb when produced in association with a weak vector boson (V) is reported for the following modes: W(</a:t>
            </a:r>
            <a:r>
              <a:rPr lang="en-US" dirty="0" err="1" smtClean="0"/>
              <a:t>μν</a:t>
            </a:r>
            <a:r>
              <a:rPr lang="en-US" dirty="0" smtClean="0"/>
              <a:t>)H, W(</a:t>
            </a:r>
            <a:r>
              <a:rPr lang="en-US" dirty="0" err="1" smtClean="0"/>
              <a:t>eν</a:t>
            </a:r>
            <a:r>
              <a:rPr lang="en-US" dirty="0" smtClean="0"/>
              <a:t>)H, Z(</a:t>
            </a:r>
            <a:r>
              <a:rPr lang="en-US" dirty="0" err="1" smtClean="0"/>
              <a:t>μμ</a:t>
            </a:r>
            <a:r>
              <a:rPr lang="en-US" dirty="0" smtClean="0"/>
              <a:t>)H, Z(</a:t>
            </a:r>
            <a:r>
              <a:rPr lang="en-US" dirty="0" err="1" smtClean="0"/>
              <a:t>ee</a:t>
            </a:r>
            <a:r>
              <a:rPr lang="en-US" dirty="0" smtClean="0"/>
              <a:t>)H and Z(</a:t>
            </a:r>
            <a:r>
              <a:rPr lang="en-US" dirty="0" err="1" smtClean="0"/>
              <a:t>νν</a:t>
            </a:r>
            <a:r>
              <a:rPr lang="en-US" dirty="0" smtClean="0"/>
              <a:t>)H. The search is performed in a data sample corresponding to an integrated luminosity of 5.0 fb−1, recorded by the CMS detector in proton-proton collisions at the LHC with a center-of-mass energy of 7 </a:t>
            </a:r>
            <a:r>
              <a:rPr lang="en-US" dirty="0" smtClean="0">
                <a:hlinkClick r:id="rId3" tooltip="this topic does not yet exist; you can create tit"/>
              </a:rPr>
              <a:t>TeV</a:t>
            </a:r>
            <a:r>
              <a:rPr lang="en-US" dirty="0" smtClean="0"/>
              <a:t> during 2011, and in a data sample of up to 12.1 fb−1 of 8 </a:t>
            </a:r>
            <a:r>
              <a:rPr lang="en-US" dirty="0" smtClean="0">
                <a:hlinkClick r:id="rId3" tooltip="this topic does not yet exist; you can create tit"/>
              </a:rPr>
              <a:t>TeV</a:t>
            </a:r>
            <a:r>
              <a:rPr lang="en-US" dirty="0" smtClean="0"/>
              <a:t> collisions during 2012. Upper limits, at the 95% confidence level, on the VH production cross section times the H → bb branching ratio, with respect to the expectations for a standard model Higgs boson, are derived for a Higgs boson in the mass range 110–135 </a:t>
            </a:r>
            <a:r>
              <a:rPr lang="en-US" dirty="0" smtClean="0">
                <a:hlinkClick r:id="rId4" tooltip="this topic does not yet exist; you can create tit"/>
              </a:rPr>
              <a:t>GeV</a:t>
            </a:r>
            <a:r>
              <a:rPr lang="en-US" dirty="0" smtClean="0"/>
              <a:t>. In this range, the observed upper limits vary from 1.0 to 4.7 times the standard model prediction; the corresponding expected limits vary from 0.9 to 1.9. At a Higgs boson mass of 125 </a:t>
            </a:r>
            <a:r>
              <a:rPr lang="en-US" dirty="0" smtClean="0">
                <a:hlinkClick r:id="rId4" tooltip="this topic does not yet exist; you can create tit"/>
              </a:rPr>
              <a:t>GeV</a:t>
            </a:r>
            <a:r>
              <a:rPr lang="en-US" dirty="0" smtClean="0"/>
              <a:t> the observed limit is 2.6 and the expected limit is 1.2. The excess of observed events is 2.2 standard deviations from what is expected from background alone, and is consistent with the standard model prediction for Higgs boson production. </a:t>
            </a:r>
          </a:p>
          <a:p>
            <a:endParaRPr lang="en-US" b="1" dirty="0" smtClean="0"/>
          </a:p>
          <a:p>
            <a:r>
              <a:rPr lang="en-US" b="1" dirty="0" smtClean="0"/>
              <a:t>Picture </a:t>
            </a:r>
          </a:p>
          <a:p>
            <a:r>
              <a:rPr lang="en-US" dirty="0" smtClean="0"/>
              <a:t>Expected and observed 95% CL upper limits on the product of the VH production cross section times the H → bb branching ratio, with respect to the expectations for a standard model Higgs boson. The median expected limit and the 1- and 2-σ bands are obtained with the LHC CLs method as implemented in </a:t>
            </a:r>
            <a:r>
              <a:rPr lang="en-US" dirty="0" smtClean="0">
                <a:hlinkClick r:id="rId5" tooltip="this topic does not yet exist; you can create tit"/>
              </a:rPr>
              <a:t>RooStats</a:t>
            </a:r>
            <a:r>
              <a:rPr lang="en-US" dirty="0" smtClean="0"/>
              <a:t>, as are the observed limits at each mass point. The limits are combined for the 2011 7 </a:t>
            </a:r>
            <a:r>
              <a:rPr lang="en-US" dirty="0" smtClean="0">
                <a:hlinkClick r:id="rId3" tooltip="this topic does not yet exist; you can create tit"/>
              </a:rPr>
              <a:t>TeV</a:t>
            </a:r>
            <a:r>
              <a:rPr lang="en-US" dirty="0" smtClean="0"/>
              <a:t> and the 2012 8 </a:t>
            </a:r>
            <a:r>
              <a:rPr lang="en-US" dirty="0" smtClean="0">
                <a:hlinkClick r:id="rId3" tooltip="this topic does not yet exist; you can create tit"/>
              </a:rPr>
              <a:t>TeV</a:t>
            </a:r>
            <a:r>
              <a:rPr lang="en-US" dirty="0" smtClean="0"/>
              <a:t> data.</a:t>
            </a:r>
          </a:p>
          <a:p>
            <a:endParaRPr lang="en-US" b="1" dirty="0" smtClean="0"/>
          </a:p>
          <a:p>
            <a:r>
              <a:rPr lang="en-US" b="1" dirty="0" smtClean="0"/>
              <a:t>HIG-12-043</a:t>
            </a:r>
          </a:p>
          <a:p>
            <a:endParaRPr lang="en-US" b="1" dirty="0" smtClean="0"/>
          </a:p>
          <a:p>
            <a:r>
              <a:rPr lang="en-US" dirty="0" smtClean="0"/>
              <a:t>A search for the standard model Higgs boson decaying to tau pairs is performed using events recorded by the CMS experiment at the LHC in 2011 and 2012 at a center-of-mass energy of 7 and 8 </a:t>
            </a:r>
            <a:r>
              <a:rPr lang="en-US" dirty="0" err="1" smtClean="0"/>
              <a:t>TeV</a:t>
            </a:r>
            <a:r>
              <a:rPr lang="en-US" dirty="0" smtClean="0"/>
              <a:t> respectively. The dataset corresponds to an integrated luminosity of 17 fb</a:t>
            </a:r>
            <a:r>
              <a:rPr lang="en-US" baseline="30000" dirty="0" smtClean="0"/>
              <a:t>-1</a:t>
            </a:r>
            <a:r>
              <a:rPr lang="en-US" dirty="0" smtClean="0"/>
              <a:t>, 4.9 fb</a:t>
            </a:r>
            <a:r>
              <a:rPr lang="en-US" baseline="30000" dirty="0" smtClean="0"/>
              <a:t>-1</a:t>
            </a:r>
            <a:r>
              <a:rPr lang="en-US" dirty="0" smtClean="0"/>
              <a:t> of data taken at 7 </a:t>
            </a:r>
            <a:r>
              <a:rPr lang="en-US" dirty="0" err="1" smtClean="0"/>
              <a:t>TeV</a:t>
            </a:r>
            <a:r>
              <a:rPr lang="en-US" dirty="0" smtClean="0"/>
              <a:t> center-of-mass energy and 12.1 fb</a:t>
            </a:r>
            <a:r>
              <a:rPr lang="en-US" baseline="30000" dirty="0" smtClean="0"/>
              <a:t>-1</a:t>
            </a:r>
            <a:r>
              <a:rPr lang="en-US" dirty="0" smtClean="0"/>
              <a:t> at 8 </a:t>
            </a:r>
            <a:r>
              <a:rPr lang="en-US" dirty="0" err="1" smtClean="0"/>
              <a:t>TeV</a:t>
            </a:r>
            <a:r>
              <a:rPr lang="en-US" dirty="0" smtClean="0"/>
              <a:t>. The tau-pair invariant-mass spectrum is studied in five different final states, and . Upper limits with respect to the standard model prediction in the mass range of 110-145 </a:t>
            </a:r>
            <a:r>
              <a:rPr lang="en-US" dirty="0" err="1" smtClean="0"/>
              <a:t>GeV</a:t>
            </a:r>
            <a:r>
              <a:rPr lang="en-US" dirty="0" smtClean="0"/>
              <a:t> are determined. An observed (expected) 95% confidence level exclusion limit for = 125 </a:t>
            </a:r>
            <a:r>
              <a:rPr lang="en-US" dirty="0" err="1" smtClean="0"/>
              <a:t>GeV</a:t>
            </a:r>
            <a:r>
              <a:rPr lang="en-US" dirty="0" smtClean="0"/>
              <a:t> is found to be 1.63 (1.00) times the standard model cross section.</a:t>
            </a:r>
            <a:endParaRPr lang="en-US" b="1" dirty="0" smtClean="0"/>
          </a:p>
          <a:p>
            <a:endParaRPr lang="en-US" b="1" dirty="0" smtClean="0"/>
          </a:p>
          <a:p>
            <a:r>
              <a:rPr lang="en-US" b="1" dirty="0" smtClean="0"/>
              <a:t>Picture</a:t>
            </a:r>
          </a:p>
          <a:p>
            <a:endParaRPr lang="en-US" b="1" dirty="0" smtClean="0"/>
          </a:p>
          <a:p>
            <a:r>
              <a:rPr lang="en-US" dirty="0" smtClean="0"/>
              <a:t>The expected one- and two-standard-deviation ranges and observed 95% CL upper limits on cross section normalized to the SM expectation as a function of . The results from the associated production channels are not included here.</a:t>
            </a:r>
          </a:p>
          <a:p>
            <a:endParaRPr lang="en-US" dirty="0" smtClean="0"/>
          </a:p>
          <a:p>
            <a:r>
              <a:rPr lang="en-US" sz="1200" b="0" i="0" u="none" strike="noStrike" kern="1200" baseline="0" dirty="0" smtClean="0">
                <a:solidFill>
                  <a:schemeClr val="tx1"/>
                </a:solidFill>
                <a:latin typeface="+mn-lt"/>
                <a:ea typeface="ＭＳ Ｐゴシック" charset="-128"/>
                <a:cs typeface="ＭＳ Ｐゴシック" charset="-128"/>
              </a:rPr>
              <a:t>To search for the presence of a Higgs boson signal in the selected events, we perform a binned maximum likelihood fit to the tau-pair invariant-mass spectrum. The fit is performed </a:t>
            </a:r>
            <a:r>
              <a:rPr lang="en-US" sz="1200" b="0" i="0" u="none" strike="noStrike" kern="1200" baseline="0" dirty="0" err="1" smtClean="0">
                <a:solidFill>
                  <a:schemeClr val="tx1"/>
                </a:solidFill>
                <a:latin typeface="+mn-lt"/>
                <a:ea typeface="ＭＳ Ｐゴシック" charset="-128"/>
                <a:cs typeface="ＭＳ Ｐゴシック" charset="-128"/>
              </a:rPr>
              <a:t>jointlyacross</a:t>
            </a:r>
            <a:r>
              <a:rPr lang="en-US" sz="1200" b="0" i="0" u="none" strike="noStrike" kern="1200" baseline="0" dirty="0" smtClean="0">
                <a:solidFill>
                  <a:schemeClr val="tx1"/>
                </a:solidFill>
                <a:latin typeface="+mn-lt"/>
                <a:ea typeface="ＭＳ Ｐゴシック" charset="-128"/>
                <a:cs typeface="ＭＳ Ｐゴシック" charset="-128"/>
              </a:rPr>
              <a:t> the five final states with two or five event categories each.</a:t>
            </a:r>
            <a:endParaRPr lang="en-US" dirty="0" smtClean="0"/>
          </a:p>
          <a:p>
            <a:endParaRPr lang="en-US" b="1" dirty="0" smtClean="0"/>
          </a:p>
          <a:p>
            <a:r>
              <a:rPr lang="en-US" b="1" dirty="0" smtClean="0"/>
              <a:t>HIG-12-051</a:t>
            </a:r>
          </a:p>
          <a:p>
            <a:endParaRPr lang="en-US" b="1" dirty="0" smtClean="0"/>
          </a:p>
          <a:p>
            <a:r>
              <a:rPr lang="en-US" dirty="0" smtClean="0"/>
              <a:t>A search for the standard model Higgs boson decaying to tau pairs is presented using data collected in 2011 and 2012 with the CMS detector at the LHC. The topologies studied represent three or four lepton final states, where the Higgs boson is produced in association with the </a:t>
            </a:r>
            <a:r>
              <a:rPr lang="en-US" dirty="0" err="1" smtClean="0"/>
              <a:t>leptonic</a:t>
            </a:r>
            <a:r>
              <a:rPr lang="en-US" dirty="0" smtClean="0"/>
              <a:t> decay of a W or Z boson, respectively. The analyses use collision data samples corresponding to integrated luminosities of 5 fb</a:t>
            </a:r>
            <a:r>
              <a:rPr lang="en-US" baseline="30000" dirty="0" smtClean="0"/>
              <a:t>-1</a:t>
            </a:r>
            <a:r>
              <a:rPr lang="en-US" dirty="0" smtClean="0"/>
              <a:t> collected at √s = 7 </a:t>
            </a:r>
            <a:r>
              <a:rPr lang="en-US" dirty="0" err="1" smtClean="0"/>
              <a:t>TeV</a:t>
            </a:r>
            <a:r>
              <a:rPr lang="en-US" dirty="0" smtClean="0"/>
              <a:t> and 12 fb</a:t>
            </a:r>
            <a:r>
              <a:rPr lang="en-US" baseline="30000" dirty="0" smtClean="0"/>
              <a:t>-1</a:t>
            </a:r>
            <a:r>
              <a:rPr lang="en-US" dirty="0" smtClean="0"/>
              <a:t> of 8 </a:t>
            </a:r>
            <a:r>
              <a:rPr lang="en-US" dirty="0" err="1" smtClean="0"/>
              <a:t>TeV</a:t>
            </a:r>
            <a:r>
              <a:rPr lang="en-US" dirty="0" smtClean="0"/>
              <a:t>. Upper limits between 2.7 and 5.5 times the standard model prediction are established on the product of Higgs boson cross section and tau pair decay branching fraction for Higgs masses between 110 and 145 </a:t>
            </a:r>
            <a:r>
              <a:rPr lang="en-US" dirty="0" err="1" smtClean="0"/>
              <a:t>GeV</a:t>
            </a:r>
            <a:r>
              <a:rPr lang="en-US" dirty="0" smtClean="0"/>
              <a:t>. </a:t>
            </a:r>
          </a:p>
          <a:p>
            <a:endParaRPr lang="en-US" b="1" dirty="0" smtClean="0"/>
          </a:p>
          <a:p>
            <a:r>
              <a:rPr lang="en-US" b="1" dirty="0" smtClean="0"/>
              <a:t>Picture</a:t>
            </a:r>
          </a:p>
          <a:p>
            <a:r>
              <a:rPr lang="en-US" dirty="0" smtClean="0"/>
              <a:t>Observed and median expected 95% CL upper limits on SM Higgs production set by the combination of analyses presented in the note. </a:t>
            </a:r>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60</a:t>
            </a:fld>
            <a:endParaRPr lang="en-US" dirty="0"/>
          </a:p>
        </p:txBody>
      </p:sp>
    </p:spTree>
    <p:extLst>
      <p:ext uri="{BB962C8B-B14F-4D97-AF65-F5344CB8AC3E}">
        <p14:creationId xmlns="" xmlns:p14="http://schemas.microsoft.com/office/powerpoint/2010/main" val="436088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61</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62</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2950"/>
            <a:ext cx="4951412" cy="3714750"/>
          </a:xfrm>
        </p:spPr>
      </p:sp>
      <p:sp>
        <p:nvSpPr>
          <p:cNvPr id="3" name="Notes Placeholder 2"/>
          <p:cNvSpPr>
            <a:spLocks noGrp="1"/>
          </p:cNvSpPr>
          <p:nvPr>
            <p:ph type="body" idx="1"/>
          </p:nvPr>
        </p:nvSpPr>
        <p:spPr/>
        <p:txBody>
          <a:bodyPr>
            <a:normAutofit/>
          </a:bodyPr>
          <a:lstStyle/>
          <a:p>
            <a:pPr eaLnBrk="1">
              <a:spcBef>
                <a:spcPct val="0"/>
              </a:spcBef>
            </a:pPr>
            <a:r>
              <a:rPr lang="en-US" sz="1200" dirty="0" smtClean="0">
                <a:latin typeface="Arial" charset="0"/>
                <a:cs typeface="WenQuanYi Micro Hei" charset="0"/>
              </a:rPr>
              <a:t>-Z -&gt; 4 l is a standard candle that shows good agreement </a:t>
            </a:r>
          </a:p>
          <a:p>
            <a:pPr eaLnBrk="1">
              <a:spcBef>
                <a:spcPct val="0"/>
              </a:spcBef>
            </a:pPr>
            <a:r>
              <a:rPr lang="en-US" sz="1200" dirty="0" smtClean="0">
                <a:latin typeface="Arial" charset="0"/>
                <a:cs typeface="WenQuanYi Micro Hei" charset="0"/>
              </a:rPr>
              <a:t>and high performance in reconstructing 4 lepton candidates</a:t>
            </a:r>
          </a:p>
          <a:p>
            <a:pPr eaLnBrk="1">
              <a:spcBef>
                <a:spcPct val="0"/>
              </a:spcBef>
            </a:pPr>
            <a:endParaRPr lang="en-US" sz="1200" dirty="0" smtClean="0">
              <a:latin typeface="Arial" charset="0"/>
              <a:cs typeface="WenQuanYi Micro Hei" charset="0"/>
            </a:endParaRPr>
          </a:p>
          <a:p>
            <a:pPr eaLnBrk="1">
              <a:spcBef>
                <a:spcPct val="0"/>
              </a:spcBef>
            </a:pPr>
            <a:r>
              <a:rPr lang="en-US" sz="1200" dirty="0" smtClean="0">
                <a:latin typeface="Arial" charset="0"/>
                <a:cs typeface="WenQuanYi Micro Hei" charset="0"/>
              </a:rPr>
              <a:t>-Maybe  one can stress that the Z peak  represents a</a:t>
            </a:r>
          </a:p>
          <a:p>
            <a:pPr eaLnBrk="1">
              <a:spcBef>
                <a:spcPct val="0"/>
              </a:spcBef>
            </a:pPr>
            <a:r>
              <a:rPr lang="en-US" sz="1200" dirty="0" smtClean="0">
                <a:latin typeface="Arial" charset="0"/>
                <a:cs typeface="WenQuanYi Micro Hei" charset="0"/>
              </a:rPr>
              <a:t>cross check on how well we trust what we see in 125 </a:t>
            </a:r>
          </a:p>
          <a:p>
            <a:pPr eaLnBrk="1">
              <a:spcBef>
                <a:spcPct val="0"/>
              </a:spcBef>
            </a:pPr>
            <a:r>
              <a:rPr lang="en-US" sz="1200" dirty="0" err="1" smtClean="0">
                <a:latin typeface="Arial" charset="0"/>
                <a:cs typeface="WenQuanYi Micro Hei" charset="0"/>
              </a:rPr>
              <a:t>GeV(ATLAS</a:t>
            </a:r>
            <a:r>
              <a:rPr lang="en-US" sz="1200" dirty="0" smtClean="0">
                <a:latin typeface="Arial" charset="0"/>
                <a:cs typeface="WenQuanYi Micro Hei" charset="0"/>
              </a:rPr>
              <a:t> </a:t>
            </a:r>
            <a:r>
              <a:rPr lang="en-US" sz="1200" dirty="0" err="1" smtClean="0">
                <a:latin typeface="Arial" charset="0"/>
                <a:cs typeface="WenQuanYi Micro Hei" charset="0"/>
              </a:rPr>
              <a:t>doesnt</a:t>
            </a:r>
            <a:r>
              <a:rPr lang="en-US" sz="1200" dirty="0" smtClean="0">
                <a:latin typeface="Arial" charset="0"/>
                <a:cs typeface="WenQuanYi Micro Hei" charset="0"/>
              </a:rPr>
              <a:t> have it)</a:t>
            </a:r>
          </a:p>
          <a:p>
            <a:endParaRPr lang="en-US" dirty="0" smtClean="0"/>
          </a:p>
          <a:p>
            <a:r>
              <a:rPr lang="en-US" b="1" dirty="0" smtClean="0"/>
              <a:t>HIG-12-041</a:t>
            </a:r>
          </a:p>
          <a:p>
            <a:endParaRPr lang="en-US" dirty="0" smtClean="0"/>
          </a:p>
          <a:p>
            <a:r>
              <a:rPr lang="en-US" dirty="0" smtClean="0"/>
              <a:t>Measurements of the properties of the new boson recently observed at a mass near 125 </a:t>
            </a:r>
            <a:r>
              <a:rPr lang="en-US" dirty="0" err="1" smtClean="0"/>
              <a:t>GeV</a:t>
            </a:r>
            <a:r>
              <a:rPr lang="en-US" dirty="0" smtClean="0"/>
              <a:t> in the CMS experiment are reported. The results are obtained from a comprehensive search for the standard model Higgs boson in the H </a:t>
            </a:r>
            <a:r>
              <a:rPr lang="en-US" sz="1200" kern="1200" dirty="0" smtClean="0">
                <a:solidFill>
                  <a:schemeClr val="tx1"/>
                </a:solidFill>
                <a:effectLst/>
                <a:latin typeface="+mn-lt"/>
                <a:ea typeface="ＭＳ Ｐゴシック" charset="-128"/>
                <a:cs typeface="ＭＳ Ｐゴシック" charset="-128"/>
              </a:rPr>
              <a:t>→</a:t>
            </a:r>
            <a:r>
              <a:rPr lang="en-US" dirty="0" smtClean="0"/>
              <a:t> ZZ decay channel, where both Z's decay to electron, </a:t>
            </a:r>
            <a:r>
              <a:rPr lang="en-US" dirty="0" err="1" smtClean="0"/>
              <a:t>muon</a:t>
            </a:r>
            <a:r>
              <a:rPr lang="en-US" dirty="0" smtClean="0"/>
              <a:t>, or tau lepton pairs. The search covers Higgs boson mass hypotheses in the range </a:t>
            </a:r>
            <a:r>
              <a:rPr lang="en-US" sz="1200" kern="1200" dirty="0" smtClean="0">
                <a:solidFill>
                  <a:schemeClr val="tx1"/>
                </a:solidFill>
                <a:effectLst/>
                <a:latin typeface="+mn-lt"/>
                <a:ea typeface="ＭＳ Ｐゴシック" charset="-128"/>
                <a:cs typeface="ＭＳ Ｐゴシック" charset="-128"/>
              </a:rPr>
              <a:t>110&lt;</a:t>
            </a:r>
            <a:r>
              <a:rPr lang="en-US" sz="1200" i="1" kern="1200" dirty="0" err="1" smtClean="0">
                <a:solidFill>
                  <a:schemeClr val="tx1"/>
                </a:solidFill>
                <a:effectLst/>
                <a:latin typeface="+mn-lt"/>
                <a:ea typeface="ＭＳ Ｐゴシック" charset="-128"/>
                <a:cs typeface="ＭＳ Ｐゴシック" charset="-128"/>
              </a:rPr>
              <a:t>mH</a:t>
            </a:r>
            <a:r>
              <a:rPr lang="en-US" sz="1200" kern="1200" dirty="0" smtClean="0">
                <a:solidFill>
                  <a:schemeClr val="tx1"/>
                </a:solidFill>
                <a:effectLst/>
                <a:latin typeface="+mn-lt"/>
                <a:ea typeface="ＭＳ Ｐゴシック" charset="-128"/>
                <a:cs typeface="ＭＳ Ｐゴシック" charset="-128"/>
              </a:rPr>
              <a:t>&lt;1000</a:t>
            </a:r>
            <a:r>
              <a:rPr lang="en-US" dirty="0" smtClean="0"/>
              <a:t> </a:t>
            </a:r>
            <a:r>
              <a:rPr lang="en-US" dirty="0" err="1" smtClean="0"/>
              <a:t>GeV</a:t>
            </a:r>
            <a:r>
              <a:rPr lang="en-US" dirty="0" smtClean="0"/>
              <a:t>. The analysis uses </a:t>
            </a:r>
            <a:r>
              <a:rPr lang="en-US" dirty="0" err="1" smtClean="0"/>
              <a:t>pp</a:t>
            </a:r>
            <a:r>
              <a:rPr lang="en-US" dirty="0" smtClean="0"/>
              <a:t> collision data recorded by the CMS detector at the LHC, corresponding to integrated luminosities of 5.1 </a:t>
            </a:r>
            <a:r>
              <a:rPr lang="en-US" sz="1200" kern="1200" dirty="0" smtClean="0">
                <a:solidFill>
                  <a:schemeClr val="tx1"/>
                </a:solidFill>
                <a:effectLst/>
                <a:latin typeface="+mn-lt"/>
                <a:ea typeface="ＭＳ Ｐゴシック" charset="-128"/>
                <a:cs typeface="ＭＳ Ｐゴシック" charset="-128"/>
              </a:rPr>
              <a:t>fb−1</a:t>
            </a:r>
            <a:r>
              <a:rPr lang="en-US" dirty="0" smtClean="0"/>
              <a:t>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√=7</a:t>
            </a:r>
            <a:r>
              <a:rPr lang="en-US" dirty="0" smtClean="0"/>
              <a:t> </a:t>
            </a:r>
            <a:r>
              <a:rPr lang="en-US" dirty="0" err="1" smtClean="0"/>
              <a:t>TeV</a:t>
            </a:r>
            <a:r>
              <a:rPr lang="en-US" dirty="0" smtClean="0"/>
              <a:t> and 12.2 </a:t>
            </a:r>
            <a:r>
              <a:rPr lang="en-US" sz="1200" kern="1200" dirty="0" smtClean="0">
                <a:solidFill>
                  <a:schemeClr val="tx1"/>
                </a:solidFill>
                <a:effectLst/>
                <a:latin typeface="+mn-lt"/>
                <a:ea typeface="ＭＳ Ｐゴシック" charset="-128"/>
                <a:cs typeface="ＭＳ Ｐゴシック" charset="-128"/>
              </a:rPr>
              <a:t>fb−1</a:t>
            </a:r>
            <a:r>
              <a:rPr lang="en-US" dirty="0" smtClean="0"/>
              <a:t>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√=8</a:t>
            </a:r>
            <a:r>
              <a:rPr lang="en-US" dirty="0" smtClean="0"/>
              <a:t> </a:t>
            </a:r>
            <a:r>
              <a:rPr lang="en-US" dirty="0" err="1" smtClean="0"/>
              <a:t>TeV</a:t>
            </a:r>
            <a:r>
              <a:rPr lang="en-US" dirty="0" smtClean="0"/>
              <a:t>. The new boson is observed with a local significance above the expected background of 4.5 standard deviations. The signal strength </a:t>
            </a:r>
            <a:r>
              <a:rPr lang="en-US" sz="1200" i="1" kern="1200" dirty="0" smtClean="0">
                <a:solidFill>
                  <a:schemeClr val="tx1"/>
                </a:solidFill>
                <a:effectLst/>
                <a:latin typeface="+mn-lt"/>
                <a:ea typeface="ＭＳ Ｐゴシック" charset="-128"/>
                <a:cs typeface="ＭＳ Ｐゴシック" charset="-128"/>
              </a:rPr>
              <a:t>μ</a:t>
            </a:r>
            <a:r>
              <a:rPr lang="en-US" dirty="0" smtClean="0"/>
              <a:t>, relative to the expectation for the standard model Higgs boson, is measured to be </a:t>
            </a:r>
            <a:r>
              <a:rPr lang="en-US" sz="1200" i="1" kern="1200" dirty="0" smtClean="0">
                <a:solidFill>
                  <a:schemeClr val="tx1"/>
                </a:solidFill>
                <a:effectLst/>
                <a:latin typeface="+mn-lt"/>
                <a:ea typeface="ＭＳ Ｐゴシック" charset="-128"/>
                <a:cs typeface="ＭＳ Ｐゴシック" charset="-128"/>
              </a:rPr>
              <a:t>μ</a:t>
            </a:r>
            <a:r>
              <a:rPr lang="en-US" sz="1200" kern="1200" dirty="0" smtClean="0">
                <a:solidFill>
                  <a:schemeClr val="tx1"/>
                </a:solidFill>
                <a:effectLst/>
                <a:latin typeface="+mn-lt"/>
                <a:ea typeface="ＭＳ Ｐゴシック" charset="-128"/>
                <a:cs typeface="ＭＳ Ｐゴシック" charset="-128"/>
              </a:rPr>
              <a:t>=0.80+0.35−0.28</a:t>
            </a:r>
            <a:r>
              <a:rPr lang="en-US" dirty="0" smtClean="0"/>
              <a:t> at 126 </a:t>
            </a:r>
            <a:r>
              <a:rPr lang="en-US" dirty="0" err="1" smtClean="0"/>
              <a:t>GeV</a:t>
            </a:r>
            <a:r>
              <a:rPr lang="en-US" dirty="0" smtClean="0"/>
              <a:t>. A measurement of its mass gives </a:t>
            </a:r>
            <a:r>
              <a:rPr lang="en-US" sz="1200" kern="1200" dirty="0" smtClean="0">
                <a:solidFill>
                  <a:schemeClr val="tx1"/>
                </a:solidFill>
                <a:effectLst/>
                <a:latin typeface="+mn-lt"/>
                <a:ea typeface="ＭＳ Ｐゴシック" charset="-128"/>
                <a:cs typeface="ＭＳ Ｐゴシック" charset="-128"/>
              </a:rPr>
              <a:t>126.2±0.6</a:t>
            </a:r>
            <a:r>
              <a:rPr lang="en-US" dirty="0" smtClean="0"/>
              <a:t> (stat) </a:t>
            </a:r>
            <a:r>
              <a:rPr lang="en-US" sz="1200" kern="1200" dirty="0" smtClean="0">
                <a:solidFill>
                  <a:schemeClr val="tx1"/>
                </a:solidFill>
                <a:effectLst/>
                <a:latin typeface="+mn-lt"/>
                <a:ea typeface="ＭＳ Ｐゴシック" charset="-128"/>
                <a:cs typeface="ＭＳ Ｐゴシック" charset="-128"/>
              </a:rPr>
              <a:t>±0.2</a:t>
            </a:r>
            <a:r>
              <a:rPr lang="en-US" dirty="0" smtClean="0"/>
              <a:t> (</a:t>
            </a:r>
            <a:r>
              <a:rPr lang="en-US" dirty="0" err="1" smtClean="0"/>
              <a:t>syst</a:t>
            </a:r>
            <a:r>
              <a:rPr lang="en-US" dirty="0" smtClean="0"/>
              <a:t>)~</a:t>
            </a:r>
            <a:r>
              <a:rPr lang="en-US" dirty="0" err="1" smtClean="0"/>
              <a:t>GeV</a:t>
            </a:r>
            <a:r>
              <a:rPr lang="en-US" dirty="0" smtClean="0"/>
              <a:t>. The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of the standard model for the spin </a:t>
            </a:r>
            <a:r>
              <a:rPr lang="en-US" sz="1200" i="1" kern="1200" dirty="0" smtClean="0">
                <a:solidFill>
                  <a:schemeClr val="tx1"/>
                </a:solidFill>
                <a:effectLst/>
                <a:latin typeface="+mn-lt"/>
                <a:ea typeface="ＭＳ Ｐゴシック" charset="-128"/>
                <a:cs typeface="ＭＳ Ｐゴシック" charset="-128"/>
              </a:rPr>
              <a:t>J</a:t>
            </a:r>
            <a:r>
              <a:rPr lang="en-US" sz="1200" kern="1200" dirty="0" smtClean="0">
                <a:solidFill>
                  <a:schemeClr val="tx1"/>
                </a:solidFill>
                <a:effectLst/>
                <a:latin typeface="+mn-lt"/>
                <a:ea typeface="ＭＳ Ｐゴシック" charset="-128"/>
                <a:cs typeface="ＭＳ Ｐゴシック" charset="-128"/>
              </a:rPr>
              <a:t>=0</a:t>
            </a:r>
            <a:r>
              <a:rPr lang="en-US" dirty="0" smtClean="0"/>
              <a:t> and parity </a:t>
            </a:r>
            <a:r>
              <a:rPr lang="en-US" sz="1200" i="1" kern="1200" dirty="0" smtClean="0">
                <a:solidFill>
                  <a:schemeClr val="tx1"/>
                </a:solidFill>
                <a:effectLst/>
                <a:latin typeface="+mn-lt"/>
                <a:ea typeface="ＭＳ Ｐゴシック" charset="-128"/>
                <a:cs typeface="ＭＳ Ｐゴシック" charset="-128"/>
              </a:rPr>
              <a:t>P</a:t>
            </a:r>
            <a:r>
              <a:rPr lang="en-US" sz="1200" kern="1200" dirty="0" smtClean="0">
                <a:solidFill>
                  <a:schemeClr val="tx1"/>
                </a:solidFill>
                <a:effectLst/>
                <a:latin typeface="+mn-lt"/>
                <a:ea typeface="ＭＳ Ｐゴシック" charset="-128"/>
                <a:cs typeface="ＭＳ Ｐゴシック" charset="-128"/>
              </a:rPr>
              <a:t>=+1</a:t>
            </a:r>
            <a:r>
              <a:rPr lang="en-US" dirty="0" smtClean="0"/>
              <a:t> quantum numbers is found to be consistent with the observation. Under the assumption that the observed boson has spin zero the data disfavor the </a:t>
            </a:r>
            <a:r>
              <a:rPr lang="en-US" dirty="0" err="1" smtClean="0"/>
              <a:t>pseudoscalar</a:t>
            </a:r>
            <a:r>
              <a:rPr lang="en-US" dirty="0" smtClean="0"/>
              <a:t>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with a </a:t>
            </a:r>
            <a:r>
              <a:rPr lang="en-US" sz="1200" kern="1200" dirty="0" smtClean="0">
                <a:solidFill>
                  <a:schemeClr val="tx1"/>
                </a:solidFill>
                <a:effectLst/>
                <a:latin typeface="+mn-lt"/>
                <a:ea typeface="ＭＳ Ｐゴシック" charset="-128"/>
                <a:cs typeface="ＭＳ Ｐゴシック" charset="-128"/>
              </a:rPr>
              <a:t>CLs</a:t>
            </a:r>
            <a:r>
              <a:rPr lang="en-US" dirty="0" smtClean="0"/>
              <a:t> value of 2.4\%. No other significant excess is found, and upper limits at 95\% confidence level exclude the ranges 113--116 </a:t>
            </a:r>
            <a:r>
              <a:rPr lang="en-US" dirty="0" err="1" smtClean="0"/>
              <a:t>GeV</a:t>
            </a:r>
            <a:r>
              <a:rPr lang="en-US" dirty="0" smtClean="0"/>
              <a:t> and 129--720 </a:t>
            </a:r>
            <a:r>
              <a:rPr lang="en-US" dirty="0" err="1" smtClean="0"/>
              <a:t>GeV</a:t>
            </a:r>
            <a:r>
              <a:rPr lang="en-US" dirty="0" smtClean="0"/>
              <a:t> while the expected exclusion range for the standard model Higgs boson is 118--670 </a:t>
            </a:r>
            <a:r>
              <a:rPr lang="en-US" dirty="0" err="1" smtClean="0"/>
              <a:t>GeV</a:t>
            </a:r>
            <a:r>
              <a:rPr lang="en-US" dirty="0" smtClean="0"/>
              <a:t>.</a:t>
            </a:r>
          </a:p>
          <a:p>
            <a:endParaRPr lang="en-US" dirty="0" smtClean="0"/>
          </a:p>
          <a:p>
            <a:r>
              <a:rPr lang="en-US" b="1" dirty="0" smtClean="0"/>
              <a:t>Golden channel</a:t>
            </a:r>
          </a:p>
          <a:p>
            <a:r>
              <a:rPr lang="en-US" sz="1200" b="0" i="0" u="none" strike="noStrike" kern="1200" baseline="0" dirty="0" smtClean="0">
                <a:solidFill>
                  <a:schemeClr val="tx1"/>
                </a:solidFill>
                <a:latin typeface="+mn-lt"/>
                <a:ea typeface="ＭＳ Ｐゴシック" charset="-128"/>
                <a:cs typeface="ＭＳ Ｐゴシック" charset="-128"/>
              </a:rPr>
              <a:t>Analysis telegram</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4 isolated high </a:t>
            </a:r>
            <a:r>
              <a:rPr lang="en-US" sz="1200" b="0" i="1" u="none" strike="noStrike" kern="1200" baseline="0" dirty="0" err="1" smtClean="0">
                <a:solidFill>
                  <a:schemeClr val="tx1"/>
                </a:solidFill>
                <a:latin typeface="+mn-lt"/>
                <a:ea typeface="ＭＳ Ｐゴシック" charset="-128"/>
                <a:cs typeface="ＭＳ Ｐゴシック" charset="-128"/>
              </a:rPr>
              <a:t>pT</a:t>
            </a:r>
            <a:r>
              <a:rPr lang="en-US" sz="1200" b="0" i="1"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smtClean="0">
                <a:solidFill>
                  <a:schemeClr val="tx1"/>
                </a:solidFill>
                <a:latin typeface="+mn-lt"/>
                <a:ea typeface="ＭＳ Ｐゴシック" charset="-128"/>
                <a:cs typeface="ＭＳ Ｐゴシック" charset="-128"/>
              </a:rPr>
              <a:t>leptons</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 consistent with </a:t>
            </a:r>
            <a:r>
              <a:rPr lang="en-US" sz="1200" b="0" i="1" u="none" strike="noStrike" kern="1200" baseline="0" dirty="0" smtClean="0">
                <a:solidFill>
                  <a:schemeClr val="tx1"/>
                </a:solidFill>
                <a:latin typeface="+mn-lt"/>
                <a:ea typeface="ＭＳ Ｐゴシック" charset="-128"/>
                <a:cs typeface="ＭＳ Ｐゴシック" charset="-128"/>
              </a:rPr>
              <a:t>Z </a:t>
            </a:r>
            <a:r>
              <a:rPr lang="en-US" sz="1200" b="0" i="0" u="none" strike="noStrike" kern="1200" baseline="0" dirty="0" smtClean="0">
                <a:solidFill>
                  <a:schemeClr val="tx1"/>
                </a:solidFill>
                <a:latin typeface="+mn-lt"/>
                <a:ea typeface="ＭＳ Ｐゴシック" charset="-128"/>
                <a:cs typeface="ＭＳ Ｐゴシック" charset="-128"/>
              </a:rPr>
              <a:t>decays</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from same vertex</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fit mass peak with resolution: 2-4 </a:t>
            </a:r>
            <a:r>
              <a:rPr lang="en-US" sz="1200" b="0" i="0" u="none" strike="noStrike" kern="1200" baseline="0" dirty="0" err="1" smtClean="0">
                <a:solidFill>
                  <a:schemeClr val="tx1"/>
                </a:solidFill>
                <a:latin typeface="+mn-lt"/>
                <a:ea typeface="ＭＳ Ｐゴシック" charset="-128"/>
                <a:cs typeface="ＭＳ Ｐゴシック" charset="-128"/>
              </a:rPr>
              <a:t>GeV</a:t>
            </a:r>
            <a:endParaRPr lang="en-US" sz="1200" b="0" i="0" u="none" strike="noStrike" kern="1200" baseline="0" dirty="0" smtClean="0">
              <a:solidFill>
                <a:schemeClr val="tx1"/>
              </a:solidFill>
              <a:latin typeface="+mn-lt"/>
              <a:ea typeface="ＭＳ Ｐゴシック" charset="-128"/>
              <a:cs typeface="ＭＳ Ｐゴシック" charset="-128"/>
            </a:endParaRP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little background, non-resonant </a:t>
            </a:r>
            <a:r>
              <a:rPr lang="en-US" sz="1200" b="0" i="1" u="none" strike="noStrike" kern="1200" baseline="0" dirty="0" smtClean="0">
                <a:solidFill>
                  <a:schemeClr val="tx1"/>
                </a:solidFill>
                <a:latin typeface="+mn-lt"/>
                <a:ea typeface="ＭＳ Ｐゴシック" charset="-128"/>
                <a:cs typeface="ＭＳ Ｐゴシック" charset="-128"/>
              </a:rPr>
              <a:t>ZZ </a:t>
            </a:r>
            <a:r>
              <a:rPr lang="en-US" sz="1200" b="0" i="0" u="none" strike="noStrike" kern="1200" baseline="0" dirty="0" smtClean="0">
                <a:solidFill>
                  <a:schemeClr val="tx1"/>
                </a:solidFill>
                <a:latin typeface="+mn-lt"/>
                <a:ea typeface="ＭＳ Ｐゴシック" charset="-128"/>
                <a:cs typeface="ＭＳ Ｐゴシック" charset="-128"/>
              </a:rPr>
              <a:t>production</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also </a:t>
            </a:r>
            <a:r>
              <a:rPr lang="en-US" sz="1200" b="0" i="1" u="none" strike="noStrike" kern="1200" baseline="0" dirty="0" err="1" smtClean="0">
                <a:solidFill>
                  <a:schemeClr val="tx1"/>
                </a:solidFill>
                <a:latin typeface="+mn-lt"/>
                <a:ea typeface="ＭＳ Ｐゴシック" charset="-128"/>
                <a:cs typeface="ＭＳ Ｐゴシック" charset="-128"/>
              </a:rPr>
              <a:t>Zbb</a:t>
            </a:r>
            <a:r>
              <a:rPr lang="en-US" sz="1200" b="0" i="1"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smtClean="0">
                <a:solidFill>
                  <a:schemeClr val="tx1"/>
                </a:solidFill>
                <a:latin typeface="+mn-lt"/>
                <a:ea typeface="ＭＳ Ｐゴシック" charset="-128"/>
                <a:cs typeface="ＭＳ Ｐゴシック" charset="-128"/>
              </a:rPr>
              <a:t>and top (</a:t>
            </a:r>
            <a:r>
              <a:rPr lang="en-US" sz="1200" b="0" i="1" u="none" strike="noStrike" kern="1200" baseline="0" dirty="0" smtClean="0">
                <a:solidFill>
                  <a:schemeClr val="tx1"/>
                </a:solidFill>
                <a:latin typeface="+mn-lt"/>
                <a:ea typeface="ＭＳ Ｐゴシック" charset="-128"/>
                <a:cs typeface="ＭＳ Ｐゴシック" charset="-128"/>
              </a:rPr>
              <a:t>2l2nu2b)</a:t>
            </a:r>
          </a:p>
          <a:p>
            <a:pPr marL="171450" indent="-171450">
              <a:buFontTx/>
              <a:buChar char="-"/>
            </a:pPr>
            <a:endParaRPr lang="en-US" sz="1200" b="0" i="1" u="none" strike="noStrike" kern="1200" baseline="0" dirty="0" smtClean="0">
              <a:solidFill>
                <a:schemeClr val="tx1"/>
              </a:solidFill>
              <a:latin typeface="+mn-lt"/>
              <a:ea typeface="ＭＳ Ｐゴシック" charset="-128"/>
              <a:cs typeface="ＭＳ Ｐゴシック" charset="-128"/>
            </a:endParaRP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Background removal </a:t>
            </a: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 Leptons from b decays are non isolated and displaced</a:t>
            </a: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Analysis with only minor modifications since ICHEP</a:t>
            </a:r>
            <a:endParaRPr lang="en-US" b="1" dirty="0" smtClean="0"/>
          </a:p>
          <a:p>
            <a:endParaRPr lang="en-US" b="1" dirty="0" smtClean="0"/>
          </a:p>
          <a:p>
            <a:r>
              <a:rPr lang="en-US" b="1" dirty="0" smtClean="0"/>
              <a:t>Picture </a:t>
            </a:r>
          </a:p>
          <a:p>
            <a:endParaRPr lang="en-US" dirty="0" smtClean="0"/>
          </a:p>
          <a:p>
            <a:r>
              <a:rPr lang="en-US" dirty="0" smtClean="0"/>
              <a:t>Distribution of the four-lepton reconstructed mass in [70-180] </a:t>
            </a:r>
            <a:r>
              <a:rPr lang="en-US" dirty="0" err="1" smtClean="0"/>
              <a:t>GeV</a:t>
            </a:r>
            <a:r>
              <a:rPr lang="en-US" dirty="0" smtClean="0"/>
              <a:t> mass range (3 </a:t>
            </a:r>
            <a:r>
              <a:rPr lang="en-US" dirty="0" err="1" smtClean="0"/>
              <a:t>GeV</a:t>
            </a:r>
            <a:r>
              <a:rPr lang="en-US" dirty="0" smtClean="0"/>
              <a:t> bin) for the sum of the 4e, 4μ, and 2e2μ channels. Points represent the data, shaded histograms represent the background and </a:t>
            </a:r>
            <a:r>
              <a:rPr lang="en-US" dirty="0" err="1" smtClean="0"/>
              <a:t>unshaded</a:t>
            </a:r>
            <a:r>
              <a:rPr lang="en-US" dirty="0" smtClean="0"/>
              <a:t> histogram the signal expectations. The distributions are presented as stacked histograms. The measurements are presented for the sum of the data collected at √s = 7 </a:t>
            </a:r>
            <a:r>
              <a:rPr lang="en-US" dirty="0" err="1" smtClean="0"/>
              <a:t>TeV</a:t>
            </a:r>
            <a:r>
              <a:rPr lang="en-US" dirty="0" smtClean="0"/>
              <a:t> and √s = 8 </a:t>
            </a:r>
            <a:r>
              <a:rPr lang="en-US" dirty="0" err="1" smtClean="0"/>
              <a:t>TeV</a:t>
            </a:r>
            <a:r>
              <a:rPr lang="en-US" dirty="0" smtClean="0"/>
              <a:t>. </a:t>
            </a:r>
          </a:p>
          <a:p>
            <a:endParaRPr lang="en-US" dirty="0" smtClean="0"/>
          </a:p>
          <a:p>
            <a:endParaRPr lang="en-US" dirty="0" smtClean="0"/>
          </a:p>
          <a:p>
            <a:r>
              <a:rPr lang="en-US" sz="1200" b="0" i="0" u="none" strike="noStrike" kern="1200" baseline="0" dirty="0" smtClean="0">
                <a:solidFill>
                  <a:schemeClr val="tx1"/>
                </a:solidFill>
                <a:latin typeface="+mn-lt"/>
                <a:ea typeface="ＭＳ Ｐゴシック" charset="-128"/>
                <a:cs typeface="ＭＳ Ｐゴシック" charset="-128"/>
              </a:rPr>
              <a:t>Kinematics of the Higgs or exotic boson decay to ZZ final state has been extensively studied in</a:t>
            </a:r>
          </a:p>
          <a:p>
            <a:r>
              <a:rPr lang="en-US" sz="1200" b="0" i="0" u="none" strike="noStrike" kern="1200" baseline="0" dirty="0" smtClean="0">
                <a:solidFill>
                  <a:schemeClr val="tx1"/>
                </a:solidFill>
                <a:latin typeface="+mn-lt"/>
                <a:ea typeface="ＭＳ Ｐゴシック" charset="-128"/>
                <a:cs typeface="ＭＳ Ｐゴシック" charset="-128"/>
              </a:rPr>
              <a:t>the literature [31, 64–76]. Since the Higgs boson is </a:t>
            </a:r>
            <a:r>
              <a:rPr lang="en-US" sz="1200" b="0" i="0" u="none" strike="noStrike" kern="1200" baseline="0" dirty="0" err="1" smtClean="0">
                <a:solidFill>
                  <a:schemeClr val="tx1"/>
                </a:solidFill>
                <a:latin typeface="+mn-lt"/>
                <a:ea typeface="ＭＳ Ｐゴシック" charset="-128"/>
                <a:cs typeface="ＭＳ Ｐゴシック" charset="-128"/>
              </a:rPr>
              <a:t>spinless</a:t>
            </a:r>
            <a:r>
              <a:rPr lang="en-US" sz="1200" b="0" i="0" u="none" strike="noStrike" kern="1200" baseline="0" dirty="0" smtClean="0">
                <a:solidFill>
                  <a:schemeClr val="tx1"/>
                </a:solidFill>
                <a:latin typeface="+mn-lt"/>
                <a:ea typeface="ＭＳ Ｐゴシック" charset="-128"/>
                <a:cs typeface="ＭＳ Ｐゴシック" charset="-128"/>
              </a:rPr>
              <a:t>, the angular distribution of its decay</a:t>
            </a:r>
          </a:p>
          <a:p>
            <a:r>
              <a:rPr lang="en-US" sz="1200" b="0" i="0" u="none" strike="noStrike" kern="1200" baseline="0" dirty="0" smtClean="0">
                <a:solidFill>
                  <a:schemeClr val="tx1"/>
                </a:solidFill>
                <a:latin typeface="+mn-lt"/>
                <a:ea typeface="ＭＳ Ｐゴシック" charset="-128"/>
                <a:cs typeface="ＭＳ Ｐゴシック" charset="-128"/>
              </a:rPr>
              <a:t>products is independent of the production mechanism. Five angles </a:t>
            </a:r>
            <a:r>
              <a:rPr lang="en-US" sz="1200" b="0" i="0" u="none" strike="noStrike" kern="1200" baseline="0" dirty="0" smtClean="0">
                <a:solidFill>
                  <a:schemeClr val="tx1"/>
                </a:solidFill>
                <a:latin typeface="Symbol" charset="2"/>
                <a:ea typeface="ＭＳ Ｐゴシック" charset="-128"/>
                <a:cs typeface="Symbol" charset="2"/>
              </a:rPr>
              <a:t>~W =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,F1,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1,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2,F),</a:t>
            </a:r>
          </a:p>
          <a:p>
            <a:r>
              <a:rPr lang="en-US" sz="1200" b="0" i="0" u="none" strike="noStrike" kern="1200" baseline="0" dirty="0" smtClean="0">
                <a:solidFill>
                  <a:schemeClr val="tx1"/>
                </a:solidFill>
                <a:latin typeface="+mn-lt"/>
                <a:ea typeface="ＭＳ Ｐゴシック" charset="-128"/>
                <a:cs typeface="ＭＳ Ｐゴシック" charset="-128"/>
              </a:rPr>
              <a:t>defined in Ref. [31], and the invariant masses of the lepton pairs, mZ1 and mZ2 , fully describe</a:t>
            </a:r>
          </a:p>
          <a:p>
            <a:r>
              <a:rPr lang="en-US" sz="1200" b="0" i="0" u="none" strike="noStrike" kern="1200" baseline="0" dirty="0" smtClean="0">
                <a:solidFill>
                  <a:schemeClr val="tx1"/>
                </a:solidFill>
                <a:latin typeface="+mn-lt"/>
                <a:ea typeface="ＭＳ Ｐゴシック" charset="-128"/>
                <a:cs typeface="ＭＳ Ｐゴシック" charset="-128"/>
              </a:rPr>
              <a:t>the kinematics of the H ! ZZ ! 4` process at a given mass of the four-lepton system in their</a:t>
            </a:r>
          </a:p>
          <a:p>
            <a:r>
              <a:rPr lang="en-US" sz="1200" b="0" i="0" u="none" strike="noStrike" kern="1200" baseline="0" dirty="0" err="1" smtClean="0">
                <a:solidFill>
                  <a:schemeClr val="tx1"/>
                </a:solidFill>
                <a:latin typeface="+mn-lt"/>
                <a:ea typeface="ＭＳ Ｐゴシック" charset="-128"/>
                <a:cs typeface="ＭＳ Ｐゴシック" charset="-128"/>
              </a:rPr>
              <a:t>centre</a:t>
            </a:r>
            <a:r>
              <a:rPr lang="en-US" sz="1200" b="0" i="0" u="none" strike="noStrike" kern="1200" baseline="0" dirty="0" smtClean="0">
                <a:solidFill>
                  <a:schemeClr val="tx1"/>
                </a:solidFill>
                <a:latin typeface="+mn-lt"/>
                <a:ea typeface="ＭＳ Ｐゴシック" charset="-128"/>
                <a:cs typeface="ＭＳ Ｐゴシック" charset="-128"/>
              </a:rPr>
              <a:t>-of-mass frame. These observables provide significant discriminating power between</a:t>
            </a:r>
          </a:p>
          <a:p>
            <a:r>
              <a:rPr lang="en-US" sz="1200" b="0" i="0" u="none" strike="noStrike" kern="1200" baseline="0" dirty="0" smtClean="0">
                <a:solidFill>
                  <a:schemeClr val="tx1"/>
                </a:solidFill>
                <a:latin typeface="+mn-lt"/>
                <a:ea typeface="ＭＳ Ｐゴシック" charset="-128"/>
                <a:cs typeface="ＭＳ Ｐゴシック" charset="-128"/>
              </a:rPr>
              <a:t>signal and background.</a:t>
            </a:r>
            <a:endParaRPr lang="en-US" dirty="0" smtClean="0"/>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We use a matrix element likelihood analysis (MELA). We construct a kinematic discriminant</a:t>
            </a:r>
          </a:p>
          <a:p>
            <a:r>
              <a:rPr lang="en-US" sz="1200" b="0" i="0" u="none" strike="noStrike" kern="1200" baseline="0" dirty="0" smtClean="0">
                <a:solidFill>
                  <a:schemeClr val="tx1"/>
                </a:solidFill>
                <a:latin typeface="+mn-lt"/>
                <a:ea typeface="ＭＳ Ｐゴシック" charset="-128"/>
                <a:cs typeface="ＭＳ Ｐゴシック" charset="-128"/>
              </a:rPr>
              <a:t>(KD) based on the probability ratio of the signal and background hypotheses, MELA KD =</a:t>
            </a:r>
          </a:p>
          <a:p>
            <a:r>
              <a:rPr lang="en-US" sz="1200" b="0" i="0" u="none" strike="noStrike" kern="1200" baseline="0" dirty="0" smtClean="0">
                <a:solidFill>
                  <a:schemeClr val="tx1"/>
                </a:solidFill>
                <a:latin typeface="+mn-lt"/>
                <a:ea typeface="ＭＳ Ｐゴシック" charset="-128"/>
                <a:cs typeface="ＭＳ Ｐゴシック" charset="-128"/>
              </a:rPr>
              <a:t>Psig/(Psig + </a:t>
            </a:r>
            <a:r>
              <a:rPr lang="en-US" sz="1200" b="0" i="0" u="none" strike="noStrike" kern="1200" baseline="0" dirty="0" err="1" smtClean="0">
                <a:solidFill>
                  <a:schemeClr val="tx1"/>
                </a:solidFill>
                <a:latin typeface="+mn-lt"/>
                <a:ea typeface="ＭＳ Ｐゴシック" charset="-128"/>
                <a:cs typeface="ＭＳ Ｐゴシック" charset="-128"/>
              </a:rPr>
              <a:t>Pbkg</a:t>
            </a:r>
            <a:r>
              <a:rPr lang="en-US" sz="1200" b="0" i="0" u="none" strike="noStrike" kern="1200" baseline="0" dirty="0" smtClean="0">
                <a:solidFill>
                  <a:schemeClr val="tx1"/>
                </a:solidFill>
                <a:latin typeface="+mn-lt"/>
                <a:ea typeface="ＭＳ Ｐゴシック" charset="-128"/>
                <a:cs typeface="ＭＳ Ｐゴシック" charset="-128"/>
              </a:rPr>
              <a:t>),</a:t>
            </a: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dirty="0" smtClean="0"/>
          </a:p>
          <a:p>
            <a:r>
              <a:rPr lang="en-US" b="1" dirty="0" smtClean="0"/>
              <a:t>HIG-12-042 </a:t>
            </a:r>
          </a:p>
          <a:p>
            <a:endParaRPr lang="en-US"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An update of a previous search for the standard model Higgs boson decaying to W</a:t>
            </a:r>
            <a:r>
              <a:rPr lang="en-US" baseline="30000" dirty="0" smtClean="0"/>
              <a:t>+</a:t>
            </a:r>
            <a:r>
              <a:rPr lang="en-US" dirty="0" smtClean="0"/>
              <a:t>W</a:t>
            </a:r>
            <a:r>
              <a:rPr lang="en-US" baseline="30000" dirty="0" smtClean="0"/>
              <a:t>−</a:t>
            </a:r>
            <a:r>
              <a:rPr lang="en-US" dirty="0" smtClean="0"/>
              <a:t> in </a:t>
            </a:r>
            <a:r>
              <a:rPr lang="en-US" dirty="0" err="1" smtClean="0"/>
              <a:t>pp</a:t>
            </a:r>
            <a:r>
              <a:rPr lang="en-US" dirty="0" smtClean="0"/>
              <a:t> collisions at √s = 8 </a:t>
            </a:r>
            <a:r>
              <a:rPr lang="en-US" dirty="0" err="1" smtClean="0"/>
              <a:t>TeV</a:t>
            </a:r>
            <a:r>
              <a:rPr lang="en-US" dirty="0" smtClean="0"/>
              <a:t> is reported. The event sample corresponds to an integrated luminosity of 12.1 ± 0.5 fb</a:t>
            </a:r>
            <a:r>
              <a:rPr lang="en-US" baseline="30000" dirty="0" smtClean="0"/>
              <a:t>−1</a:t>
            </a:r>
            <a:r>
              <a:rPr lang="en-US" dirty="0" smtClean="0"/>
              <a:t>, collected by the CMS detector at the LHC in 2012. The 2011 results obtained at √s = 7 </a:t>
            </a:r>
            <a:r>
              <a:rPr lang="en-US" dirty="0" err="1" smtClean="0"/>
              <a:t>TeV</a:t>
            </a:r>
            <a:r>
              <a:rPr lang="en-US" dirty="0" smtClean="0"/>
              <a:t> for an integrated luminosity of 4.9 fb</a:t>
            </a:r>
            <a:r>
              <a:rPr lang="en-US" baseline="30000" dirty="0" smtClean="0"/>
              <a:t>−1</a:t>
            </a:r>
            <a:r>
              <a:rPr lang="en-US" dirty="0" smtClean="0"/>
              <a:t> are added to the present analysis. The W</a:t>
            </a:r>
            <a:r>
              <a:rPr lang="en-US" baseline="30000" dirty="0" smtClean="0"/>
              <a:t>+</a:t>
            </a:r>
            <a:r>
              <a:rPr lang="en-US" dirty="0" smtClean="0"/>
              <a:t>W</a:t>
            </a:r>
            <a:r>
              <a:rPr lang="en-US" baseline="30000" dirty="0" smtClean="0"/>
              <a:t>−</a:t>
            </a:r>
            <a:r>
              <a:rPr lang="en-US" dirty="0" smtClean="0"/>
              <a:t> candidates are selected in events with two oppositely charged leptons and large missing transverse momentum. An excess of events is observed above background which is consistent with the expectations from a standard model Higgs boson of mass 125 </a:t>
            </a:r>
            <a:r>
              <a:rPr lang="en-US" dirty="0" err="1" smtClean="0"/>
              <a:t>GeV</a:t>
            </a:r>
            <a:r>
              <a:rPr lang="en-US" dirty="0" smtClean="0"/>
              <a:t> and has a statistical significance of 3.1 standard deviations for this mass. This result provides evidence for a Higgs-like particle decaying to W</a:t>
            </a:r>
            <a:r>
              <a:rPr lang="en-US" baseline="30000" dirty="0" smtClean="0"/>
              <a:t>+</a:t>
            </a:r>
            <a:r>
              <a:rPr lang="en-US" dirty="0" smtClean="0"/>
              <a:t>W</a:t>
            </a:r>
            <a:r>
              <a:rPr lang="en-US" baseline="30000" dirty="0" smtClean="0"/>
              <a:t>−</a:t>
            </a:r>
            <a:r>
              <a:rPr lang="en-US" dirty="0" smtClean="0"/>
              <a:t>. No other excess of events is observed over the full accessible mass range. Additional standard model Higgs-like bosons are excluded in the mass range 128-600 </a:t>
            </a:r>
            <a:r>
              <a:rPr lang="en-US" dirty="0" err="1" smtClean="0"/>
              <a:t>GeV</a:t>
            </a:r>
            <a:r>
              <a:rPr lang="en-US" dirty="0" smtClean="0"/>
              <a:t> at 95 % confidence level. </a:t>
            </a:r>
          </a:p>
          <a:p>
            <a:endParaRPr lang="en-US" dirty="0" smtClean="0"/>
          </a:p>
          <a:p>
            <a:r>
              <a:rPr lang="en-US" b="1" dirty="0" smtClean="0"/>
              <a:t>Main results</a:t>
            </a:r>
          </a:p>
          <a:p>
            <a:endParaRPr lang="en-US" dirty="0" smtClean="0"/>
          </a:p>
          <a:p>
            <a:r>
              <a:rPr lang="en-US" dirty="0" smtClean="0"/>
              <a:t>A search has been made for a Higgs boson decaying in a pair of W bosons in the CMS detector at √s = 8 </a:t>
            </a:r>
            <a:r>
              <a:rPr lang="en-US" dirty="0" err="1" smtClean="0"/>
              <a:t>Tev</a:t>
            </a:r>
            <a:r>
              <a:rPr lang="en-US" dirty="0" smtClean="0"/>
              <a:t>. Events are classified according the exclusive jet multiplicity: 0, 1 and 2. The analysis of events with 0, 1 jets is optimized for </a:t>
            </a:r>
            <a:r>
              <a:rPr lang="en-US" dirty="0" err="1" smtClean="0"/>
              <a:t>gg</a:t>
            </a:r>
            <a:r>
              <a:rPr lang="en-US" dirty="0" smtClean="0"/>
              <a:t> → H → WW, while the one for events with 2 jets is optimized for Vector Boson Fusion (VBF) </a:t>
            </a:r>
            <a:r>
              <a:rPr lang="en-US" dirty="0" err="1" smtClean="0"/>
              <a:t>qq</a:t>
            </a:r>
            <a:r>
              <a:rPr lang="en-US" dirty="0" smtClean="0"/>
              <a:t> → H → WW. The events are further separated in same-flavor and different-flavor final states in each jet multiplicity. The main backgrounds (W</a:t>
            </a:r>
            <a:r>
              <a:rPr lang="en-US" baseline="30000" dirty="0" smtClean="0"/>
              <a:t>+</a:t>
            </a:r>
            <a:r>
              <a:rPr lang="en-US" dirty="0" smtClean="0"/>
              <a:t>W</a:t>
            </a:r>
            <a:r>
              <a:rPr lang="en-US" baseline="30000" dirty="0" smtClean="0"/>
              <a:t>-</a:t>
            </a:r>
            <a:r>
              <a:rPr lang="en-US" dirty="0" smtClean="0"/>
              <a:t>, top, </a:t>
            </a:r>
            <a:r>
              <a:rPr lang="en-US" dirty="0" err="1" smtClean="0"/>
              <a:t>Drell</a:t>
            </a:r>
            <a:r>
              <a:rPr lang="en-US" dirty="0" smtClean="0"/>
              <a:t> Yan, </a:t>
            </a:r>
            <a:r>
              <a:rPr lang="en-US" dirty="0" err="1" smtClean="0"/>
              <a:t>W+jets</a:t>
            </a:r>
            <a:r>
              <a:rPr lang="en-US" dirty="0" smtClean="0"/>
              <a:t>) are estimated with data-driven techniques. The uncertainty on the background normalization represent the largest source of systematics of the analysis, together with the theoretical uncertainties on the Higgs cross section. </a:t>
            </a:r>
          </a:p>
          <a:p>
            <a:r>
              <a:rPr lang="en-US" dirty="0" smtClean="0"/>
              <a:t>A cut and count analysis is performed, optimized for each mass point in all jet multiplicity categories. The same-flavor final states have limited sensitivity to the signal and introduce a large systematic uncertainty due to the larger fake missing ET background in events with high pile-up. A 2D shape analysis of the di-</a:t>
            </a:r>
            <a:r>
              <a:rPr lang="en-US" dirty="0" err="1" smtClean="0"/>
              <a:t>leplon</a:t>
            </a:r>
            <a:r>
              <a:rPr lang="en-US" dirty="0" smtClean="0"/>
              <a:t> invariant and transverse masses for the different-flavor final state in the 0-jet and 1-jet categories which increase the sensitivity to the standard model Higgs boson is performed and combined with the cut and count analysis in the same-flavor final state in the 0-jet and 1-jet categories and the VBF category. </a:t>
            </a:r>
          </a:p>
          <a:p>
            <a:r>
              <a:rPr lang="en-US" dirty="0" smtClean="0"/>
              <a:t>The search discussed here is performed over the mass range 110--600 </a:t>
            </a:r>
            <a:r>
              <a:rPr lang="en-US" dirty="0" err="1" smtClean="0"/>
              <a:t>GeV</a:t>
            </a:r>
            <a:r>
              <a:rPr lang="en-US" dirty="0" smtClean="0"/>
              <a:t>, and the data sample corresponds to 12.1fb-1 of integrated luminosity collected in 2012 at a center-of-mass energy of 8 </a:t>
            </a:r>
            <a:r>
              <a:rPr lang="en-US" dirty="0" err="1" smtClean="0"/>
              <a:t>TeV</a:t>
            </a:r>
            <a:r>
              <a:rPr lang="en-US" dirty="0" smtClean="0"/>
              <a:t>. Finally, the 7 </a:t>
            </a:r>
            <a:r>
              <a:rPr lang="en-US" dirty="0" err="1" smtClean="0"/>
              <a:t>TeV</a:t>
            </a:r>
            <a:r>
              <a:rPr lang="en-US" dirty="0" smtClean="0"/>
              <a:t> data sample is added to the analysis to obtain the combined 2011 and 2012 results. An excess of events is observed above background which is consistent with the expectations from a standard model Higgs boson of mass 125 </a:t>
            </a:r>
            <a:r>
              <a:rPr lang="en-US" dirty="0" err="1" smtClean="0"/>
              <a:t>GeV</a:t>
            </a:r>
            <a:r>
              <a:rPr lang="en-US" dirty="0" smtClean="0"/>
              <a:t>, corresponding to: </a:t>
            </a:r>
          </a:p>
          <a:p>
            <a:r>
              <a:rPr lang="en-US" dirty="0" smtClean="0"/>
              <a:t>Observed (expected) significance for </a:t>
            </a:r>
            <a:r>
              <a:rPr lang="en-US" dirty="0" err="1" smtClean="0"/>
              <a:t>mH</a:t>
            </a:r>
            <a:r>
              <a:rPr lang="en-US" dirty="0" smtClean="0"/>
              <a:t> = 125 </a:t>
            </a:r>
            <a:r>
              <a:rPr lang="en-US" dirty="0" err="1" smtClean="0"/>
              <a:t>GeV</a:t>
            </a:r>
            <a:r>
              <a:rPr lang="en-US" dirty="0" smtClean="0"/>
              <a:t> in terms of </a:t>
            </a:r>
            <a:r>
              <a:rPr lang="en-US" dirty="0" err="1" smtClean="0"/>
              <a:t>standad</a:t>
            </a:r>
            <a:r>
              <a:rPr lang="en-US" dirty="0" smtClean="0"/>
              <a:t> deviations ==&gt; 3.1 (4.1) </a:t>
            </a:r>
          </a:p>
          <a:p>
            <a:r>
              <a:rPr lang="en-US" dirty="0" smtClean="0"/>
              <a:t>best fit value of the signal </a:t>
            </a:r>
            <a:r>
              <a:rPr lang="en-US" dirty="0" err="1" smtClean="0"/>
              <a:t>strengh</a:t>
            </a:r>
            <a:r>
              <a:rPr lang="en-US" dirty="0" smtClean="0"/>
              <a:t> for </a:t>
            </a:r>
            <a:r>
              <a:rPr lang="en-US" dirty="0" err="1" smtClean="0"/>
              <a:t>mH</a:t>
            </a:r>
            <a:r>
              <a:rPr lang="en-US" dirty="0" smtClean="0"/>
              <a:t> = 125 </a:t>
            </a:r>
            <a:r>
              <a:rPr lang="en-US" dirty="0" err="1" smtClean="0"/>
              <a:t>GeV</a:t>
            </a:r>
            <a:r>
              <a:rPr lang="en-US" dirty="0" smtClean="0"/>
              <a:t> ==&gt; 0.74 +/- 0.25 </a:t>
            </a:r>
          </a:p>
          <a:p>
            <a:r>
              <a:rPr lang="en-US" dirty="0" smtClean="0"/>
              <a:t>No other excess of events is observed over the full accessible mass range. Additional standard model Higgs-like bosons are excluded in the mass range 128-600 </a:t>
            </a:r>
            <a:r>
              <a:rPr lang="en-US" dirty="0" err="1" smtClean="0"/>
              <a:t>GeV</a:t>
            </a:r>
            <a:r>
              <a:rPr lang="en-US" dirty="0" smtClean="0"/>
              <a:t> at 95 % confidence level. </a:t>
            </a:r>
          </a:p>
          <a:p>
            <a:endParaRPr lang="en-US" dirty="0" smtClean="0"/>
          </a:p>
          <a:p>
            <a:endParaRPr lang="en-US" dirty="0" smtClean="0"/>
          </a:p>
          <a:p>
            <a:r>
              <a:rPr lang="en-US" dirty="0" smtClean="0"/>
              <a:t>H</a:t>
            </a:r>
            <a:r>
              <a:rPr lang="en-US" dirty="0" smtClean="0">
                <a:sym typeface="Wingdings"/>
              </a:rPr>
              <a:t>WW2l2nu</a:t>
            </a:r>
          </a:p>
          <a:p>
            <a:endParaRPr lang="en-US" dirty="0" smtClean="0">
              <a:sym typeface="Wingdings"/>
            </a:endParaRPr>
          </a:p>
          <a:p>
            <a:r>
              <a:rPr lang="en-US" dirty="0" smtClean="0">
                <a:sym typeface="Wingdings"/>
              </a:rPr>
              <a:t>Signature</a:t>
            </a:r>
          </a:p>
          <a:p>
            <a:pPr marL="171450" indent="-171450">
              <a:buFontTx/>
              <a:buChar char="-"/>
            </a:pPr>
            <a:r>
              <a:rPr lang="en-US" dirty="0" smtClean="0">
                <a:sym typeface="Wingdings"/>
              </a:rPr>
              <a:t>2 opposite charged leptons (leptons only e, mu)</a:t>
            </a:r>
          </a:p>
          <a:p>
            <a:pPr marL="171450" indent="-171450">
              <a:buFontTx/>
              <a:buChar char="-"/>
            </a:pPr>
            <a:r>
              <a:rPr lang="en-US" dirty="0" smtClean="0">
                <a:sym typeface="Wingdings"/>
              </a:rPr>
              <a:t>2 neutrinos == missing transverse energy (MET)</a:t>
            </a:r>
          </a:p>
          <a:p>
            <a:pPr marL="171450" indent="-171450">
              <a:buFontTx/>
              <a:buChar char="-"/>
            </a:pPr>
            <a:r>
              <a:rPr lang="en-US" dirty="0" smtClean="0">
                <a:sym typeface="Wingdings"/>
              </a:rPr>
              <a:t>No </a:t>
            </a:r>
            <a:r>
              <a:rPr lang="en-US" dirty="0" err="1" smtClean="0">
                <a:sym typeface="Wingdings"/>
              </a:rPr>
              <a:t>Higg</a:t>
            </a:r>
            <a:r>
              <a:rPr lang="en-US" dirty="0" smtClean="0">
                <a:sym typeface="Wingdings"/>
              </a:rPr>
              <a:t> mass peak</a:t>
            </a:r>
          </a:p>
          <a:p>
            <a:pPr marL="171450" indent="-171450">
              <a:buFontTx/>
              <a:buChar char="-"/>
            </a:pPr>
            <a:r>
              <a:rPr lang="en-US" dirty="0" smtClean="0">
                <a:sym typeface="Wingdings"/>
              </a:rPr>
              <a:t>Basically a counting analysis </a:t>
            </a:r>
          </a:p>
          <a:p>
            <a:pPr marL="171450" indent="-171450">
              <a:buFontTx/>
              <a:buChar char="-"/>
            </a:pPr>
            <a:endParaRPr lang="en-US" dirty="0" smtClean="0">
              <a:sym typeface="Wingdings"/>
            </a:endParaRPr>
          </a:p>
          <a:p>
            <a:pPr marL="0" indent="0">
              <a:buFontTx/>
              <a:buNone/>
            </a:pPr>
            <a:r>
              <a:rPr lang="en-US" dirty="0" smtClean="0">
                <a:sym typeface="Wingdings"/>
              </a:rPr>
              <a:t>Analysis challenges</a:t>
            </a:r>
          </a:p>
          <a:p>
            <a:pPr marL="0" indent="0">
              <a:buFontTx/>
              <a:buNone/>
            </a:pPr>
            <a:r>
              <a:rPr lang="en-US" dirty="0" smtClean="0">
                <a:sym typeface="Wingdings"/>
              </a:rPr>
              <a:t>-understand backgrounds</a:t>
            </a:r>
          </a:p>
          <a:p>
            <a:pPr marL="0" indent="0">
              <a:buFontTx/>
              <a:buNone/>
            </a:pPr>
            <a:r>
              <a:rPr lang="en-US" dirty="0" smtClean="0">
                <a:sym typeface="Wingdings"/>
              </a:rPr>
              <a:t>- Normalize to control regions</a:t>
            </a:r>
          </a:p>
          <a:p>
            <a:pPr marL="0" indent="0">
              <a:buFontTx/>
              <a:buNone/>
            </a:pPr>
            <a:r>
              <a:rPr lang="en-US" dirty="0" smtClean="0"/>
              <a:t>- </a:t>
            </a:r>
            <a:r>
              <a:rPr lang="en-US" dirty="0" err="1" smtClean="0"/>
              <a:t>backgrounds:WW</a:t>
            </a:r>
            <a:r>
              <a:rPr lang="en-US" dirty="0" smtClean="0"/>
              <a:t>, </a:t>
            </a:r>
            <a:r>
              <a:rPr lang="en-US" dirty="0" err="1" smtClean="0"/>
              <a:t>W+jets</a:t>
            </a:r>
            <a:r>
              <a:rPr lang="en-US" dirty="0" smtClean="0"/>
              <a:t>, top, DY</a:t>
            </a:r>
          </a:p>
          <a:p>
            <a:endParaRPr lang="en-US" dirty="0" smtClean="0"/>
          </a:p>
          <a:p>
            <a:r>
              <a:rPr lang="en-US" b="1" dirty="0" smtClean="0"/>
              <a:t>Picture </a:t>
            </a:r>
          </a:p>
          <a:p>
            <a:endParaRPr lang="en-US" dirty="0" smtClean="0"/>
          </a:p>
          <a:p>
            <a:r>
              <a:rPr lang="en-US" dirty="0" smtClean="0"/>
              <a:t>Expected and observed 95% CL upper limits on the cross section times branching fraction, relative to the SM Higgs expectation, for the combined 8 </a:t>
            </a:r>
            <a:r>
              <a:rPr lang="en-US" dirty="0" err="1" smtClean="0"/>
              <a:t>TeV</a:t>
            </a:r>
            <a:r>
              <a:rPr lang="en-US" dirty="0" smtClean="0"/>
              <a:t> shape-based analysis together with the analysis performed at 7 </a:t>
            </a:r>
            <a:r>
              <a:rPr lang="en-US" dirty="0" err="1" smtClean="0"/>
              <a:t>TeV</a:t>
            </a:r>
            <a:r>
              <a:rPr lang="en-US" dirty="0" smtClean="0"/>
              <a:t>. The expected limits in the presence of the Higgs with </a:t>
            </a:r>
            <a:r>
              <a:rPr lang="en-US" dirty="0" err="1" smtClean="0"/>
              <a:t>mH</a:t>
            </a:r>
            <a:r>
              <a:rPr lang="en-US" dirty="0" smtClean="0"/>
              <a:t> = 125 </a:t>
            </a:r>
            <a:r>
              <a:rPr lang="en-US" dirty="0" err="1" smtClean="0"/>
              <a:t>GeV</a:t>
            </a:r>
            <a:r>
              <a:rPr lang="en-US" dirty="0" smtClean="0"/>
              <a:t> and its associated uncertainty are also shown.</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64</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65</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66</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67</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68</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69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7</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F059741-181B-C843-8397-B3A616220FE0}" type="slidenum">
              <a:rPr lang="fr-FR" smtClean="0"/>
              <a:pPr/>
              <a:t>70</a:t>
            </a:fld>
            <a:endParaRPr lang="fr-FR"/>
          </a:p>
        </p:txBody>
      </p:sp>
    </p:spTree>
    <p:extLst>
      <p:ext uri="{BB962C8B-B14F-4D97-AF65-F5344CB8AC3E}">
        <p14:creationId xmlns:p14="http://schemas.microsoft.com/office/powerpoint/2010/main" xmlns="" val="20309222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71</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2950"/>
            <a:ext cx="4951412" cy="3714750"/>
          </a:xfrm>
        </p:spPr>
      </p:sp>
      <p:sp>
        <p:nvSpPr>
          <p:cNvPr id="3" name="Notes Placeholder 2"/>
          <p:cNvSpPr>
            <a:spLocks noGrp="1"/>
          </p:cNvSpPr>
          <p:nvPr>
            <p:ph type="body" idx="1"/>
          </p:nvPr>
        </p:nvSpPr>
        <p:spPr/>
        <p:txBody>
          <a:bodyPr>
            <a:normAutofit/>
          </a:bodyPr>
          <a:lstStyle/>
          <a:p>
            <a:pPr eaLnBrk="1">
              <a:spcBef>
                <a:spcPct val="0"/>
              </a:spcBef>
            </a:pPr>
            <a:r>
              <a:rPr lang="en-US" sz="1200" dirty="0" smtClean="0">
                <a:latin typeface="Arial" charset="0"/>
                <a:cs typeface="WenQuanYi Micro Hei" charset="0"/>
              </a:rPr>
              <a:t>-Z -&gt; 4 l is a standard candle that shows good agreement </a:t>
            </a:r>
          </a:p>
          <a:p>
            <a:pPr eaLnBrk="1">
              <a:spcBef>
                <a:spcPct val="0"/>
              </a:spcBef>
            </a:pPr>
            <a:r>
              <a:rPr lang="en-US" sz="1200" dirty="0" smtClean="0">
                <a:latin typeface="Arial" charset="0"/>
                <a:cs typeface="WenQuanYi Micro Hei" charset="0"/>
              </a:rPr>
              <a:t>and high performance in reconstructing 4 lepton candidates</a:t>
            </a:r>
          </a:p>
          <a:p>
            <a:pPr eaLnBrk="1">
              <a:spcBef>
                <a:spcPct val="0"/>
              </a:spcBef>
            </a:pPr>
            <a:endParaRPr lang="en-US" sz="1200" dirty="0" smtClean="0">
              <a:latin typeface="Arial" charset="0"/>
              <a:cs typeface="WenQuanYi Micro Hei" charset="0"/>
            </a:endParaRPr>
          </a:p>
          <a:p>
            <a:pPr eaLnBrk="1">
              <a:spcBef>
                <a:spcPct val="0"/>
              </a:spcBef>
            </a:pPr>
            <a:r>
              <a:rPr lang="en-US" sz="1200" dirty="0" smtClean="0">
                <a:latin typeface="Arial" charset="0"/>
                <a:cs typeface="WenQuanYi Micro Hei" charset="0"/>
              </a:rPr>
              <a:t>-Maybe  one can stress that the Z peak  represents a</a:t>
            </a:r>
          </a:p>
          <a:p>
            <a:pPr eaLnBrk="1">
              <a:spcBef>
                <a:spcPct val="0"/>
              </a:spcBef>
            </a:pPr>
            <a:r>
              <a:rPr lang="en-US" sz="1200" dirty="0" smtClean="0">
                <a:latin typeface="Arial" charset="0"/>
                <a:cs typeface="WenQuanYi Micro Hei" charset="0"/>
              </a:rPr>
              <a:t>cross check on how well we trust what we see in 125 </a:t>
            </a:r>
          </a:p>
          <a:p>
            <a:pPr eaLnBrk="1">
              <a:spcBef>
                <a:spcPct val="0"/>
              </a:spcBef>
            </a:pPr>
            <a:r>
              <a:rPr lang="en-US" sz="1200" dirty="0" err="1" smtClean="0">
                <a:latin typeface="Arial" charset="0"/>
                <a:cs typeface="WenQuanYi Micro Hei" charset="0"/>
              </a:rPr>
              <a:t>GeV(ATLAS</a:t>
            </a:r>
            <a:r>
              <a:rPr lang="en-US" sz="1200" dirty="0" smtClean="0">
                <a:latin typeface="Arial" charset="0"/>
                <a:cs typeface="WenQuanYi Micro Hei" charset="0"/>
              </a:rPr>
              <a:t> </a:t>
            </a:r>
            <a:r>
              <a:rPr lang="en-US" sz="1200" dirty="0" err="1" smtClean="0">
                <a:latin typeface="Arial" charset="0"/>
                <a:cs typeface="WenQuanYi Micro Hei" charset="0"/>
              </a:rPr>
              <a:t>doesnt</a:t>
            </a:r>
            <a:r>
              <a:rPr lang="en-US" sz="1200" dirty="0" smtClean="0">
                <a:latin typeface="Arial" charset="0"/>
                <a:cs typeface="WenQuanYi Micro Hei" charset="0"/>
              </a:rPr>
              <a:t> have it)</a:t>
            </a:r>
          </a:p>
          <a:p>
            <a:endParaRPr lang="en-US" dirty="0" smtClean="0"/>
          </a:p>
          <a:p>
            <a:r>
              <a:rPr lang="en-US" b="1" dirty="0" smtClean="0"/>
              <a:t>HIG-12-041</a:t>
            </a:r>
          </a:p>
          <a:p>
            <a:endParaRPr lang="en-US" dirty="0" smtClean="0"/>
          </a:p>
          <a:p>
            <a:r>
              <a:rPr lang="en-US" dirty="0" smtClean="0"/>
              <a:t>Measurements of the properties of the new boson recently observed at a mass near 125 </a:t>
            </a:r>
            <a:r>
              <a:rPr lang="en-US" dirty="0" err="1" smtClean="0"/>
              <a:t>GeV</a:t>
            </a:r>
            <a:r>
              <a:rPr lang="en-US" dirty="0" smtClean="0"/>
              <a:t> in the CMS experiment are reported. The results are obtained from a comprehensive search for the standard model Higgs boson in the H </a:t>
            </a:r>
            <a:r>
              <a:rPr lang="en-US" sz="1200" kern="1200" dirty="0" smtClean="0">
                <a:solidFill>
                  <a:schemeClr val="tx1"/>
                </a:solidFill>
                <a:effectLst/>
                <a:latin typeface="+mn-lt"/>
                <a:ea typeface="ＭＳ Ｐゴシック" charset="-128"/>
                <a:cs typeface="ＭＳ Ｐゴシック" charset="-128"/>
              </a:rPr>
              <a:t>→</a:t>
            </a:r>
            <a:r>
              <a:rPr lang="en-US" dirty="0" smtClean="0"/>
              <a:t> ZZ decay channel, where both Z's decay to electron, </a:t>
            </a:r>
            <a:r>
              <a:rPr lang="en-US" dirty="0" err="1" smtClean="0"/>
              <a:t>muon</a:t>
            </a:r>
            <a:r>
              <a:rPr lang="en-US" dirty="0" smtClean="0"/>
              <a:t>, or tau lepton pairs. The search covers Higgs boson mass hypotheses in the range </a:t>
            </a:r>
            <a:r>
              <a:rPr lang="en-US" sz="1200" kern="1200" dirty="0" smtClean="0">
                <a:solidFill>
                  <a:schemeClr val="tx1"/>
                </a:solidFill>
                <a:effectLst/>
                <a:latin typeface="+mn-lt"/>
                <a:ea typeface="ＭＳ Ｐゴシック" charset="-128"/>
                <a:cs typeface="ＭＳ Ｐゴシック" charset="-128"/>
              </a:rPr>
              <a:t>110&lt;</a:t>
            </a:r>
            <a:r>
              <a:rPr lang="en-US" sz="1200" i="1" kern="1200" dirty="0" err="1" smtClean="0">
                <a:solidFill>
                  <a:schemeClr val="tx1"/>
                </a:solidFill>
                <a:effectLst/>
                <a:latin typeface="+mn-lt"/>
                <a:ea typeface="ＭＳ Ｐゴシック" charset="-128"/>
                <a:cs typeface="ＭＳ Ｐゴシック" charset="-128"/>
              </a:rPr>
              <a:t>mH</a:t>
            </a:r>
            <a:r>
              <a:rPr lang="en-US" sz="1200" kern="1200" dirty="0" smtClean="0">
                <a:solidFill>
                  <a:schemeClr val="tx1"/>
                </a:solidFill>
                <a:effectLst/>
                <a:latin typeface="+mn-lt"/>
                <a:ea typeface="ＭＳ Ｐゴシック" charset="-128"/>
                <a:cs typeface="ＭＳ Ｐゴシック" charset="-128"/>
              </a:rPr>
              <a:t>&lt;1000</a:t>
            </a:r>
            <a:r>
              <a:rPr lang="en-US" dirty="0" smtClean="0"/>
              <a:t> </a:t>
            </a:r>
            <a:r>
              <a:rPr lang="en-US" dirty="0" err="1" smtClean="0"/>
              <a:t>GeV</a:t>
            </a:r>
            <a:r>
              <a:rPr lang="en-US" dirty="0" smtClean="0"/>
              <a:t>. The analysis uses </a:t>
            </a:r>
            <a:r>
              <a:rPr lang="en-US" dirty="0" err="1" smtClean="0"/>
              <a:t>pp</a:t>
            </a:r>
            <a:r>
              <a:rPr lang="en-US" dirty="0" smtClean="0"/>
              <a:t> collision data recorded by the CMS detector at the LHC, corresponding to integrated luminosities of 5.1 </a:t>
            </a:r>
            <a:r>
              <a:rPr lang="en-US" sz="1200" kern="1200" dirty="0" smtClean="0">
                <a:solidFill>
                  <a:schemeClr val="tx1"/>
                </a:solidFill>
                <a:effectLst/>
                <a:latin typeface="+mn-lt"/>
                <a:ea typeface="ＭＳ Ｐゴシック" charset="-128"/>
                <a:cs typeface="ＭＳ Ｐゴシック" charset="-128"/>
              </a:rPr>
              <a:t>fb−1</a:t>
            </a:r>
            <a:r>
              <a:rPr lang="en-US" dirty="0" smtClean="0"/>
              <a:t>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√=7</a:t>
            </a:r>
            <a:r>
              <a:rPr lang="en-US" dirty="0" smtClean="0"/>
              <a:t> </a:t>
            </a:r>
            <a:r>
              <a:rPr lang="en-US" dirty="0" err="1" smtClean="0"/>
              <a:t>TeV</a:t>
            </a:r>
            <a:r>
              <a:rPr lang="en-US" dirty="0" smtClean="0"/>
              <a:t> and 12.2 </a:t>
            </a:r>
            <a:r>
              <a:rPr lang="en-US" sz="1200" kern="1200" dirty="0" smtClean="0">
                <a:solidFill>
                  <a:schemeClr val="tx1"/>
                </a:solidFill>
                <a:effectLst/>
                <a:latin typeface="+mn-lt"/>
                <a:ea typeface="ＭＳ Ｐゴシック" charset="-128"/>
                <a:cs typeface="ＭＳ Ｐゴシック" charset="-128"/>
              </a:rPr>
              <a:t>fb−1</a:t>
            </a:r>
            <a:r>
              <a:rPr lang="en-US" dirty="0" smtClean="0"/>
              <a:t>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√=8</a:t>
            </a:r>
            <a:r>
              <a:rPr lang="en-US" dirty="0" smtClean="0"/>
              <a:t> </a:t>
            </a:r>
            <a:r>
              <a:rPr lang="en-US" dirty="0" err="1" smtClean="0"/>
              <a:t>TeV</a:t>
            </a:r>
            <a:r>
              <a:rPr lang="en-US" dirty="0" smtClean="0"/>
              <a:t>. The new boson is observed with a local significance above the expected background of 4.5 standard deviations. The signal strength </a:t>
            </a:r>
            <a:r>
              <a:rPr lang="en-US" sz="1200" i="1" kern="1200" dirty="0" smtClean="0">
                <a:solidFill>
                  <a:schemeClr val="tx1"/>
                </a:solidFill>
                <a:effectLst/>
                <a:latin typeface="+mn-lt"/>
                <a:ea typeface="ＭＳ Ｐゴシック" charset="-128"/>
                <a:cs typeface="ＭＳ Ｐゴシック" charset="-128"/>
              </a:rPr>
              <a:t>μ</a:t>
            </a:r>
            <a:r>
              <a:rPr lang="en-US" dirty="0" smtClean="0"/>
              <a:t>, relative to the expectation for the standard model Higgs boson, is measured to be </a:t>
            </a:r>
            <a:r>
              <a:rPr lang="en-US" sz="1200" i="1" kern="1200" dirty="0" smtClean="0">
                <a:solidFill>
                  <a:schemeClr val="tx1"/>
                </a:solidFill>
                <a:effectLst/>
                <a:latin typeface="+mn-lt"/>
                <a:ea typeface="ＭＳ Ｐゴシック" charset="-128"/>
                <a:cs typeface="ＭＳ Ｐゴシック" charset="-128"/>
              </a:rPr>
              <a:t>μ</a:t>
            </a:r>
            <a:r>
              <a:rPr lang="en-US" sz="1200" kern="1200" dirty="0" smtClean="0">
                <a:solidFill>
                  <a:schemeClr val="tx1"/>
                </a:solidFill>
                <a:effectLst/>
                <a:latin typeface="+mn-lt"/>
                <a:ea typeface="ＭＳ Ｐゴシック" charset="-128"/>
                <a:cs typeface="ＭＳ Ｐゴシック" charset="-128"/>
              </a:rPr>
              <a:t>=0.80+0.35−0.28</a:t>
            </a:r>
            <a:r>
              <a:rPr lang="en-US" dirty="0" smtClean="0"/>
              <a:t> at 126 </a:t>
            </a:r>
            <a:r>
              <a:rPr lang="en-US" dirty="0" err="1" smtClean="0"/>
              <a:t>GeV</a:t>
            </a:r>
            <a:r>
              <a:rPr lang="en-US" dirty="0" smtClean="0"/>
              <a:t>. A measurement of its mass gives </a:t>
            </a:r>
            <a:r>
              <a:rPr lang="en-US" sz="1200" kern="1200" dirty="0" smtClean="0">
                <a:solidFill>
                  <a:schemeClr val="tx1"/>
                </a:solidFill>
                <a:effectLst/>
                <a:latin typeface="+mn-lt"/>
                <a:ea typeface="ＭＳ Ｐゴシック" charset="-128"/>
                <a:cs typeface="ＭＳ Ｐゴシック" charset="-128"/>
              </a:rPr>
              <a:t>126.2±0.6</a:t>
            </a:r>
            <a:r>
              <a:rPr lang="en-US" dirty="0" smtClean="0"/>
              <a:t> (stat) </a:t>
            </a:r>
            <a:r>
              <a:rPr lang="en-US" sz="1200" kern="1200" dirty="0" smtClean="0">
                <a:solidFill>
                  <a:schemeClr val="tx1"/>
                </a:solidFill>
                <a:effectLst/>
                <a:latin typeface="+mn-lt"/>
                <a:ea typeface="ＭＳ Ｐゴシック" charset="-128"/>
                <a:cs typeface="ＭＳ Ｐゴシック" charset="-128"/>
              </a:rPr>
              <a:t>±0.2</a:t>
            </a:r>
            <a:r>
              <a:rPr lang="en-US" dirty="0" smtClean="0"/>
              <a:t> (</a:t>
            </a:r>
            <a:r>
              <a:rPr lang="en-US" dirty="0" err="1" smtClean="0"/>
              <a:t>syst</a:t>
            </a:r>
            <a:r>
              <a:rPr lang="en-US" dirty="0" smtClean="0"/>
              <a:t>)~</a:t>
            </a:r>
            <a:r>
              <a:rPr lang="en-US" dirty="0" err="1" smtClean="0"/>
              <a:t>GeV</a:t>
            </a:r>
            <a:r>
              <a:rPr lang="en-US" dirty="0" smtClean="0"/>
              <a:t>. The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of the standard model for the spin </a:t>
            </a:r>
            <a:r>
              <a:rPr lang="en-US" sz="1200" i="1" kern="1200" dirty="0" smtClean="0">
                <a:solidFill>
                  <a:schemeClr val="tx1"/>
                </a:solidFill>
                <a:effectLst/>
                <a:latin typeface="+mn-lt"/>
                <a:ea typeface="ＭＳ Ｐゴシック" charset="-128"/>
                <a:cs typeface="ＭＳ Ｐゴシック" charset="-128"/>
              </a:rPr>
              <a:t>J</a:t>
            </a:r>
            <a:r>
              <a:rPr lang="en-US" sz="1200" kern="1200" dirty="0" smtClean="0">
                <a:solidFill>
                  <a:schemeClr val="tx1"/>
                </a:solidFill>
                <a:effectLst/>
                <a:latin typeface="+mn-lt"/>
                <a:ea typeface="ＭＳ Ｐゴシック" charset="-128"/>
                <a:cs typeface="ＭＳ Ｐゴシック" charset="-128"/>
              </a:rPr>
              <a:t>=0</a:t>
            </a:r>
            <a:r>
              <a:rPr lang="en-US" dirty="0" smtClean="0"/>
              <a:t> and parity </a:t>
            </a:r>
            <a:r>
              <a:rPr lang="en-US" sz="1200" i="1" kern="1200" dirty="0" smtClean="0">
                <a:solidFill>
                  <a:schemeClr val="tx1"/>
                </a:solidFill>
                <a:effectLst/>
                <a:latin typeface="+mn-lt"/>
                <a:ea typeface="ＭＳ Ｐゴシック" charset="-128"/>
                <a:cs typeface="ＭＳ Ｐゴシック" charset="-128"/>
              </a:rPr>
              <a:t>P</a:t>
            </a:r>
            <a:r>
              <a:rPr lang="en-US" sz="1200" kern="1200" dirty="0" smtClean="0">
                <a:solidFill>
                  <a:schemeClr val="tx1"/>
                </a:solidFill>
                <a:effectLst/>
                <a:latin typeface="+mn-lt"/>
                <a:ea typeface="ＭＳ Ｐゴシック" charset="-128"/>
                <a:cs typeface="ＭＳ Ｐゴシック" charset="-128"/>
              </a:rPr>
              <a:t>=+1</a:t>
            </a:r>
            <a:r>
              <a:rPr lang="en-US" dirty="0" smtClean="0"/>
              <a:t> quantum numbers is found to be consistent with the observation. Under the assumption that the observed boson has spin zero the data disfavor the </a:t>
            </a:r>
            <a:r>
              <a:rPr lang="en-US" dirty="0" err="1" smtClean="0"/>
              <a:t>pseudoscalar</a:t>
            </a:r>
            <a:r>
              <a:rPr lang="en-US" dirty="0" smtClean="0"/>
              <a:t>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with a </a:t>
            </a:r>
            <a:r>
              <a:rPr lang="en-US" sz="1200" kern="1200" dirty="0" smtClean="0">
                <a:solidFill>
                  <a:schemeClr val="tx1"/>
                </a:solidFill>
                <a:effectLst/>
                <a:latin typeface="+mn-lt"/>
                <a:ea typeface="ＭＳ Ｐゴシック" charset="-128"/>
                <a:cs typeface="ＭＳ Ｐゴシック" charset="-128"/>
              </a:rPr>
              <a:t>CLs</a:t>
            </a:r>
            <a:r>
              <a:rPr lang="en-US" dirty="0" smtClean="0"/>
              <a:t> value of 2.4\%. No other significant excess is found, and upper limits at 95\% confidence level exclude the ranges 113--116 </a:t>
            </a:r>
            <a:r>
              <a:rPr lang="en-US" dirty="0" err="1" smtClean="0"/>
              <a:t>GeV</a:t>
            </a:r>
            <a:r>
              <a:rPr lang="en-US" dirty="0" smtClean="0"/>
              <a:t> and 129--720 </a:t>
            </a:r>
            <a:r>
              <a:rPr lang="en-US" dirty="0" err="1" smtClean="0"/>
              <a:t>GeV</a:t>
            </a:r>
            <a:r>
              <a:rPr lang="en-US" dirty="0" smtClean="0"/>
              <a:t> while the expected exclusion range for the standard model Higgs boson is 118--670 </a:t>
            </a:r>
            <a:r>
              <a:rPr lang="en-US" dirty="0" err="1" smtClean="0"/>
              <a:t>GeV</a:t>
            </a:r>
            <a:r>
              <a:rPr lang="en-US" dirty="0" smtClean="0"/>
              <a:t>.</a:t>
            </a:r>
          </a:p>
          <a:p>
            <a:endParaRPr lang="en-US" dirty="0" smtClean="0"/>
          </a:p>
          <a:p>
            <a:r>
              <a:rPr lang="en-US" b="1" dirty="0" smtClean="0"/>
              <a:t>Golden channel</a:t>
            </a:r>
          </a:p>
          <a:p>
            <a:r>
              <a:rPr lang="en-US" sz="1200" b="0" i="0" u="none" strike="noStrike" kern="1200" baseline="0" dirty="0" smtClean="0">
                <a:solidFill>
                  <a:schemeClr val="tx1"/>
                </a:solidFill>
                <a:latin typeface="+mn-lt"/>
                <a:ea typeface="ＭＳ Ｐゴシック" charset="-128"/>
                <a:cs typeface="ＭＳ Ｐゴシック" charset="-128"/>
              </a:rPr>
              <a:t>Analysis telegram</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4 isolated high </a:t>
            </a:r>
            <a:r>
              <a:rPr lang="en-US" sz="1200" b="0" i="1" u="none" strike="noStrike" kern="1200" baseline="0" dirty="0" err="1" smtClean="0">
                <a:solidFill>
                  <a:schemeClr val="tx1"/>
                </a:solidFill>
                <a:latin typeface="+mn-lt"/>
                <a:ea typeface="ＭＳ Ｐゴシック" charset="-128"/>
                <a:cs typeface="ＭＳ Ｐゴシック" charset="-128"/>
              </a:rPr>
              <a:t>pT</a:t>
            </a:r>
            <a:r>
              <a:rPr lang="en-US" sz="1200" b="0" i="1"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smtClean="0">
                <a:solidFill>
                  <a:schemeClr val="tx1"/>
                </a:solidFill>
                <a:latin typeface="+mn-lt"/>
                <a:ea typeface="ＭＳ Ｐゴシック" charset="-128"/>
                <a:cs typeface="ＭＳ Ｐゴシック" charset="-128"/>
              </a:rPr>
              <a:t>leptons</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 consistent with </a:t>
            </a:r>
            <a:r>
              <a:rPr lang="en-US" sz="1200" b="0" i="1" u="none" strike="noStrike" kern="1200" baseline="0" dirty="0" smtClean="0">
                <a:solidFill>
                  <a:schemeClr val="tx1"/>
                </a:solidFill>
                <a:latin typeface="+mn-lt"/>
                <a:ea typeface="ＭＳ Ｐゴシック" charset="-128"/>
                <a:cs typeface="ＭＳ Ｐゴシック" charset="-128"/>
              </a:rPr>
              <a:t>Z </a:t>
            </a:r>
            <a:r>
              <a:rPr lang="en-US" sz="1200" b="0" i="0" u="none" strike="noStrike" kern="1200" baseline="0" dirty="0" smtClean="0">
                <a:solidFill>
                  <a:schemeClr val="tx1"/>
                </a:solidFill>
                <a:latin typeface="+mn-lt"/>
                <a:ea typeface="ＭＳ Ｐゴシック" charset="-128"/>
                <a:cs typeface="ＭＳ Ｐゴシック" charset="-128"/>
              </a:rPr>
              <a:t>decays</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from same vertex</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fit mass peak with resolution: 2-4 </a:t>
            </a:r>
            <a:r>
              <a:rPr lang="en-US" sz="1200" b="0" i="0" u="none" strike="noStrike" kern="1200" baseline="0" dirty="0" err="1" smtClean="0">
                <a:solidFill>
                  <a:schemeClr val="tx1"/>
                </a:solidFill>
                <a:latin typeface="+mn-lt"/>
                <a:ea typeface="ＭＳ Ｐゴシック" charset="-128"/>
                <a:cs typeface="ＭＳ Ｐゴシック" charset="-128"/>
              </a:rPr>
              <a:t>GeV</a:t>
            </a:r>
            <a:endParaRPr lang="en-US" sz="1200" b="0" i="0" u="none" strike="noStrike" kern="1200" baseline="0" dirty="0" smtClean="0">
              <a:solidFill>
                <a:schemeClr val="tx1"/>
              </a:solidFill>
              <a:latin typeface="+mn-lt"/>
              <a:ea typeface="ＭＳ Ｐゴシック" charset="-128"/>
              <a:cs typeface="ＭＳ Ｐゴシック" charset="-128"/>
            </a:endParaRP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little background, non-resonant </a:t>
            </a:r>
            <a:r>
              <a:rPr lang="en-US" sz="1200" b="0" i="1" u="none" strike="noStrike" kern="1200" baseline="0" dirty="0" smtClean="0">
                <a:solidFill>
                  <a:schemeClr val="tx1"/>
                </a:solidFill>
                <a:latin typeface="+mn-lt"/>
                <a:ea typeface="ＭＳ Ｐゴシック" charset="-128"/>
                <a:cs typeface="ＭＳ Ｐゴシック" charset="-128"/>
              </a:rPr>
              <a:t>ZZ </a:t>
            </a:r>
            <a:r>
              <a:rPr lang="en-US" sz="1200" b="0" i="0" u="none" strike="noStrike" kern="1200" baseline="0" dirty="0" smtClean="0">
                <a:solidFill>
                  <a:schemeClr val="tx1"/>
                </a:solidFill>
                <a:latin typeface="+mn-lt"/>
                <a:ea typeface="ＭＳ Ｐゴシック" charset="-128"/>
                <a:cs typeface="ＭＳ Ｐゴシック" charset="-128"/>
              </a:rPr>
              <a:t>production</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also </a:t>
            </a:r>
            <a:r>
              <a:rPr lang="en-US" sz="1200" b="0" i="1" u="none" strike="noStrike" kern="1200" baseline="0" dirty="0" err="1" smtClean="0">
                <a:solidFill>
                  <a:schemeClr val="tx1"/>
                </a:solidFill>
                <a:latin typeface="+mn-lt"/>
                <a:ea typeface="ＭＳ Ｐゴシック" charset="-128"/>
                <a:cs typeface="ＭＳ Ｐゴシック" charset="-128"/>
              </a:rPr>
              <a:t>Zbb</a:t>
            </a:r>
            <a:r>
              <a:rPr lang="en-US" sz="1200" b="0" i="1"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smtClean="0">
                <a:solidFill>
                  <a:schemeClr val="tx1"/>
                </a:solidFill>
                <a:latin typeface="+mn-lt"/>
                <a:ea typeface="ＭＳ Ｐゴシック" charset="-128"/>
                <a:cs typeface="ＭＳ Ｐゴシック" charset="-128"/>
              </a:rPr>
              <a:t>and top (</a:t>
            </a:r>
            <a:r>
              <a:rPr lang="en-US" sz="1200" b="0" i="1" u="none" strike="noStrike" kern="1200" baseline="0" dirty="0" smtClean="0">
                <a:solidFill>
                  <a:schemeClr val="tx1"/>
                </a:solidFill>
                <a:latin typeface="+mn-lt"/>
                <a:ea typeface="ＭＳ Ｐゴシック" charset="-128"/>
                <a:cs typeface="ＭＳ Ｐゴシック" charset="-128"/>
              </a:rPr>
              <a:t>2l2nu2b)</a:t>
            </a:r>
          </a:p>
          <a:p>
            <a:pPr marL="171450" indent="-171450">
              <a:buFontTx/>
              <a:buChar char="-"/>
            </a:pPr>
            <a:endParaRPr lang="en-US" sz="1200" b="0" i="1" u="none" strike="noStrike" kern="1200" baseline="0" dirty="0" smtClean="0">
              <a:solidFill>
                <a:schemeClr val="tx1"/>
              </a:solidFill>
              <a:latin typeface="+mn-lt"/>
              <a:ea typeface="ＭＳ Ｐゴシック" charset="-128"/>
              <a:cs typeface="ＭＳ Ｐゴシック" charset="-128"/>
            </a:endParaRP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Background removal </a:t>
            </a: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 Leptons from b decays are non isolated and displaced</a:t>
            </a: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Analysis with only minor modifications since ICHEP</a:t>
            </a:r>
            <a:endParaRPr lang="en-US" b="1" dirty="0" smtClean="0"/>
          </a:p>
          <a:p>
            <a:endParaRPr lang="en-US" b="1" dirty="0" smtClean="0"/>
          </a:p>
          <a:p>
            <a:r>
              <a:rPr lang="en-US" b="1" dirty="0" smtClean="0"/>
              <a:t>Picture </a:t>
            </a:r>
          </a:p>
          <a:p>
            <a:endParaRPr lang="en-US" dirty="0" smtClean="0"/>
          </a:p>
          <a:p>
            <a:r>
              <a:rPr lang="en-US" dirty="0" smtClean="0"/>
              <a:t>Distribution of the four-lepton reconstructed mass in [70-180] </a:t>
            </a:r>
            <a:r>
              <a:rPr lang="en-US" dirty="0" err="1" smtClean="0"/>
              <a:t>GeV</a:t>
            </a:r>
            <a:r>
              <a:rPr lang="en-US" dirty="0" smtClean="0"/>
              <a:t> mass range (3 </a:t>
            </a:r>
            <a:r>
              <a:rPr lang="en-US" dirty="0" err="1" smtClean="0"/>
              <a:t>GeV</a:t>
            </a:r>
            <a:r>
              <a:rPr lang="en-US" dirty="0" smtClean="0"/>
              <a:t> bin) for the sum of the 4e, 4μ, and 2e2μ channels. Points represent the data, shaded histograms represent the background and </a:t>
            </a:r>
            <a:r>
              <a:rPr lang="en-US" dirty="0" err="1" smtClean="0"/>
              <a:t>unshaded</a:t>
            </a:r>
            <a:r>
              <a:rPr lang="en-US" dirty="0" smtClean="0"/>
              <a:t> histogram the signal expectations. The distributions are presented as stacked histograms. The measurements are presented for the sum of the data collected at √s = 7 </a:t>
            </a:r>
            <a:r>
              <a:rPr lang="en-US" dirty="0" err="1" smtClean="0"/>
              <a:t>TeV</a:t>
            </a:r>
            <a:r>
              <a:rPr lang="en-US" dirty="0" smtClean="0"/>
              <a:t> and √s = 8 </a:t>
            </a:r>
            <a:r>
              <a:rPr lang="en-US" dirty="0" err="1" smtClean="0"/>
              <a:t>TeV</a:t>
            </a:r>
            <a:r>
              <a:rPr lang="en-US" dirty="0" smtClean="0"/>
              <a:t>. </a:t>
            </a:r>
          </a:p>
          <a:p>
            <a:endParaRPr lang="en-US" dirty="0" smtClean="0"/>
          </a:p>
          <a:p>
            <a:endParaRPr lang="en-US" dirty="0" smtClean="0"/>
          </a:p>
          <a:p>
            <a:r>
              <a:rPr lang="en-US" sz="1200" b="0" i="0" u="none" strike="noStrike" kern="1200" baseline="0" dirty="0" smtClean="0">
                <a:solidFill>
                  <a:schemeClr val="tx1"/>
                </a:solidFill>
                <a:latin typeface="+mn-lt"/>
                <a:ea typeface="ＭＳ Ｐゴシック" charset="-128"/>
                <a:cs typeface="ＭＳ Ｐゴシック" charset="-128"/>
              </a:rPr>
              <a:t>Kinematics of the Higgs or exotic boson decay to ZZ final state has been extensively studied in</a:t>
            </a:r>
          </a:p>
          <a:p>
            <a:r>
              <a:rPr lang="en-US" sz="1200" b="0" i="0" u="none" strike="noStrike" kern="1200" baseline="0" dirty="0" smtClean="0">
                <a:solidFill>
                  <a:schemeClr val="tx1"/>
                </a:solidFill>
                <a:latin typeface="+mn-lt"/>
                <a:ea typeface="ＭＳ Ｐゴシック" charset="-128"/>
                <a:cs typeface="ＭＳ Ｐゴシック" charset="-128"/>
              </a:rPr>
              <a:t>the literature [31, 64–76]. Since the Higgs boson is </a:t>
            </a:r>
            <a:r>
              <a:rPr lang="en-US" sz="1200" b="0" i="0" u="none" strike="noStrike" kern="1200" baseline="0" dirty="0" err="1" smtClean="0">
                <a:solidFill>
                  <a:schemeClr val="tx1"/>
                </a:solidFill>
                <a:latin typeface="+mn-lt"/>
                <a:ea typeface="ＭＳ Ｐゴシック" charset="-128"/>
                <a:cs typeface="ＭＳ Ｐゴシック" charset="-128"/>
              </a:rPr>
              <a:t>spinless</a:t>
            </a:r>
            <a:r>
              <a:rPr lang="en-US" sz="1200" b="0" i="0" u="none" strike="noStrike" kern="1200" baseline="0" dirty="0" smtClean="0">
                <a:solidFill>
                  <a:schemeClr val="tx1"/>
                </a:solidFill>
                <a:latin typeface="+mn-lt"/>
                <a:ea typeface="ＭＳ Ｐゴシック" charset="-128"/>
                <a:cs typeface="ＭＳ Ｐゴシック" charset="-128"/>
              </a:rPr>
              <a:t>, the angular distribution of its decay</a:t>
            </a:r>
          </a:p>
          <a:p>
            <a:r>
              <a:rPr lang="en-US" sz="1200" b="0" i="0" u="none" strike="noStrike" kern="1200" baseline="0" dirty="0" smtClean="0">
                <a:solidFill>
                  <a:schemeClr val="tx1"/>
                </a:solidFill>
                <a:latin typeface="+mn-lt"/>
                <a:ea typeface="ＭＳ Ｐゴシック" charset="-128"/>
                <a:cs typeface="ＭＳ Ｐゴシック" charset="-128"/>
              </a:rPr>
              <a:t>products is independent of the production mechanism. Five angles </a:t>
            </a:r>
            <a:r>
              <a:rPr lang="en-US" sz="1200" b="0" i="0" u="none" strike="noStrike" kern="1200" baseline="0" dirty="0" smtClean="0">
                <a:solidFill>
                  <a:schemeClr val="tx1"/>
                </a:solidFill>
                <a:latin typeface="Symbol" charset="2"/>
                <a:ea typeface="ＭＳ Ｐゴシック" charset="-128"/>
                <a:cs typeface="Symbol" charset="2"/>
              </a:rPr>
              <a:t>~W =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,F1,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1,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2,F),</a:t>
            </a:r>
          </a:p>
          <a:p>
            <a:r>
              <a:rPr lang="en-US" sz="1200" b="0" i="0" u="none" strike="noStrike" kern="1200" baseline="0" dirty="0" smtClean="0">
                <a:solidFill>
                  <a:schemeClr val="tx1"/>
                </a:solidFill>
                <a:latin typeface="+mn-lt"/>
                <a:ea typeface="ＭＳ Ｐゴシック" charset="-128"/>
                <a:cs typeface="ＭＳ Ｐゴシック" charset="-128"/>
              </a:rPr>
              <a:t>defined in Ref. [31], and the invariant masses of the lepton pairs, mZ1 and mZ2 , fully describe</a:t>
            </a:r>
          </a:p>
          <a:p>
            <a:r>
              <a:rPr lang="en-US" sz="1200" b="0" i="0" u="none" strike="noStrike" kern="1200" baseline="0" dirty="0" smtClean="0">
                <a:solidFill>
                  <a:schemeClr val="tx1"/>
                </a:solidFill>
                <a:latin typeface="+mn-lt"/>
                <a:ea typeface="ＭＳ Ｐゴシック" charset="-128"/>
                <a:cs typeface="ＭＳ Ｐゴシック" charset="-128"/>
              </a:rPr>
              <a:t>the kinematics of the H ! ZZ ! 4` process at a given mass of the four-lepton system in their</a:t>
            </a:r>
          </a:p>
          <a:p>
            <a:r>
              <a:rPr lang="en-US" sz="1200" b="0" i="0" u="none" strike="noStrike" kern="1200" baseline="0" dirty="0" err="1" smtClean="0">
                <a:solidFill>
                  <a:schemeClr val="tx1"/>
                </a:solidFill>
                <a:latin typeface="+mn-lt"/>
                <a:ea typeface="ＭＳ Ｐゴシック" charset="-128"/>
                <a:cs typeface="ＭＳ Ｐゴシック" charset="-128"/>
              </a:rPr>
              <a:t>centre</a:t>
            </a:r>
            <a:r>
              <a:rPr lang="en-US" sz="1200" b="0" i="0" u="none" strike="noStrike" kern="1200" baseline="0" dirty="0" smtClean="0">
                <a:solidFill>
                  <a:schemeClr val="tx1"/>
                </a:solidFill>
                <a:latin typeface="+mn-lt"/>
                <a:ea typeface="ＭＳ Ｐゴシック" charset="-128"/>
                <a:cs typeface="ＭＳ Ｐゴシック" charset="-128"/>
              </a:rPr>
              <a:t>-of-mass frame. These observables provide significant discriminating power between</a:t>
            </a:r>
          </a:p>
          <a:p>
            <a:r>
              <a:rPr lang="en-US" sz="1200" b="0" i="0" u="none" strike="noStrike" kern="1200" baseline="0" dirty="0" smtClean="0">
                <a:solidFill>
                  <a:schemeClr val="tx1"/>
                </a:solidFill>
                <a:latin typeface="+mn-lt"/>
                <a:ea typeface="ＭＳ Ｐゴシック" charset="-128"/>
                <a:cs typeface="ＭＳ Ｐゴシック" charset="-128"/>
              </a:rPr>
              <a:t>signal and background.</a:t>
            </a:r>
            <a:endParaRPr lang="en-US" dirty="0" smtClean="0"/>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We use a matrix element likelihood analysis (MELA). We construct a kinematic discriminant</a:t>
            </a:r>
          </a:p>
          <a:p>
            <a:r>
              <a:rPr lang="en-US" sz="1200" b="0" i="0" u="none" strike="noStrike" kern="1200" baseline="0" dirty="0" smtClean="0">
                <a:solidFill>
                  <a:schemeClr val="tx1"/>
                </a:solidFill>
                <a:latin typeface="+mn-lt"/>
                <a:ea typeface="ＭＳ Ｐゴシック" charset="-128"/>
                <a:cs typeface="ＭＳ Ｐゴシック" charset="-128"/>
              </a:rPr>
              <a:t>(KD) based on the probability ratio of the signal and background hypotheses, MELA KD =</a:t>
            </a:r>
          </a:p>
          <a:p>
            <a:r>
              <a:rPr lang="en-US" sz="1200" b="0" i="0" u="none" strike="noStrike" kern="1200" baseline="0" dirty="0" smtClean="0">
                <a:solidFill>
                  <a:schemeClr val="tx1"/>
                </a:solidFill>
                <a:latin typeface="+mn-lt"/>
                <a:ea typeface="ＭＳ Ｐゴシック" charset="-128"/>
                <a:cs typeface="ＭＳ Ｐゴシック" charset="-128"/>
              </a:rPr>
              <a:t>Psig/(Psig + </a:t>
            </a:r>
            <a:r>
              <a:rPr lang="en-US" sz="1200" b="0" i="0" u="none" strike="noStrike" kern="1200" baseline="0" dirty="0" err="1" smtClean="0">
                <a:solidFill>
                  <a:schemeClr val="tx1"/>
                </a:solidFill>
                <a:latin typeface="+mn-lt"/>
                <a:ea typeface="ＭＳ Ｐゴシック" charset="-128"/>
                <a:cs typeface="ＭＳ Ｐゴシック" charset="-128"/>
              </a:rPr>
              <a:t>Pbkg</a:t>
            </a:r>
            <a:r>
              <a:rPr lang="en-US" sz="1200" b="0" i="0" u="none" strike="noStrike" kern="1200" baseline="0" dirty="0" smtClean="0">
                <a:solidFill>
                  <a:schemeClr val="tx1"/>
                </a:solidFill>
                <a:latin typeface="+mn-lt"/>
                <a:ea typeface="ＭＳ Ｐゴシック" charset="-128"/>
                <a:cs typeface="ＭＳ Ｐゴシック" charset="-128"/>
              </a:rPr>
              <a:t>),</a:t>
            </a: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dirty="0" smtClean="0"/>
          </a:p>
          <a:p>
            <a:r>
              <a:rPr lang="en-US" b="1" dirty="0" smtClean="0"/>
              <a:t>HIG-12-042 </a:t>
            </a:r>
          </a:p>
          <a:p>
            <a:endParaRPr lang="en-US"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An update of a previous search for the standard model Higgs boson decaying to W</a:t>
            </a:r>
            <a:r>
              <a:rPr lang="en-US" baseline="30000" dirty="0" smtClean="0"/>
              <a:t>+</a:t>
            </a:r>
            <a:r>
              <a:rPr lang="en-US" dirty="0" smtClean="0"/>
              <a:t>W</a:t>
            </a:r>
            <a:r>
              <a:rPr lang="en-US" baseline="30000" dirty="0" smtClean="0"/>
              <a:t>−</a:t>
            </a:r>
            <a:r>
              <a:rPr lang="en-US" dirty="0" smtClean="0"/>
              <a:t> in </a:t>
            </a:r>
            <a:r>
              <a:rPr lang="en-US" dirty="0" err="1" smtClean="0"/>
              <a:t>pp</a:t>
            </a:r>
            <a:r>
              <a:rPr lang="en-US" dirty="0" smtClean="0"/>
              <a:t> collisions at √s = 8 </a:t>
            </a:r>
            <a:r>
              <a:rPr lang="en-US" dirty="0" err="1" smtClean="0"/>
              <a:t>TeV</a:t>
            </a:r>
            <a:r>
              <a:rPr lang="en-US" dirty="0" smtClean="0"/>
              <a:t> is reported. The event sample corresponds to an integrated luminosity of 12.1 ± 0.5 fb</a:t>
            </a:r>
            <a:r>
              <a:rPr lang="en-US" baseline="30000" dirty="0" smtClean="0"/>
              <a:t>−1</a:t>
            </a:r>
            <a:r>
              <a:rPr lang="en-US" dirty="0" smtClean="0"/>
              <a:t>, collected by the CMS detector at the LHC in 2012. The 2011 results obtained at √s = 7 </a:t>
            </a:r>
            <a:r>
              <a:rPr lang="en-US" dirty="0" err="1" smtClean="0"/>
              <a:t>TeV</a:t>
            </a:r>
            <a:r>
              <a:rPr lang="en-US" dirty="0" smtClean="0"/>
              <a:t> for an integrated luminosity of 4.9 fb</a:t>
            </a:r>
            <a:r>
              <a:rPr lang="en-US" baseline="30000" dirty="0" smtClean="0"/>
              <a:t>−1</a:t>
            </a:r>
            <a:r>
              <a:rPr lang="en-US" dirty="0" smtClean="0"/>
              <a:t> are added to the present analysis. The W</a:t>
            </a:r>
            <a:r>
              <a:rPr lang="en-US" baseline="30000" dirty="0" smtClean="0"/>
              <a:t>+</a:t>
            </a:r>
            <a:r>
              <a:rPr lang="en-US" dirty="0" smtClean="0"/>
              <a:t>W</a:t>
            </a:r>
            <a:r>
              <a:rPr lang="en-US" baseline="30000" dirty="0" smtClean="0"/>
              <a:t>−</a:t>
            </a:r>
            <a:r>
              <a:rPr lang="en-US" dirty="0" smtClean="0"/>
              <a:t> candidates are selected in events with two oppositely charged leptons and large missing transverse momentum. An excess of events is observed above background which is consistent with the expectations from a standard model Higgs boson of mass 125 </a:t>
            </a:r>
            <a:r>
              <a:rPr lang="en-US" dirty="0" err="1" smtClean="0"/>
              <a:t>GeV</a:t>
            </a:r>
            <a:r>
              <a:rPr lang="en-US" dirty="0" smtClean="0"/>
              <a:t> and has a statistical significance of 3.1 standard deviations for this mass. This result provides evidence for a Higgs-like particle decaying to W</a:t>
            </a:r>
            <a:r>
              <a:rPr lang="en-US" baseline="30000" dirty="0" smtClean="0"/>
              <a:t>+</a:t>
            </a:r>
            <a:r>
              <a:rPr lang="en-US" dirty="0" smtClean="0"/>
              <a:t>W</a:t>
            </a:r>
            <a:r>
              <a:rPr lang="en-US" baseline="30000" dirty="0" smtClean="0"/>
              <a:t>−</a:t>
            </a:r>
            <a:r>
              <a:rPr lang="en-US" dirty="0" smtClean="0"/>
              <a:t>. No other excess of events is observed over the full accessible mass range. Additional standard model Higgs-like bosons are excluded in the mass range 128-600 </a:t>
            </a:r>
            <a:r>
              <a:rPr lang="en-US" dirty="0" err="1" smtClean="0"/>
              <a:t>GeV</a:t>
            </a:r>
            <a:r>
              <a:rPr lang="en-US" dirty="0" smtClean="0"/>
              <a:t> at 95 % confidence level. </a:t>
            </a:r>
          </a:p>
          <a:p>
            <a:endParaRPr lang="en-US" dirty="0" smtClean="0"/>
          </a:p>
          <a:p>
            <a:r>
              <a:rPr lang="en-US" b="1" dirty="0" smtClean="0"/>
              <a:t>Main results</a:t>
            </a:r>
          </a:p>
          <a:p>
            <a:endParaRPr lang="en-US" dirty="0" smtClean="0"/>
          </a:p>
          <a:p>
            <a:r>
              <a:rPr lang="en-US" dirty="0" smtClean="0"/>
              <a:t>A search has been made for a Higgs boson decaying in a pair of W bosons in the CMS detector at √s = 8 </a:t>
            </a:r>
            <a:r>
              <a:rPr lang="en-US" dirty="0" err="1" smtClean="0"/>
              <a:t>Tev</a:t>
            </a:r>
            <a:r>
              <a:rPr lang="en-US" dirty="0" smtClean="0"/>
              <a:t>. Events are classified according the exclusive jet multiplicity: 0, 1 and 2. The analysis of events with 0, 1 jets is optimized for </a:t>
            </a:r>
            <a:r>
              <a:rPr lang="en-US" dirty="0" err="1" smtClean="0"/>
              <a:t>gg</a:t>
            </a:r>
            <a:r>
              <a:rPr lang="en-US" dirty="0" smtClean="0"/>
              <a:t> → H → WW, while the one for events with 2 jets is optimized for Vector Boson Fusion (VBF) </a:t>
            </a:r>
            <a:r>
              <a:rPr lang="en-US" dirty="0" err="1" smtClean="0"/>
              <a:t>qq</a:t>
            </a:r>
            <a:r>
              <a:rPr lang="en-US" dirty="0" smtClean="0"/>
              <a:t> → H → WW. The events are further separated in same-flavor and different-flavor final states in each jet multiplicity. The main backgrounds (W</a:t>
            </a:r>
            <a:r>
              <a:rPr lang="en-US" baseline="30000" dirty="0" smtClean="0"/>
              <a:t>+</a:t>
            </a:r>
            <a:r>
              <a:rPr lang="en-US" dirty="0" smtClean="0"/>
              <a:t>W</a:t>
            </a:r>
            <a:r>
              <a:rPr lang="en-US" baseline="30000" dirty="0" smtClean="0"/>
              <a:t>-</a:t>
            </a:r>
            <a:r>
              <a:rPr lang="en-US" dirty="0" smtClean="0"/>
              <a:t>, top, </a:t>
            </a:r>
            <a:r>
              <a:rPr lang="en-US" dirty="0" err="1" smtClean="0"/>
              <a:t>Drell</a:t>
            </a:r>
            <a:r>
              <a:rPr lang="en-US" dirty="0" smtClean="0"/>
              <a:t> Yan, </a:t>
            </a:r>
            <a:r>
              <a:rPr lang="en-US" dirty="0" err="1" smtClean="0"/>
              <a:t>W+jets</a:t>
            </a:r>
            <a:r>
              <a:rPr lang="en-US" dirty="0" smtClean="0"/>
              <a:t>) are estimated with data-driven techniques. The uncertainty on the background normalization represent the largest source of systematics of the analysis, together with the theoretical uncertainties on the Higgs cross section. </a:t>
            </a:r>
          </a:p>
          <a:p>
            <a:r>
              <a:rPr lang="en-US" dirty="0" smtClean="0"/>
              <a:t>A cut and count analysis is performed, optimized for each mass point in all jet multiplicity categories. The same-flavor final states have limited sensitivity to the signal and introduce a large systematic uncertainty due to the larger fake missing ET background in events with high pile-up. A 2D shape analysis of the di-</a:t>
            </a:r>
            <a:r>
              <a:rPr lang="en-US" dirty="0" err="1" smtClean="0"/>
              <a:t>leplon</a:t>
            </a:r>
            <a:r>
              <a:rPr lang="en-US" dirty="0" smtClean="0"/>
              <a:t> invariant and transverse masses for the different-flavor final state in the 0-jet and 1-jet categories which increase the sensitivity to the standard model Higgs boson is performed and combined with the cut and count analysis in the same-flavor final state in the 0-jet and 1-jet categories and the VBF category. </a:t>
            </a:r>
          </a:p>
          <a:p>
            <a:r>
              <a:rPr lang="en-US" dirty="0" smtClean="0"/>
              <a:t>The search discussed here is performed over the mass range 110--600 </a:t>
            </a:r>
            <a:r>
              <a:rPr lang="en-US" dirty="0" err="1" smtClean="0"/>
              <a:t>GeV</a:t>
            </a:r>
            <a:r>
              <a:rPr lang="en-US" dirty="0" smtClean="0"/>
              <a:t>, and the data sample corresponds to 12.1fb-1 of integrated luminosity collected in 2012 at a center-of-mass energy of 8 </a:t>
            </a:r>
            <a:r>
              <a:rPr lang="en-US" dirty="0" err="1" smtClean="0"/>
              <a:t>TeV</a:t>
            </a:r>
            <a:r>
              <a:rPr lang="en-US" dirty="0" smtClean="0"/>
              <a:t>. Finally, the 7 </a:t>
            </a:r>
            <a:r>
              <a:rPr lang="en-US" dirty="0" err="1" smtClean="0"/>
              <a:t>TeV</a:t>
            </a:r>
            <a:r>
              <a:rPr lang="en-US" dirty="0" smtClean="0"/>
              <a:t> data sample is added to the analysis to obtain the combined 2011 and 2012 results. An excess of events is observed above background which is consistent with the expectations from a standard model Higgs boson of mass 125 </a:t>
            </a:r>
            <a:r>
              <a:rPr lang="en-US" dirty="0" err="1" smtClean="0"/>
              <a:t>GeV</a:t>
            </a:r>
            <a:r>
              <a:rPr lang="en-US" dirty="0" smtClean="0"/>
              <a:t>, corresponding to: </a:t>
            </a:r>
          </a:p>
          <a:p>
            <a:r>
              <a:rPr lang="en-US" dirty="0" smtClean="0"/>
              <a:t>Observed (expected) significance for </a:t>
            </a:r>
            <a:r>
              <a:rPr lang="en-US" dirty="0" err="1" smtClean="0"/>
              <a:t>mH</a:t>
            </a:r>
            <a:r>
              <a:rPr lang="en-US" dirty="0" smtClean="0"/>
              <a:t> = 125 </a:t>
            </a:r>
            <a:r>
              <a:rPr lang="en-US" dirty="0" err="1" smtClean="0"/>
              <a:t>GeV</a:t>
            </a:r>
            <a:r>
              <a:rPr lang="en-US" dirty="0" smtClean="0"/>
              <a:t> in terms of </a:t>
            </a:r>
            <a:r>
              <a:rPr lang="en-US" dirty="0" err="1" smtClean="0"/>
              <a:t>standad</a:t>
            </a:r>
            <a:r>
              <a:rPr lang="en-US" dirty="0" smtClean="0"/>
              <a:t> deviations ==&gt; 3.1 (4.1) </a:t>
            </a:r>
          </a:p>
          <a:p>
            <a:r>
              <a:rPr lang="en-US" dirty="0" smtClean="0"/>
              <a:t>best fit value of the signal </a:t>
            </a:r>
            <a:r>
              <a:rPr lang="en-US" dirty="0" err="1" smtClean="0"/>
              <a:t>strengh</a:t>
            </a:r>
            <a:r>
              <a:rPr lang="en-US" dirty="0" smtClean="0"/>
              <a:t> for </a:t>
            </a:r>
            <a:r>
              <a:rPr lang="en-US" dirty="0" err="1" smtClean="0"/>
              <a:t>mH</a:t>
            </a:r>
            <a:r>
              <a:rPr lang="en-US" dirty="0" smtClean="0"/>
              <a:t> = 125 </a:t>
            </a:r>
            <a:r>
              <a:rPr lang="en-US" dirty="0" err="1" smtClean="0"/>
              <a:t>GeV</a:t>
            </a:r>
            <a:r>
              <a:rPr lang="en-US" dirty="0" smtClean="0"/>
              <a:t> ==&gt; 0.74 +/- 0.25 </a:t>
            </a:r>
          </a:p>
          <a:p>
            <a:r>
              <a:rPr lang="en-US" dirty="0" smtClean="0"/>
              <a:t>No other excess of events is observed over the full accessible mass range. Additional standard model Higgs-like bosons are excluded in the mass range 128-600 </a:t>
            </a:r>
            <a:r>
              <a:rPr lang="en-US" dirty="0" err="1" smtClean="0"/>
              <a:t>GeV</a:t>
            </a:r>
            <a:r>
              <a:rPr lang="en-US" dirty="0" smtClean="0"/>
              <a:t> at 95 % confidence level. </a:t>
            </a:r>
          </a:p>
          <a:p>
            <a:endParaRPr lang="en-US" dirty="0" smtClean="0"/>
          </a:p>
          <a:p>
            <a:endParaRPr lang="en-US" dirty="0" smtClean="0"/>
          </a:p>
          <a:p>
            <a:r>
              <a:rPr lang="en-US" dirty="0" smtClean="0"/>
              <a:t>H</a:t>
            </a:r>
            <a:r>
              <a:rPr lang="en-US" dirty="0" smtClean="0">
                <a:sym typeface="Wingdings"/>
              </a:rPr>
              <a:t>WW2l2nu</a:t>
            </a:r>
          </a:p>
          <a:p>
            <a:endParaRPr lang="en-US" dirty="0" smtClean="0">
              <a:sym typeface="Wingdings"/>
            </a:endParaRPr>
          </a:p>
          <a:p>
            <a:r>
              <a:rPr lang="en-US" dirty="0" smtClean="0">
                <a:sym typeface="Wingdings"/>
              </a:rPr>
              <a:t>Signature</a:t>
            </a:r>
          </a:p>
          <a:p>
            <a:pPr marL="171450" indent="-171450">
              <a:buFontTx/>
              <a:buChar char="-"/>
            </a:pPr>
            <a:r>
              <a:rPr lang="en-US" dirty="0" smtClean="0">
                <a:sym typeface="Wingdings"/>
              </a:rPr>
              <a:t>2 opposite charged leptons (leptons only e, mu)</a:t>
            </a:r>
          </a:p>
          <a:p>
            <a:pPr marL="171450" indent="-171450">
              <a:buFontTx/>
              <a:buChar char="-"/>
            </a:pPr>
            <a:r>
              <a:rPr lang="en-US" dirty="0" smtClean="0">
                <a:sym typeface="Wingdings"/>
              </a:rPr>
              <a:t>2 neutrinos == missing transverse energy (MET)</a:t>
            </a:r>
          </a:p>
          <a:p>
            <a:pPr marL="171450" indent="-171450">
              <a:buFontTx/>
              <a:buChar char="-"/>
            </a:pPr>
            <a:r>
              <a:rPr lang="en-US" dirty="0" smtClean="0">
                <a:sym typeface="Wingdings"/>
              </a:rPr>
              <a:t>No </a:t>
            </a:r>
            <a:r>
              <a:rPr lang="en-US" dirty="0" err="1" smtClean="0">
                <a:sym typeface="Wingdings"/>
              </a:rPr>
              <a:t>Higg</a:t>
            </a:r>
            <a:r>
              <a:rPr lang="en-US" dirty="0" smtClean="0">
                <a:sym typeface="Wingdings"/>
              </a:rPr>
              <a:t> mass peak</a:t>
            </a:r>
          </a:p>
          <a:p>
            <a:pPr marL="171450" indent="-171450">
              <a:buFontTx/>
              <a:buChar char="-"/>
            </a:pPr>
            <a:r>
              <a:rPr lang="en-US" dirty="0" smtClean="0">
                <a:sym typeface="Wingdings"/>
              </a:rPr>
              <a:t>Basically a counting analysis </a:t>
            </a:r>
          </a:p>
          <a:p>
            <a:pPr marL="171450" indent="-171450">
              <a:buFontTx/>
              <a:buChar char="-"/>
            </a:pPr>
            <a:endParaRPr lang="en-US" dirty="0" smtClean="0">
              <a:sym typeface="Wingdings"/>
            </a:endParaRPr>
          </a:p>
          <a:p>
            <a:pPr marL="0" indent="0">
              <a:buFontTx/>
              <a:buNone/>
            </a:pPr>
            <a:r>
              <a:rPr lang="en-US" dirty="0" smtClean="0">
                <a:sym typeface="Wingdings"/>
              </a:rPr>
              <a:t>Analysis challenges</a:t>
            </a:r>
          </a:p>
          <a:p>
            <a:pPr marL="0" indent="0">
              <a:buFontTx/>
              <a:buNone/>
            </a:pPr>
            <a:r>
              <a:rPr lang="en-US" dirty="0" smtClean="0">
                <a:sym typeface="Wingdings"/>
              </a:rPr>
              <a:t>-understand backgrounds</a:t>
            </a:r>
          </a:p>
          <a:p>
            <a:pPr marL="0" indent="0">
              <a:buFontTx/>
              <a:buNone/>
            </a:pPr>
            <a:r>
              <a:rPr lang="en-US" dirty="0" smtClean="0">
                <a:sym typeface="Wingdings"/>
              </a:rPr>
              <a:t>- Normalize to control regions</a:t>
            </a:r>
          </a:p>
          <a:p>
            <a:pPr marL="0" indent="0">
              <a:buFontTx/>
              <a:buNone/>
            </a:pPr>
            <a:r>
              <a:rPr lang="en-US" dirty="0" smtClean="0"/>
              <a:t>- </a:t>
            </a:r>
            <a:r>
              <a:rPr lang="en-US" dirty="0" err="1" smtClean="0"/>
              <a:t>backgrounds:WW</a:t>
            </a:r>
            <a:r>
              <a:rPr lang="en-US" dirty="0" smtClean="0"/>
              <a:t>, </a:t>
            </a:r>
            <a:r>
              <a:rPr lang="en-US" dirty="0" err="1" smtClean="0"/>
              <a:t>W+jets</a:t>
            </a:r>
            <a:r>
              <a:rPr lang="en-US" dirty="0" smtClean="0"/>
              <a:t>, top, DY</a:t>
            </a:r>
          </a:p>
          <a:p>
            <a:endParaRPr lang="en-US" dirty="0" smtClean="0"/>
          </a:p>
          <a:p>
            <a:r>
              <a:rPr lang="en-US" b="1" dirty="0" smtClean="0"/>
              <a:t>Picture </a:t>
            </a:r>
          </a:p>
          <a:p>
            <a:endParaRPr lang="en-US" dirty="0" smtClean="0"/>
          </a:p>
          <a:p>
            <a:r>
              <a:rPr lang="en-US" dirty="0" smtClean="0"/>
              <a:t>Expected and observed 95% CL upper limits on the cross section times branching fraction, relative to the SM Higgs expectation, for the combined 8 </a:t>
            </a:r>
            <a:r>
              <a:rPr lang="en-US" dirty="0" err="1" smtClean="0"/>
              <a:t>TeV</a:t>
            </a:r>
            <a:r>
              <a:rPr lang="en-US" dirty="0" smtClean="0"/>
              <a:t> shape-based analysis together with the analysis performed at 7 </a:t>
            </a:r>
            <a:r>
              <a:rPr lang="en-US" dirty="0" err="1" smtClean="0"/>
              <a:t>TeV</a:t>
            </a:r>
            <a:r>
              <a:rPr lang="en-US" dirty="0" smtClean="0"/>
              <a:t>. The expected limits in the presence of the Higgs with </a:t>
            </a:r>
            <a:r>
              <a:rPr lang="en-US" dirty="0" err="1" smtClean="0"/>
              <a:t>mH</a:t>
            </a:r>
            <a:r>
              <a:rPr lang="en-US" dirty="0" smtClean="0"/>
              <a:t> = 125 </a:t>
            </a:r>
            <a:r>
              <a:rPr lang="en-US" dirty="0" err="1" smtClean="0"/>
              <a:t>GeV</a:t>
            </a:r>
            <a:r>
              <a:rPr lang="en-US" dirty="0" smtClean="0"/>
              <a:t> and its associated uncertainty are also shown.</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73</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2950"/>
            <a:ext cx="4951412" cy="3714750"/>
          </a:xfrm>
        </p:spPr>
      </p:sp>
      <p:sp>
        <p:nvSpPr>
          <p:cNvPr id="3" name="Notes Placeholder 2"/>
          <p:cNvSpPr>
            <a:spLocks noGrp="1"/>
          </p:cNvSpPr>
          <p:nvPr>
            <p:ph type="body" idx="1"/>
          </p:nvPr>
        </p:nvSpPr>
        <p:spPr/>
        <p:txBody>
          <a:bodyPr>
            <a:normAutofit/>
          </a:bodyPr>
          <a:lstStyle/>
          <a:p>
            <a:pPr eaLnBrk="1">
              <a:spcBef>
                <a:spcPct val="0"/>
              </a:spcBef>
            </a:pPr>
            <a:r>
              <a:rPr lang="en-US" sz="1200" dirty="0" smtClean="0">
                <a:latin typeface="Arial" charset="0"/>
                <a:cs typeface="WenQuanYi Micro Hei" charset="0"/>
              </a:rPr>
              <a:t>-Z -&gt; 4 l is a standard candle that shows good agreement </a:t>
            </a:r>
          </a:p>
          <a:p>
            <a:pPr eaLnBrk="1">
              <a:spcBef>
                <a:spcPct val="0"/>
              </a:spcBef>
            </a:pPr>
            <a:r>
              <a:rPr lang="en-US" sz="1200" dirty="0" smtClean="0">
                <a:latin typeface="Arial" charset="0"/>
                <a:cs typeface="WenQuanYi Micro Hei" charset="0"/>
              </a:rPr>
              <a:t>and high performance in reconstructing 4 lepton candidates</a:t>
            </a:r>
          </a:p>
          <a:p>
            <a:pPr eaLnBrk="1">
              <a:spcBef>
                <a:spcPct val="0"/>
              </a:spcBef>
            </a:pPr>
            <a:endParaRPr lang="en-US" sz="1200" dirty="0" smtClean="0">
              <a:latin typeface="Arial" charset="0"/>
              <a:cs typeface="WenQuanYi Micro Hei" charset="0"/>
            </a:endParaRPr>
          </a:p>
          <a:p>
            <a:pPr eaLnBrk="1">
              <a:spcBef>
                <a:spcPct val="0"/>
              </a:spcBef>
            </a:pPr>
            <a:r>
              <a:rPr lang="en-US" sz="1200" dirty="0" smtClean="0">
                <a:latin typeface="Arial" charset="0"/>
                <a:cs typeface="WenQuanYi Micro Hei" charset="0"/>
              </a:rPr>
              <a:t>-Maybe  one can stress that the Z peak  represents a</a:t>
            </a:r>
          </a:p>
          <a:p>
            <a:pPr eaLnBrk="1">
              <a:spcBef>
                <a:spcPct val="0"/>
              </a:spcBef>
            </a:pPr>
            <a:r>
              <a:rPr lang="en-US" sz="1200" dirty="0" smtClean="0">
                <a:latin typeface="Arial" charset="0"/>
                <a:cs typeface="WenQuanYi Micro Hei" charset="0"/>
              </a:rPr>
              <a:t>cross check on how well we trust what we see in 125 </a:t>
            </a:r>
          </a:p>
          <a:p>
            <a:pPr eaLnBrk="1">
              <a:spcBef>
                <a:spcPct val="0"/>
              </a:spcBef>
            </a:pPr>
            <a:r>
              <a:rPr lang="en-US" sz="1200" dirty="0" err="1" smtClean="0">
                <a:latin typeface="Arial" charset="0"/>
                <a:cs typeface="WenQuanYi Micro Hei" charset="0"/>
              </a:rPr>
              <a:t>GeV(ATLAS</a:t>
            </a:r>
            <a:r>
              <a:rPr lang="en-US" sz="1200" dirty="0" smtClean="0">
                <a:latin typeface="Arial" charset="0"/>
                <a:cs typeface="WenQuanYi Micro Hei" charset="0"/>
              </a:rPr>
              <a:t> </a:t>
            </a:r>
            <a:r>
              <a:rPr lang="en-US" sz="1200" dirty="0" err="1" smtClean="0">
                <a:latin typeface="Arial" charset="0"/>
                <a:cs typeface="WenQuanYi Micro Hei" charset="0"/>
              </a:rPr>
              <a:t>doesnt</a:t>
            </a:r>
            <a:r>
              <a:rPr lang="en-US" sz="1200" dirty="0" smtClean="0">
                <a:latin typeface="Arial" charset="0"/>
                <a:cs typeface="WenQuanYi Micro Hei" charset="0"/>
              </a:rPr>
              <a:t> have it)</a:t>
            </a:r>
          </a:p>
          <a:p>
            <a:endParaRPr lang="en-US" dirty="0" smtClean="0"/>
          </a:p>
          <a:p>
            <a:r>
              <a:rPr lang="en-US" b="1" dirty="0" smtClean="0"/>
              <a:t>HIG-12-041</a:t>
            </a:r>
          </a:p>
          <a:p>
            <a:endParaRPr lang="en-US" dirty="0" smtClean="0"/>
          </a:p>
          <a:p>
            <a:r>
              <a:rPr lang="en-US" dirty="0" smtClean="0"/>
              <a:t>Measurements of the properties of the new boson recently observed at a mass near 125 </a:t>
            </a:r>
            <a:r>
              <a:rPr lang="en-US" dirty="0" err="1" smtClean="0"/>
              <a:t>GeV</a:t>
            </a:r>
            <a:r>
              <a:rPr lang="en-US" dirty="0" smtClean="0"/>
              <a:t> in the CMS experiment are reported. The results are obtained from a comprehensive search for the standard model Higgs boson in the H </a:t>
            </a:r>
            <a:r>
              <a:rPr lang="en-US" sz="1200" kern="1200" dirty="0" smtClean="0">
                <a:solidFill>
                  <a:schemeClr val="tx1"/>
                </a:solidFill>
                <a:effectLst/>
                <a:latin typeface="+mn-lt"/>
                <a:ea typeface="ＭＳ Ｐゴシック" charset="-128"/>
                <a:cs typeface="ＭＳ Ｐゴシック" charset="-128"/>
              </a:rPr>
              <a:t>→</a:t>
            </a:r>
            <a:r>
              <a:rPr lang="en-US" dirty="0" smtClean="0"/>
              <a:t> ZZ decay channel, where both Z's decay to electron, </a:t>
            </a:r>
            <a:r>
              <a:rPr lang="en-US" dirty="0" err="1" smtClean="0"/>
              <a:t>muon</a:t>
            </a:r>
            <a:r>
              <a:rPr lang="en-US" dirty="0" smtClean="0"/>
              <a:t>, or tau lepton pairs. The search covers Higgs boson mass hypotheses in the range </a:t>
            </a:r>
            <a:r>
              <a:rPr lang="en-US" sz="1200" kern="1200" dirty="0" smtClean="0">
                <a:solidFill>
                  <a:schemeClr val="tx1"/>
                </a:solidFill>
                <a:effectLst/>
                <a:latin typeface="+mn-lt"/>
                <a:ea typeface="ＭＳ Ｐゴシック" charset="-128"/>
                <a:cs typeface="ＭＳ Ｐゴシック" charset="-128"/>
              </a:rPr>
              <a:t>110&lt;</a:t>
            </a:r>
            <a:r>
              <a:rPr lang="en-US" sz="1200" i="1" kern="1200" dirty="0" err="1" smtClean="0">
                <a:solidFill>
                  <a:schemeClr val="tx1"/>
                </a:solidFill>
                <a:effectLst/>
                <a:latin typeface="+mn-lt"/>
                <a:ea typeface="ＭＳ Ｐゴシック" charset="-128"/>
                <a:cs typeface="ＭＳ Ｐゴシック" charset="-128"/>
              </a:rPr>
              <a:t>mH</a:t>
            </a:r>
            <a:r>
              <a:rPr lang="en-US" sz="1200" kern="1200" dirty="0" smtClean="0">
                <a:solidFill>
                  <a:schemeClr val="tx1"/>
                </a:solidFill>
                <a:effectLst/>
                <a:latin typeface="+mn-lt"/>
                <a:ea typeface="ＭＳ Ｐゴシック" charset="-128"/>
                <a:cs typeface="ＭＳ Ｐゴシック" charset="-128"/>
              </a:rPr>
              <a:t>&lt;1000</a:t>
            </a:r>
            <a:r>
              <a:rPr lang="en-US" dirty="0" smtClean="0"/>
              <a:t> </a:t>
            </a:r>
            <a:r>
              <a:rPr lang="en-US" dirty="0" err="1" smtClean="0"/>
              <a:t>GeV</a:t>
            </a:r>
            <a:r>
              <a:rPr lang="en-US" dirty="0" smtClean="0"/>
              <a:t>. The analysis uses </a:t>
            </a:r>
            <a:r>
              <a:rPr lang="en-US" dirty="0" err="1" smtClean="0"/>
              <a:t>pp</a:t>
            </a:r>
            <a:r>
              <a:rPr lang="en-US" dirty="0" smtClean="0"/>
              <a:t> collision data recorded by the CMS detector at the LHC, corresponding to integrated luminosities of 5.1 </a:t>
            </a:r>
            <a:r>
              <a:rPr lang="en-US" sz="1200" kern="1200" dirty="0" smtClean="0">
                <a:solidFill>
                  <a:schemeClr val="tx1"/>
                </a:solidFill>
                <a:effectLst/>
                <a:latin typeface="+mn-lt"/>
                <a:ea typeface="ＭＳ Ｐゴシック" charset="-128"/>
                <a:cs typeface="ＭＳ Ｐゴシック" charset="-128"/>
              </a:rPr>
              <a:t>fb−1</a:t>
            </a:r>
            <a:r>
              <a:rPr lang="en-US" dirty="0" smtClean="0"/>
              <a:t>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√=7</a:t>
            </a:r>
            <a:r>
              <a:rPr lang="en-US" dirty="0" smtClean="0"/>
              <a:t> </a:t>
            </a:r>
            <a:r>
              <a:rPr lang="en-US" dirty="0" err="1" smtClean="0"/>
              <a:t>TeV</a:t>
            </a:r>
            <a:r>
              <a:rPr lang="en-US" dirty="0" smtClean="0"/>
              <a:t> and 12.2 </a:t>
            </a:r>
            <a:r>
              <a:rPr lang="en-US" sz="1200" kern="1200" dirty="0" smtClean="0">
                <a:solidFill>
                  <a:schemeClr val="tx1"/>
                </a:solidFill>
                <a:effectLst/>
                <a:latin typeface="+mn-lt"/>
                <a:ea typeface="ＭＳ Ｐゴシック" charset="-128"/>
                <a:cs typeface="ＭＳ Ｐゴシック" charset="-128"/>
              </a:rPr>
              <a:t>fb−1</a:t>
            </a:r>
            <a:r>
              <a:rPr lang="en-US" dirty="0" smtClean="0"/>
              <a:t>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√=8</a:t>
            </a:r>
            <a:r>
              <a:rPr lang="en-US" dirty="0" smtClean="0"/>
              <a:t> </a:t>
            </a:r>
            <a:r>
              <a:rPr lang="en-US" dirty="0" err="1" smtClean="0"/>
              <a:t>TeV</a:t>
            </a:r>
            <a:r>
              <a:rPr lang="en-US" dirty="0" smtClean="0"/>
              <a:t>. The new boson is observed with a local significance above the expected background of 4.5 standard deviations. The signal strength </a:t>
            </a:r>
            <a:r>
              <a:rPr lang="en-US" sz="1200" i="1" kern="1200" dirty="0" smtClean="0">
                <a:solidFill>
                  <a:schemeClr val="tx1"/>
                </a:solidFill>
                <a:effectLst/>
                <a:latin typeface="+mn-lt"/>
                <a:ea typeface="ＭＳ Ｐゴシック" charset="-128"/>
                <a:cs typeface="ＭＳ Ｐゴシック" charset="-128"/>
              </a:rPr>
              <a:t>μ</a:t>
            </a:r>
            <a:r>
              <a:rPr lang="en-US" dirty="0" smtClean="0"/>
              <a:t>, relative to the expectation for the standard model Higgs boson, is measured to be </a:t>
            </a:r>
            <a:r>
              <a:rPr lang="en-US" sz="1200" i="1" kern="1200" dirty="0" smtClean="0">
                <a:solidFill>
                  <a:schemeClr val="tx1"/>
                </a:solidFill>
                <a:effectLst/>
                <a:latin typeface="+mn-lt"/>
                <a:ea typeface="ＭＳ Ｐゴシック" charset="-128"/>
                <a:cs typeface="ＭＳ Ｐゴシック" charset="-128"/>
              </a:rPr>
              <a:t>μ</a:t>
            </a:r>
            <a:r>
              <a:rPr lang="en-US" sz="1200" kern="1200" dirty="0" smtClean="0">
                <a:solidFill>
                  <a:schemeClr val="tx1"/>
                </a:solidFill>
                <a:effectLst/>
                <a:latin typeface="+mn-lt"/>
                <a:ea typeface="ＭＳ Ｐゴシック" charset="-128"/>
                <a:cs typeface="ＭＳ Ｐゴシック" charset="-128"/>
              </a:rPr>
              <a:t>=0.80+0.35−0.28</a:t>
            </a:r>
            <a:r>
              <a:rPr lang="en-US" dirty="0" smtClean="0"/>
              <a:t> at 126 </a:t>
            </a:r>
            <a:r>
              <a:rPr lang="en-US" dirty="0" err="1" smtClean="0"/>
              <a:t>GeV</a:t>
            </a:r>
            <a:r>
              <a:rPr lang="en-US" dirty="0" smtClean="0"/>
              <a:t>. A measurement of its mass gives </a:t>
            </a:r>
            <a:r>
              <a:rPr lang="en-US" sz="1200" kern="1200" dirty="0" smtClean="0">
                <a:solidFill>
                  <a:schemeClr val="tx1"/>
                </a:solidFill>
                <a:effectLst/>
                <a:latin typeface="+mn-lt"/>
                <a:ea typeface="ＭＳ Ｐゴシック" charset="-128"/>
                <a:cs typeface="ＭＳ Ｐゴシック" charset="-128"/>
              </a:rPr>
              <a:t>126.2±0.6</a:t>
            </a:r>
            <a:r>
              <a:rPr lang="en-US" dirty="0" smtClean="0"/>
              <a:t> (stat) </a:t>
            </a:r>
            <a:r>
              <a:rPr lang="en-US" sz="1200" kern="1200" dirty="0" smtClean="0">
                <a:solidFill>
                  <a:schemeClr val="tx1"/>
                </a:solidFill>
                <a:effectLst/>
                <a:latin typeface="+mn-lt"/>
                <a:ea typeface="ＭＳ Ｐゴシック" charset="-128"/>
                <a:cs typeface="ＭＳ Ｐゴシック" charset="-128"/>
              </a:rPr>
              <a:t>±0.2</a:t>
            </a:r>
            <a:r>
              <a:rPr lang="en-US" dirty="0" smtClean="0"/>
              <a:t> (</a:t>
            </a:r>
            <a:r>
              <a:rPr lang="en-US" dirty="0" err="1" smtClean="0"/>
              <a:t>syst</a:t>
            </a:r>
            <a:r>
              <a:rPr lang="en-US" dirty="0" smtClean="0"/>
              <a:t>)~</a:t>
            </a:r>
            <a:r>
              <a:rPr lang="en-US" dirty="0" err="1" smtClean="0"/>
              <a:t>GeV</a:t>
            </a:r>
            <a:r>
              <a:rPr lang="en-US" dirty="0" smtClean="0"/>
              <a:t>. The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of the standard model for the spin </a:t>
            </a:r>
            <a:r>
              <a:rPr lang="en-US" sz="1200" i="1" kern="1200" dirty="0" smtClean="0">
                <a:solidFill>
                  <a:schemeClr val="tx1"/>
                </a:solidFill>
                <a:effectLst/>
                <a:latin typeface="+mn-lt"/>
                <a:ea typeface="ＭＳ Ｐゴシック" charset="-128"/>
                <a:cs typeface="ＭＳ Ｐゴシック" charset="-128"/>
              </a:rPr>
              <a:t>J</a:t>
            </a:r>
            <a:r>
              <a:rPr lang="en-US" sz="1200" kern="1200" dirty="0" smtClean="0">
                <a:solidFill>
                  <a:schemeClr val="tx1"/>
                </a:solidFill>
                <a:effectLst/>
                <a:latin typeface="+mn-lt"/>
                <a:ea typeface="ＭＳ Ｐゴシック" charset="-128"/>
                <a:cs typeface="ＭＳ Ｐゴシック" charset="-128"/>
              </a:rPr>
              <a:t>=0</a:t>
            </a:r>
            <a:r>
              <a:rPr lang="en-US" dirty="0" smtClean="0"/>
              <a:t> and parity </a:t>
            </a:r>
            <a:r>
              <a:rPr lang="en-US" sz="1200" i="1" kern="1200" dirty="0" smtClean="0">
                <a:solidFill>
                  <a:schemeClr val="tx1"/>
                </a:solidFill>
                <a:effectLst/>
                <a:latin typeface="+mn-lt"/>
                <a:ea typeface="ＭＳ Ｐゴシック" charset="-128"/>
                <a:cs typeface="ＭＳ Ｐゴシック" charset="-128"/>
              </a:rPr>
              <a:t>P</a:t>
            </a:r>
            <a:r>
              <a:rPr lang="en-US" sz="1200" kern="1200" dirty="0" smtClean="0">
                <a:solidFill>
                  <a:schemeClr val="tx1"/>
                </a:solidFill>
                <a:effectLst/>
                <a:latin typeface="+mn-lt"/>
                <a:ea typeface="ＭＳ Ｐゴシック" charset="-128"/>
                <a:cs typeface="ＭＳ Ｐゴシック" charset="-128"/>
              </a:rPr>
              <a:t>=+1</a:t>
            </a:r>
            <a:r>
              <a:rPr lang="en-US" dirty="0" smtClean="0"/>
              <a:t> quantum numbers is found to be consistent with the observation. Under the assumption that the observed boson has spin zero the data disfavor the </a:t>
            </a:r>
            <a:r>
              <a:rPr lang="en-US" dirty="0" err="1" smtClean="0"/>
              <a:t>pseudoscalar</a:t>
            </a:r>
            <a:r>
              <a:rPr lang="en-US" dirty="0" smtClean="0"/>
              <a:t>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with a </a:t>
            </a:r>
            <a:r>
              <a:rPr lang="en-US" sz="1200" kern="1200" dirty="0" smtClean="0">
                <a:solidFill>
                  <a:schemeClr val="tx1"/>
                </a:solidFill>
                <a:effectLst/>
                <a:latin typeface="+mn-lt"/>
                <a:ea typeface="ＭＳ Ｐゴシック" charset="-128"/>
                <a:cs typeface="ＭＳ Ｐゴシック" charset="-128"/>
              </a:rPr>
              <a:t>CLs</a:t>
            </a:r>
            <a:r>
              <a:rPr lang="en-US" dirty="0" smtClean="0"/>
              <a:t> value of 2.4\%. No other significant excess is found, and upper limits at 95\% confidence level exclude the ranges 113--116 </a:t>
            </a:r>
            <a:r>
              <a:rPr lang="en-US" dirty="0" err="1" smtClean="0"/>
              <a:t>GeV</a:t>
            </a:r>
            <a:r>
              <a:rPr lang="en-US" dirty="0" smtClean="0"/>
              <a:t> and 129--720 </a:t>
            </a:r>
            <a:r>
              <a:rPr lang="en-US" dirty="0" err="1" smtClean="0"/>
              <a:t>GeV</a:t>
            </a:r>
            <a:r>
              <a:rPr lang="en-US" dirty="0" smtClean="0"/>
              <a:t> while the expected exclusion range for the standard model Higgs boson is 118--670 </a:t>
            </a:r>
            <a:r>
              <a:rPr lang="en-US" dirty="0" err="1" smtClean="0"/>
              <a:t>GeV</a:t>
            </a:r>
            <a:r>
              <a:rPr lang="en-US" dirty="0" smtClean="0"/>
              <a:t>.</a:t>
            </a:r>
          </a:p>
          <a:p>
            <a:endParaRPr lang="en-US" dirty="0" smtClean="0"/>
          </a:p>
          <a:p>
            <a:r>
              <a:rPr lang="en-US" b="1" dirty="0" smtClean="0"/>
              <a:t>Golden channel</a:t>
            </a:r>
          </a:p>
          <a:p>
            <a:r>
              <a:rPr lang="en-US" sz="1200" b="0" i="0" u="none" strike="noStrike" kern="1200" baseline="0" dirty="0" smtClean="0">
                <a:solidFill>
                  <a:schemeClr val="tx1"/>
                </a:solidFill>
                <a:latin typeface="+mn-lt"/>
                <a:ea typeface="ＭＳ Ｐゴシック" charset="-128"/>
                <a:cs typeface="ＭＳ Ｐゴシック" charset="-128"/>
              </a:rPr>
              <a:t>Analysis telegram</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4 isolated high </a:t>
            </a:r>
            <a:r>
              <a:rPr lang="en-US" sz="1200" b="0" i="1" u="none" strike="noStrike" kern="1200" baseline="0" dirty="0" err="1" smtClean="0">
                <a:solidFill>
                  <a:schemeClr val="tx1"/>
                </a:solidFill>
                <a:latin typeface="+mn-lt"/>
                <a:ea typeface="ＭＳ Ｐゴシック" charset="-128"/>
                <a:cs typeface="ＭＳ Ｐゴシック" charset="-128"/>
              </a:rPr>
              <a:t>pT</a:t>
            </a:r>
            <a:r>
              <a:rPr lang="en-US" sz="1200" b="0" i="1"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smtClean="0">
                <a:solidFill>
                  <a:schemeClr val="tx1"/>
                </a:solidFill>
                <a:latin typeface="+mn-lt"/>
                <a:ea typeface="ＭＳ Ｐゴシック" charset="-128"/>
                <a:cs typeface="ＭＳ Ｐゴシック" charset="-128"/>
              </a:rPr>
              <a:t>leptons</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 consistent with </a:t>
            </a:r>
            <a:r>
              <a:rPr lang="en-US" sz="1200" b="0" i="1" u="none" strike="noStrike" kern="1200" baseline="0" dirty="0" smtClean="0">
                <a:solidFill>
                  <a:schemeClr val="tx1"/>
                </a:solidFill>
                <a:latin typeface="+mn-lt"/>
                <a:ea typeface="ＭＳ Ｐゴシック" charset="-128"/>
                <a:cs typeface="ＭＳ Ｐゴシック" charset="-128"/>
              </a:rPr>
              <a:t>Z </a:t>
            </a:r>
            <a:r>
              <a:rPr lang="en-US" sz="1200" b="0" i="0" u="none" strike="noStrike" kern="1200" baseline="0" dirty="0" smtClean="0">
                <a:solidFill>
                  <a:schemeClr val="tx1"/>
                </a:solidFill>
                <a:latin typeface="+mn-lt"/>
                <a:ea typeface="ＭＳ Ｐゴシック" charset="-128"/>
                <a:cs typeface="ＭＳ Ｐゴシック" charset="-128"/>
              </a:rPr>
              <a:t>decays</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from same vertex</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fit mass peak with resolution: 2-4 </a:t>
            </a:r>
            <a:r>
              <a:rPr lang="en-US" sz="1200" b="0" i="0" u="none" strike="noStrike" kern="1200" baseline="0" dirty="0" err="1" smtClean="0">
                <a:solidFill>
                  <a:schemeClr val="tx1"/>
                </a:solidFill>
                <a:latin typeface="+mn-lt"/>
                <a:ea typeface="ＭＳ Ｐゴシック" charset="-128"/>
                <a:cs typeface="ＭＳ Ｐゴシック" charset="-128"/>
              </a:rPr>
              <a:t>GeV</a:t>
            </a:r>
            <a:endParaRPr lang="en-US" sz="1200" b="0" i="0" u="none" strike="noStrike" kern="1200" baseline="0" dirty="0" smtClean="0">
              <a:solidFill>
                <a:schemeClr val="tx1"/>
              </a:solidFill>
              <a:latin typeface="+mn-lt"/>
              <a:ea typeface="ＭＳ Ｐゴシック" charset="-128"/>
              <a:cs typeface="ＭＳ Ｐゴシック" charset="-128"/>
            </a:endParaRP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little background, non-resonant </a:t>
            </a:r>
            <a:r>
              <a:rPr lang="en-US" sz="1200" b="0" i="1" u="none" strike="noStrike" kern="1200" baseline="0" dirty="0" smtClean="0">
                <a:solidFill>
                  <a:schemeClr val="tx1"/>
                </a:solidFill>
                <a:latin typeface="+mn-lt"/>
                <a:ea typeface="ＭＳ Ｐゴシック" charset="-128"/>
                <a:cs typeface="ＭＳ Ｐゴシック" charset="-128"/>
              </a:rPr>
              <a:t>ZZ </a:t>
            </a:r>
            <a:r>
              <a:rPr lang="en-US" sz="1200" b="0" i="0" u="none" strike="noStrike" kern="1200" baseline="0" dirty="0" smtClean="0">
                <a:solidFill>
                  <a:schemeClr val="tx1"/>
                </a:solidFill>
                <a:latin typeface="+mn-lt"/>
                <a:ea typeface="ＭＳ Ｐゴシック" charset="-128"/>
                <a:cs typeface="ＭＳ Ｐゴシック" charset="-128"/>
              </a:rPr>
              <a:t>production</a:t>
            </a:r>
          </a:p>
          <a:p>
            <a:pPr marL="171450" indent="-171450">
              <a:buFontTx/>
              <a:buChar char="-"/>
            </a:pPr>
            <a:r>
              <a:rPr lang="en-US" sz="1200" b="0" i="0" u="none" strike="noStrike" kern="1200" baseline="0" dirty="0" smtClean="0">
                <a:solidFill>
                  <a:schemeClr val="tx1"/>
                </a:solidFill>
                <a:latin typeface="+mn-lt"/>
                <a:ea typeface="ＭＳ Ｐゴシック" charset="-128"/>
                <a:cs typeface="ＭＳ Ｐゴシック" charset="-128"/>
              </a:rPr>
              <a:t>also </a:t>
            </a:r>
            <a:r>
              <a:rPr lang="en-US" sz="1200" b="0" i="1" u="none" strike="noStrike" kern="1200" baseline="0" dirty="0" err="1" smtClean="0">
                <a:solidFill>
                  <a:schemeClr val="tx1"/>
                </a:solidFill>
                <a:latin typeface="+mn-lt"/>
                <a:ea typeface="ＭＳ Ｐゴシック" charset="-128"/>
                <a:cs typeface="ＭＳ Ｐゴシック" charset="-128"/>
              </a:rPr>
              <a:t>Zbb</a:t>
            </a:r>
            <a:r>
              <a:rPr lang="en-US" sz="1200" b="0" i="1" u="none" strike="noStrike" kern="1200" baseline="0" dirty="0" smtClean="0">
                <a:solidFill>
                  <a:schemeClr val="tx1"/>
                </a:solidFill>
                <a:latin typeface="+mn-lt"/>
                <a:ea typeface="ＭＳ Ｐゴシック" charset="-128"/>
                <a:cs typeface="ＭＳ Ｐゴシック" charset="-128"/>
              </a:rPr>
              <a:t> </a:t>
            </a:r>
            <a:r>
              <a:rPr lang="en-US" sz="1200" b="0" i="0" u="none" strike="noStrike" kern="1200" baseline="0" dirty="0" smtClean="0">
                <a:solidFill>
                  <a:schemeClr val="tx1"/>
                </a:solidFill>
                <a:latin typeface="+mn-lt"/>
                <a:ea typeface="ＭＳ Ｐゴシック" charset="-128"/>
                <a:cs typeface="ＭＳ Ｐゴシック" charset="-128"/>
              </a:rPr>
              <a:t>and top (</a:t>
            </a:r>
            <a:r>
              <a:rPr lang="en-US" sz="1200" b="0" i="1" u="none" strike="noStrike" kern="1200" baseline="0" dirty="0" smtClean="0">
                <a:solidFill>
                  <a:schemeClr val="tx1"/>
                </a:solidFill>
                <a:latin typeface="+mn-lt"/>
                <a:ea typeface="ＭＳ Ｐゴシック" charset="-128"/>
                <a:cs typeface="ＭＳ Ｐゴシック" charset="-128"/>
              </a:rPr>
              <a:t>2l2nu2b)</a:t>
            </a:r>
          </a:p>
          <a:p>
            <a:pPr marL="171450" indent="-171450">
              <a:buFontTx/>
              <a:buChar char="-"/>
            </a:pPr>
            <a:endParaRPr lang="en-US" sz="1200" b="0" i="1" u="none" strike="noStrike" kern="1200" baseline="0" dirty="0" smtClean="0">
              <a:solidFill>
                <a:schemeClr val="tx1"/>
              </a:solidFill>
              <a:latin typeface="+mn-lt"/>
              <a:ea typeface="ＭＳ Ｐゴシック" charset="-128"/>
              <a:cs typeface="ＭＳ Ｐゴシック" charset="-128"/>
            </a:endParaRP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Background removal </a:t>
            </a: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 Leptons from b decays are non isolated and displaced</a:t>
            </a:r>
          </a:p>
          <a:p>
            <a:pPr marL="0" indent="0">
              <a:buFontTx/>
              <a:buNone/>
            </a:pPr>
            <a:r>
              <a:rPr lang="en-US" sz="1200" b="0" i="1" u="none" strike="noStrike" kern="1200" baseline="0" dirty="0" smtClean="0">
                <a:solidFill>
                  <a:schemeClr val="tx1"/>
                </a:solidFill>
                <a:latin typeface="+mn-lt"/>
                <a:ea typeface="ＭＳ Ｐゴシック" charset="-128"/>
                <a:cs typeface="ＭＳ Ｐゴシック" charset="-128"/>
              </a:rPr>
              <a:t>Analysis with only minor modifications since ICHEP</a:t>
            </a:r>
            <a:endParaRPr lang="en-US" b="1" dirty="0" smtClean="0"/>
          </a:p>
          <a:p>
            <a:endParaRPr lang="en-US" b="1" dirty="0" smtClean="0"/>
          </a:p>
          <a:p>
            <a:r>
              <a:rPr lang="en-US" b="1" dirty="0" smtClean="0"/>
              <a:t>Picture </a:t>
            </a:r>
          </a:p>
          <a:p>
            <a:endParaRPr lang="en-US" dirty="0" smtClean="0"/>
          </a:p>
          <a:p>
            <a:r>
              <a:rPr lang="en-US" dirty="0" smtClean="0"/>
              <a:t>Distribution of the four-lepton reconstructed mass in [70-180] </a:t>
            </a:r>
            <a:r>
              <a:rPr lang="en-US" dirty="0" err="1" smtClean="0"/>
              <a:t>GeV</a:t>
            </a:r>
            <a:r>
              <a:rPr lang="en-US" dirty="0" smtClean="0"/>
              <a:t> mass range (3 </a:t>
            </a:r>
            <a:r>
              <a:rPr lang="en-US" dirty="0" err="1" smtClean="0"/>
              <a:t>GeV</a:t>
            </a:r>
            <a:r>
              <a:rPr lang="en-US" dirty="0" smtClean="0"/>
              <a:t> bin) for the sum of the 4e, 4μ, and 2e2μ channels. Points represent the data, shaded histograms represent the background and </a:t>
            </a:r>
            <a:r>
              <a:rPr lang="en-US" dirty="0" err="1" smtClean="0"/>
              <a:t>unshaded</a:t>
            </a:r>
            <a:r>
              <a:rPr lang="en-US" dirty="0" smtClean="0"/>
              <a:t> histogram the signal expectations. The distributions are presented as stacked histograms. The measurements are presented for the sum of the data collected at √s = 7 </a:t>
            </a:r>
            <a:r>
              <a:rPr lang="en-US" dirty="0" err="1" smtClean="0"/>
              <a:t>TeV</a:t>
            </a:r>
            <a:r>
              <a:rPr lang="en-US" dirty="0" smtClean="0"/>
              <a:t> and √s = 8 </a:t>
            </a:r>
            <a:r>
              <a:rPr lang="en-US" dirty="0" err="1" smtClean="0"/>
              <a:t>TeV</a:t>
            </a:r>
            <a:r>
              <a:rPr lang="en-US" dirty="0" smtClean="0"/>
              <a:t>. </a:t>
            </a:r>
          </a:p>
          <a:p>
            <a:endParaRPr lang="en-US" dirty="0" smtClean="0"/>
          </a:p>
          <a:p>
            <a:endParaRPr lang="en-US" dirty="0" smtClean="0"/>
          </a:p>
          <a:p>
            <a:r>
              <a:rPr lang="en-US" sz="1200" b="0" i="0" u="none" strike="noStrike" kern="1200" baseline="0" dirty="0" smtClean="0">
                <a:solidFill>
                  <a:schemeClr val="tx1"/>
                </a:solidFill>
                <a:latin typeface="+mn-lt"/>
                <a:ea typeface="ＭＳ Ｐゴシック" charset="-128"/>
                <a:cs typeface="ＭＳ Ｐゴシック" charset="-128"/>
              </a:rPr>
              <a:t>Kinematics of the Higgs or exotic boson decay to ZZ final state has been extensively studied in</a:t>
            </a:r>
          </a:p>
          <a:p>
            <a:r>
              <a:rPr lang="en-US" sz="1200" b="0" i="0" u="none" strike="noStrike" kern="1200" baseline="0" dirty="0" smtClean="0">
                <a:solidFill>
                  <a:schemeClr val="tx1"/>
                </a:solidFill>
                <a:latin typeface="+mn-lt"/>
                <a:ea typeface="ＭＳ Ｐゴシック" charset="-128"/>
                <a:cs typeface="ＭＳ Ｐゴシック" charset="-128"/>
              </a:rPr>
              <a:t>the literature [31, 64–76]. Since the Higgs boson is </a:t>
            </a:r>
            <a:r>
              <a:rPr lang="en-US" sz="1200" b="0" i="0" u="none" strike="noStrike" kern="1200" baseline="0" dirty="0" err="1" smtClean="0">
                <a:solidFill>
                  <a:schemeClr val="tx1"/>
                </a:solidFill>
                <a:latin typeface="+mn-lt"/>
                <a:ea typeface="ＭＳ Ｐゴシック" charset="-128"/>
                <a:cs typeface="ＭＳ Ｐゴシック" charset="-128"/>
              </a:rPr>
              <a:t>spinless</a:t>
            </a:r>
            <a:r>
              <a:rPr lang="en-US" sz="1200" b="0" i="0" u="none" strike="noStrike" kern="1200" baseline="0" dirty="0" smtClean="0">
                <a:solidFill>
                  <a:schemeClr val="tx1"/>
                </a:solidFill>
                <a:latin typeface="+mn-lt"/>
                <a:ea typeface="ＭＳ Ｐゴシック" charset="-128"/>
                <a:cs typeface="ＭＳ Ｐゴシック" charset="-128"/>
              </a:rPr>
              <a:t>, the angular distribution of its decay</a:t>
            </a:r>
          </a:p>
          <a:p>
            <a:r>
              <a:rPr lang="en-US" sz="1200" b="0" i="0" u="none" strike="noStrike" kern="1200" baseline="0" dirty="0" smtClean="0">
                <a:solidFill>
                  <a:schemeClr val="tx1"/>
                </a:solidFill>
                <a:latin typeface="+mn-lt"/>
                <a:ea typeface="ＭＳ Ｐゴシック" charset="-128"/>
                <a:cs typeface="ＭＳ Ｐゴシック" charset="-128"/>
              </a:rPr>
              <a:t>products is independent of the production mechanism. Five angles </a:t>
            </a:r>
            <a:r>
              <a:rPr lang="en-US" sz="1200" b="0" i="0" u="none" strike="noStrike" kern="1200" baseline="0" dirty="0" smtClean="0">
                <a:solidFill>
                  <a:schemeClr val="tx1"/>
                </a:solidFill>
                <a:latin typeface="Symbol" charset="2"/>
                <a:ea typeface="ＭＳ Ｐゴシック" charset="-128"/>
                <a:cs typeface="Symbol" charset="2"/>
              </a:rPr>
              <a:t>~W =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,F1,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1, </a:t>
            </a:r>
            <a:r>
              <a:rPr lang="en-US" sz="1200" b="0" i="1" u="none" strike="noStrike" kern="1200" baseline="0" dirty="0" smtClean="0">
                <a:solidFill>
                  <a:schemeClr val="tx1"/>
                </a:solidFill>
                <a:latin typeface="Symbol" charset="2"/>
                <a:ea typeface="ＭＳ Ｐゴシック" charset="-128"/>
                <a:cs typeface="Symbol" charset="2"/>
              </a:rPr>
              <a:t>q</a:t>
            </a:r>
            <a:r>
              <a:rPr lang="en-US" sz="1200" b="0" i="0" u="none" strike="noStrike" kern="1200" baseline="0" dirty="0" smtClean="0">
                <a:solidFill>
                  <a:schemeClr val="tx1"/>
                </a:solidFill>
                <a:latin typeface="Symbol" charset="2"/>
                <a:ea typeface="ＭＳ Ｐゴシック" charset="-128"/>
                <a:cs typeface="Symbol" charset="2"/>
              </a:rPr>
              <a:t>2,F),</a:t>
            </a:r>
          </a:p>
          <a:p>
            <a:r>
              <a:rPr lang="en-US" sz="1200" b="0" i="0" u="none" strike="noStrike" kern="1200" baseline="0" dirty="0" smtClean="0">
                <a:solidFill>
                  <a:schemeClr val="tx1"/>
                </a:solidFill>
                <a:latin typeface="+mn-lt"/>
                <a:ea typeface="ＭＳ Ｐゴシック" charset="-128"/>
                <a:cs typeface="ＭＳ Ｐゴシック" charset="-128"/>
              </a:rPr>
              <a:t>defined in Ref. [31], and the invariant masses of the lepton pairs, mZ1 and mZ2 , fully describe</a:t>
            </a:r>
          </a:p>
          <a:p>
            <a:r>
              <a:rPr lang="en-US" sz="1200" b="0" i="0" u="none" strike="noStrike" kern="1200" baseline="0" dirty="0" smtClean="0">
                <a:solidFill>
                  <a:schemeClr val="tx1"/>
                </a:solidFill>
                <a:latin typeface="+mn-lt"/>
                <a:ea typeface="ＭＳ Ｐゴシック" charset="-128"/>
                <a:cs typeface="ＭＳ Ｐゴシック" charset="-128"/>
              </a:rPr>
              <a:t>the kinematics of the H ! ZZ ! 4` process at a given mass of the four-lepton system in their</a:t>
            </a:r>
          </a:p>
          <a:p>
            <a:r>
              <a:rPr lang="en-US" sz="1200" b="0" i="0" u="none" strike="noStrike" kern="1200" baseline="0" dirty="0" err="1" smtClean="0">
                <a:solidFill>
                  <a:schemeClr val="tx1"/>
                </a:solidFill>
                <a:latin typeface="+mn-lt"/>
                <a:ea typeface="ＭＳ Ｐゴシック" charset="-128"/>
                <a:cs typeface="ＭＳ Ｐゴシック" charset="-128"/>
              </a:rPr>
              <a:t>centre</a:t>
            </a:r>
            <a:r>
              <a:rPr lang="en-US" sz="1200" b="0" i="0" u="none" strike="noStrike" kern="1200" baseline="0" dirty="0" smtClean="0">
                <a:solidFill>
                  <a:schemeClr val="tx1"/>
                </a:solidFill>
                <a:latin typeface="+mn-lt"/>
                <a:ea typeface="ＭＳ Ｐゴシック" charset="-128"/>
                <a:cs typeface="ＭＳ Ｐゴシック" charset="-128"/>
              </a:rPr>
              <a:t>-of-mass frame. These observables provide significant discriminating power between</a:t>
            </a:r>
          </a:p>
          <a:p>
            <a:r>
              <a:rPr lang="en-US" sz="1200" b="0" i="0" u="none" strike="noStrike" kern="1200" baseline="0" dirty="0" smtClean="0">
                <a:solidFill>
                  <a:schemeClr val="tx1"/>
                </a:solidFill>
                <a:latin typeface="+mn-lt"/>
                <a:ea typeface="ＭＳ Ｐゴシック" charset="-128"/>
                <a:cs typeface="ＭＳ Ｐゴシック" charset="-128"/>
              </a:rPr>
              <a:t>signal and background.</a:t>
            </a:r>
            <a:endParaRPr lang="en-US" dirty="0" smtClean="0"/>
          </a:p>
          <a:p>
            <a:endParaRPr lang="en-US" sz="1200" b="0" i="0" u="none" strike="noStrike" kern="1200" baseline="0" dirty="0" smtClean="0">
              <a:solidFill>
                <a:schemeClr val="tx1"/>
              </a:solidFill>
              <a:latin typeface="+mn-lt"/>
              <a:ea typeface="ＭＳ Ｐゴシック" charset="-128"/>
              <a:cs typeface="ＭＳ Ｐゴシック" charset="-128"/>
            </a:endParaRPr>
          </a:p>
          <a:p>
            <a:r>
              <a:rPr lang="en-US" sz="1200" b="0" i="0" u="none" strike="noStrike" kern="1200" baseline="0" dirty="0" smtClean="0">
                <a:solidFill>
                  <a:schemeClr val="tx1"/>
                </a:solidFill>
                <a:latin typeface="+mn-lt"/>
                <a:ea typeface="ＭＳ Ｐゴシック" charset="-128"/>
                <a:cs typeface="ＭＳ Ｐゴシック" charset="-128"/>
              </a:rPr>
              <a:t>We use a matrix element likelihood analysis (MELA). We construct a kinematic discriminant</a:t>
            </a:r>
          </a:p>
          <a:p>
            <a:r>
              <a:rPr lang="en-US" sz="1200" b="0" i="0" u="none" strike="noStrike" kern="1200" baseline="0" dirty="0" smtClean="0">
                <a:solidFill>
                  <a:schemeClr val="tx1"/>
                </a:solidFill>
                <a:latin typeface="+mn-lt"/>
                <a:ea typeface="ＭＳ Ｐゴシック" charset="-128"/>
                <a:cs typeface="ＭＳ Ｐゴシック" charset="-128"/>
              </a:rPr>
              <a:t>(KD) based on the probability ratio of the signal and background hypotheses, MELA KD =</a:t>
            </a:r>
          </a:p>
          <a:p>
            <a:r>
              <a:rPr lang="en-US" sz="1200" b="0" i="0" u="none" strike="noStrike" kern="1200" baseline="0" dirty="0" smtClean="0">
                <a:solidFill>
                  <a:schemeClr val="tx1"/>
                </a:solidFill>
                <a:latin typeface="+mn-lt"/>
                <a:ea typeface="ＭＳ Ｐゴシック" charset="-128"/>
                <a:cs typeface="ＭＳ Ｐゴシック" charset="-128"/>
              </a:rPr>
              <a:t>Psig/(Psig + </a:t>
            </a:r>
            <a:r>
              <a:rPr lang="en-US" sz="1200" b="0" i="0" u="none" strike="noStrike" kern="1200" baseline="0" dirty="0" err="1" smtClean="0">
                <a:solidFill>
                  <a:schemeClr val="tx1"/>
                </a:solidFill>
                <a:latin typeface="+mn-lt"/>
                <a:ea typeface="ＭＳ Ｐゴシック" charset="-128"/>
                <a:cs typeface="ＭＳ Ｐゴシック" charset="-128"/>
              </a:rPr>
              <a:t>Pbkg</a:t>
            </a:r>
            <a:r>
              <a:rPr lang="en-US" sz="1200" b="0" i="0" u="none" strike="noStrike" kern="1200" baseline="0" dirty="0" smtClean="0">
                <a:solidFill>
                  <a:schemeClr val="tx1"/>
                </a:solidFill>
                <a:latin typeface="+mn-lt"/>
                <a:ea typeface="ＭＳ Ｐゴシック" charset="-128"/>
                <a:cs typeface="ＭＳ Ｐゴシック" charset="-128"/>
              </a:rPr>
              <a:t>),</a:t>
            </a:r>
          </a:p>
          <a:p>
            <a:endParaRPr lang="en-US" sz="1200" b="0" i="0" u="none" strike="noStrike" kern="1200" baseline="0" dirty="0" smtClean="0">
              <a:solidFill>
                <a:schemeClr val="tx1"/>
              </a:solidFill>
              <a:latin typeface="+mn-lt"/>
              <a:ea typeface="ＭＳ Ｐゴシック" charset="-128"/>
              <a:cs typeface="ＭＳ Ｐゴシック" charset="-128"/>
            </a:endParaRPr>
          </a:p>
          <a:p>
            <a:endParaRPr lang="en-US" dirty="0" smtClean="0"/>
          </a:p>
          <a:p>
            <a:r>
              <a:rPr lang="en-US" b="1" dirty="0" smtClean="0"/>
              <a:t>HIG-12-042 </a:t>
            </a:r>
          </a:p>
          <a:p>
            <a:endParaRPr lang="en-US" dirty="0" smtClean="0"/>
          </a:p>
          <a:p>
            <a:pPr marL="0" marR="0" indent="0" algn="l" defTabSz="912813" rtl="0" eaLnBrk="0" fontAlgn="base" latinLnBrk="0" hangingPunct="0">
              <a:lnSpc>
                <a:spcPct val="100000"/>
              </a:lnSpc>
              <a:spcBef>
                <a:spcPct val="30000"/>
              </a:spcBef>
              <a:spcAft>
                <a:spcPct val="0"/>
              </a:spcAft>
              <a:buClrTx/>
              <a:buSzTx/>
              <a:buFontTx/>
              <a:buNone/>
              <a:tabLst/>
              <a:defRPr/>
            </a:pPr>
            <a:r>
              <a:rPr lang="en-US" dirty="0" smtClean="0"/>
              <a:t>An update of a previous search for the standard model Higgs boson decaying to W</a:t>
            </a:r>
            <a:r>
              <a:rPr lang="en-US" baseline="30000" dirty="0" smtClean="0"/>
              <a:t>+</a:t>
            </a:r>
            <a:r>
              <a:rPr lang="en-US" dirty="0" smtClean="0"/>
              <a:t>W</a:t>
            </a:r>
            <a:r>
              <a:rPr lang="en-US" baseline="30000" dirty="0" smtClean="0"/>
              <a:t>−</a:t>
            </a:r>
            <a:r>
              <a:rPr lang="en-US" dirty="0" smtClean="0"/>
              <a:t> in </a:t>
            </a:r>
            <a:r>
              <a:rPr lang="en-US" dirty="0" err="1" smtClean="0"/>
              <a:t>pp</a:t>
            </a:r>
            <a:r>
              <a:rPr lang="en-US" dirty="0" smtClean="0"/>
              <a:t> collisions at √s = 8 </a:t>
            </a:r>
            <a:r>
              <a:rPr lang="en-US" dirty="0" err="1" smtClean="0"/>
              <a:t>TeV</a:t>
            </a:r>
            <a:r>
              <a:rPr lang="en-US" dirty="0" smtClean="0"/>
              <a:t> is reported. The event sample corresponds to an integrated luminosity of 12.1 ± 0.5 fb</a:t>
            </a:r>
            <a:r>
              <a:rPr lang="en-US" baseline="30000" dirty="0" smtClean="0"/>
              <a:t>−1</a:t>
            </a:r>
            <a:r>
              <a:rPr lang="en-US" dirty="0" smtClean="0"/>
              <a:t>, collected by the CMS detector at the LHC in 2012. The 2011 results obtained at √s = 7 </a:t>
            </a:r>
            <a:r>
              <a:rPr lang="en-US" dirty="0" err="1" smtClean="0"/>
              <a:t>TeV</a:t>
            </a:r>
            <a:r>
              <a:rPr lang="en-US" dirty="0" smtClean="0"/>
              <a:t> for an integrated luminosity of 4.9 fb</a:t>
            </a:r>
            <a:r>
              <a:rPr lang="en-US" baseline="30000" dirty="0" smtClean="0"/>
              <a:t>−1</a:t>
            </a:r>
            <a:r>
              <a:rPr lang="en-US" dirty="0" smtClean="0"/>
              <a:t> are added to the present analysis. The W</a:t>
            </a:r>
            <a:r>
              <a:rPr lang="en-US" baseline="30000" dirty="0" smtClean="0"/>
              <a:t>+</a:t>
            </a:r>
            <a:r>
              <a:rPr lang="en-US" dirty="0" smtClean="0"/>
              <a:t>W</a:t>
            </a:r>
            <a:r>
              <a:rPr lang="en-US" baseline="30000" dirty="0" smtClean="0"/>
              <a:t>−</a:t>
            </a:r>
            <a:r>
              <a:rPr lang="en-US" dirty="0" smtClean="0"/>
              <a:t> candidates are selected in events with two oppositely charged leptons and large missing transverse momentum. An excess of events is observed above background which is consistent with the expectations from a standard model Higgs boson of mass 125 </a:t>
            </a:r>
            <a:r>
              <a:rPr lang="en-US" dirty="0" err="1" smtClean="0"/>
              <a:t>GeV</a:t>
            </a:r>
            <a:r>
              <a:rPr lang="en-US" dirty="0" smtClean="0"/>
              <a:t> and has a statistical significance of 3.1 standard deviations for this mass. This result provides evidence for a Higgs-like particle decaying to W</a:t>
            </a:r>
            <a:r>
              <a:rPr lang="en-US" baseline="30000" dirty="0" smtClean="0"/>
              <a:t>+</a:t>
            </a:r>
            <a:r>
              <a:rPr lang="en-US" dirty="0" smtClean="0"/>
              <a:t>W</a:t>
            </a:r>
            <a:r>
              <a:rPr lang="en-US" baseline="30000" dirty="0" smtClean="0"/>
              <a:t>−</a:t>
            </a:r>
            <a:r>
              <a:rPr lang="en-US" dirty="0" smtClean="0"/>
              <a:t>. No other excess of events is observed over the full accessible mass range. Additional standard model Higgs-like bosons are excluded in the mass range 128-600 </a:t>
            </a:r>
            <a:r>
              <a:rPr lang="en-US" dirty="0" err="1" smtClean="0"/>
              <a:t>GeV</a:t>
            </a:r>
            <a:r>
              <a:rPr lang="en-US" dirty="0" smtClean="0"/>
              <a:t> at 95 % confidence level. </a:t>
            </a:r>
          </a:p>
          <a:p>
            <a:endParaRPr lang="en-US" dirty="0" smtClean="0"/>
          </a:p>
          <a:p>
            <a:r>
              <a:rPr lang="en-US" b="1" dirty="0" smtClean="0"/>
              <a:t>Main results</a:t>
            </a:r>
          </a:p>
          <a:p>
            <a:endParaRPr lang="en-US" dirty="0" smtClean="0"/>
          </a:p>
          <a:p>
            <a:r>
              <a:rPr lang="en-US" dirty="0" smtClean="0"/>
              <a:t>A search has been made for a Higgs boson decaying in a pair of W bosons in the CMS detector at √s = 8 </a:t>
            </a:r>
            <a:r>
              <a:rPr lang="en-US" dirty="0" err="1" smtClean="0"/>
              <a:t>Tev</a:t>
            </a:r>
            <a:r>
              <a:rPr lang="en-US" dirty="0" smtClean="0"/>
              <a:t>. Events are classified according the exclusive jet multiplicity: 0, 1 and 2. The analysis of events with 0, 1 jets is optimized for </a:t>
            </a:r>
            <a:r>
              <a:rPr lang="en-US" dirty="0" err="1" smtClean="0"/>
              <a:t>gg</a:t>
            </a:r>
            <a:r>
              <a:rPr lang="en-US" dirty="0" smtClean="0"/>
              <a:t> → H → WW, while the one for events with 2 jets is optimized for Vector Boson Fusion (VBF) </a:t>
            </a:r>
            <a:r>
              <a:rPr lang="en-US" dirty="0" err="1" smtClean="0"/>
              <a:t>qq</a:t>
            </a:r>
            <a:r>
              <a:rPr lang="en-US" dirty="0" smtClean="0"/>
              <a:t> → H → WW. The events are further separated in same-flavor and different-flavor final states in each jet multiplicity. The main backgrounds (W</a:t>
            </a:r>
            <a:r>
              <a:rPr lang="en-US" baseline="30000" dirty="0" smtClean="0"/>
              <a:t>+</a:t>
            </a:r>
            <a:r>
              <a:rPr lang="en-US" dirty="0" smtClean="0"/>
              <a:t>W</a:t>
            </a:r>
            <a:r>
              <a:rPr lang="en-US" baseline="30000" dirty="0" smtClean="0"/>
              <a:t>-</a:t>
            </a:r>
            <a:r>
              <a:rPr lang="en-US" dirty="0" smtClean="0"/>
              <a:t>, top, </a:t>
            </a:r>
            <a:r>
              <a:rPr lang="en-US" dirty="0" err="1" smtClean="0"/>
              <a:t>Drell</a:t>
            </a:r>
            <a:r>
              <a:rPr lang="en-US" dirty="0" smtClean="0"/>
              <a:t> Yan, </a:t>
            </a:r>
            <a:r>
              <a:rPr lang="en-US" dirty="0" err="1" smtClean="0"/>
              <a:t>W+jets</a:t>
            </a:r>
            <a:r>
              <a:rPr lang="en-US" dirty="0" smtClean="0"/>
              <a:t>) are estimated with data-driven techniques. The uncertainty on the background normalization represent the largest source of systematics of the analysis, together with the theoretical uncertainties on the Higgs cross section. </a:t>
            </a:r>
          </a:p>
          <a:p>
            <a:r>
              <a:rPr lang="en-US" dirty="0" smtClean="0"/>
              <a:t>A cut and count analysis is performed, optimized for each mass point in all jet multiplicity categories. The same-flavor final states have limited sensitivity to the signal and introduce a large systematic uncertainty due to the larger fake missing ET background in events with high pile-up. A 2D shape analysis of the di-</a:t>
            </a:r>
            <a:r>
              <a:rPr lang="en-US" dirty="0" err="1" smtClean="0"/>
              <a:t>leplon</a:t>
            </a:r>
            <a:r>
              <a:rPr lang="en-US" dirty="0" smtClean="0"/>
              <a:t> invariant and transverse masses for the different-flavor final state in the 0-jet and 1-jet categories which increase the sensitivity to the standard model Higgs boson is performed and combined with the cut and count analysis in the same-flavor final state in the 0-jet and 1-jet categories and the VBF category. </a:t>
            </a:r>
          </a:p>
          <a:p>
            <a:r>
              <a:rPr lang="en-US" dirty="0" smtClean="0"/>
              <a:t>The search discussed here is performed over the mass range 110--600 </a:t>
            </a:r>
            <a:r>
              <a:rPr lang="en-US" dirty="0" err="1" smtClean="0"/>
              <a:t>GeV</a:t>
            </a:r>
            <a:r>
              <a:rPr lang="en-US" dirty="0" smtClean="0"/>
              <a:t>, and the data sample corresponds to 12.1fb-1 of integrated luminosity collected in 2012 at a center-of-mass energy of 8 </a:t>
            </a:r>
            <a:r>
              <a:rPr lang="en-US" dirty="0" err="1" smtClean="0"/>
              <a:t>TeV</a:t>
            </a:r>
            <a:r>
              <a:rPr lang="en-US" dirty="0" smtClean="0"/>
              <a:t>. Finally, the 7 </a:t>
            </a:r>
            <a:r>
              <a:rPr lang="en-US" dirty="0" err="1" smtClean="0"/>
              <a:t>TeV</a:t>
            </a:r>
            <a:r>
              <a:rPr lang="en-US" dirty="0" smtClean="0"/>
              <a:t> data sample is added to the analysis to obtain the combined 2011 and 2012 results. An excess of events is observed above background which is consistent with the expectations from a standard model Higgs boson of mass 125 </a:t>
            </a:r>
            <a:r>
              <a:rPr lang="en-US" dirty="0" err="1" smtClean="0"/>
              <a:t>GeV</a:t>
            </a:r>
            <a:r>
              <a:rPr lang="en-US" dirty="0" smtClean="0"/>
              <a:t>, corresponding to: </a:t>
            </a:r>
          </a:p>
          <a:p>
            <a:r>
              <a:rPr lang="en-US" dirty="0" smtClean="0"/>
              <a:t>Observed (expected) significance for </a:t>
            </a:r>
            <a:r>
              <a:rPr lang="en-US" dirty="0" err="1" smtClean="0"/>
              <a:t>mH</a:t>
            </a:r>
            <a:r>
              <a:rPr lang="en-US" dirty="0" smtClean="0"/>
              <a:t> = 125 </a:t>
            </a:r>
            <a:r>
              <a:rPr lang="en-US" dirty="0" err="1" smtClean="0"/>
              <a:t>GeV</a:t>
            </a:r>
            <a:r>
              <a:rPr lang="en-US" dirty="0" smtClean="0"/>
              <a:t> in terms of </a:t>
            </a:r>
            <a:r>
              <a:rPr lang="en-US" dirty="0" err="1" smtClean="0"/>
              <a:t>standad</a:t>
            </a:r>
            <a:r>
              <a:rPr lang="en-US" dirty="0" smtClean="0"/>
              <a:t> deviations ==&gt; 3.1 (4.1) </a:t>
            </a:r>
          </a:p>
          <a:p>
            <a:r>
              <a:rPr lang="en-US" dirty="0" smtClean="0"/>
              <a:t>best fit value of the signal </a:t>
            </a:r>
            <a:r>
              <a:rPr lang="en-US" dirty="0" err="1" smtClean="0"/>
              <a:t>strengh</a:t>
            </a:r>
            <a:r>
              <a:rPr lang="en-US" dirty="0" smtClean="0"/>
              <a:t> for </a:t>
            </a:r>
            <a:r>
              <a:rPr lang="en-US" dirty="0" err="1" smtClean="0"/>
              <a:t>mH</a:t>
            </a:r>
            <a:r>
              <a:rPr lang="en-US" dirty="0" smtClean="0"/>
              <a:t> = 125 </a:t>
            </a:r>
            <a:r>
              <a:rPr lang="en-US" dirty="0" err="1" smtClean="0"/>
              <a:t>GeV</a:t>
            </a:r>
            <a:r>
              <a:rPr lang="en-US" dirty="0" smtClean="0"/>
              <a:t> ==&gt; 0.74 +/- 0.25 </a:t>
            </a:r>
          </a:p>
          <a:p>
            <a:r>
              <a:rPr lang="en-US" dirty="0" smtClean="0"/>
              <a:t>No other excess of events is observed over the full accessible mass range. Additional standard model Higgs-like bosons are excluded in the mass range 128-600 </a:t>
            </a:r>
            <a:r>
              <a:rPr lang="en-US" dirty="0" err="1" smtClean="0"/>
              <a:t>GeV</a:t>
            </a:r>
            <a:r>
              <a:rPr lang="en-US" dirty="0" smtClean="0"/>
              <a:t> at 95 % confidence level. </a:t>
            </a:r>
          </a:p>
          <a:p>
            <a:endParaRPr lang="en-US" dirty="0" smtClean="0"/>
          </a:p>
          <a:p>
            <a:endParaRPr lang="en-US" dirty="0" smtClean="0"/>
          </a:p>
          <a:p>
            <a:r>
              <a:rPr lang="en-US" dirty="0" smtClean="0"/>
              <a:t>H</a:t>
            </a:r>
            <a:r>
              <a:rPr lang="en-US" dirty="0" smtClean="0">
                <a:sym typeface="Wingdings"/>
              </a:rPr>
              <a:t>WW2l2nu</a:t>
            </a:r>
          </a:p>
          <a:p>
            <a:endParaRPr lang="en-US" dirty="0" smtClean="0">
              <a:sym typeface="Wingdings"/>
            </a:endParaRPr>
          </a:p>
          <a:p>
            <a:r>
              <a:rPr lang="en-US" dirty="0" smtClean="0">
                <a:sym typeface="Wingdings"/>
              </a:rPr>
              <a:t>Signature</a:t>
            </a:r>
          </a:p>
          <a:p>
            <a:pPr marL="171450" indent="-171450">
              <a:buFontTx/>
              <a:buChar char="-"/>
            </a:pPr>
            <a:r>
              <a:rPr lang="en-US" dirty="0" smtClean="0">
                <a:sym typeface="Wingdings"/>
              </a:rPr>
              <a:t>2 opposite charged leptons (leptons only e, mu)</a:t>
            </a:r>
          </a:p>
          <a:p>
            <a:pPr marL="171450" indent="-171450">
              <a:buFontTx/>
              <a:buChar char="-"/>
            </a:pPr>
            <a:r>
              <a:rPr lang="en-US" dirty="0" smtClean="0">
                <a:sym typeface="Wingdings"/>
              </a:rPr>
              <a:t>2 neutrinos == missing transverse energy (MET)</a:t>
            </a:r>
          </a:p>
          <a:p>
            <a:pPr marL="171450" indent="-171450">
              <a:buFontTx/>
              <a:buChar char="-"/>
            </a:pPr>
            <a:r>
              <a:rPr lang="en-US" dirty="0" smtClean="0">
                <a:sym typeface="Wingdings"/>
              </a:rPr>
              <a:t>No </a:t>
            </a:r>
            <a:r>
              <a:rPr lang="en-US" dirty="0" err="1" smtClean="0">
                <a:sym typeface="Wingdings"/>
              </a:rPr>
              <a:t>Higg</a:t>
            </a:r>
            <a:r>
              <a:rPr lang="en-US" dirty="0" smtClean="0">
                <a:sym typeface="Wingdings"/>
              </a:rPr>
              <a:t> mass peak</a:t>
            </a:r>
          </a:p>
          <a:p>
            <a:pPr marL="171450" indent="-171450">
              <a:buFontTx/>
              <a:buChar char="-"/>
            </a:pPr>
            <a:r>
              <a:rPr lang="en-US" dirty="0" smtClean="0">
                <a:sym typeface="Wingdings"/>
              </a:rPr>
              <a:t>Basically a counting analysis </a:t>
            </a:r>
          </a:p>
          <a:p>
            <a:pPr marL="171450" indent="-171450">
              <a:buFontTx/>
              <a:buChar char="-"/>
            </a:pPr>
            <a:endParaRPr lang="en-US" dirty="0" smtClean="0">
              <a:sym typeface="Wingdings"/>
            </a:endParaRPr>
          </a:p>
          <a:p>
            <a:pPr marL="0" indent="0">
              <a:buFontTx/>
              <a:buNone/>
            </a:pPr>
            <a:r>
              <a:rPr lang="en-US" dirty="0" smtClean="0">
                <a:sym typeface="Wingdings"/>
              </a:rPr>
              <a:t>Analysis challenges</a:t>
            </a:r>
          </a:p>
          <a:p>
            <a:pPr marL="0" indent="0">
              <a:buFontTx/>
              <a:buNone/>
            </a:pPr>
            <a:r>
              <a:rPr lang="en-US" dirty="0" smtClean="0">
                <a:sym typeface="Wingdings"/>
              </a:rPr>
              <a:t>-understand backgrounds</a:t>
            </a:r>
          </a:p>
          <a:p>
            <a:pPr marL="0" indent="0">
              <a:buFontTx/>
              <a:buNone/>
            </a:pPr>
            <a:r>
              <a:rPr lang="en-US" dirty="0" smtClean="0">
                <a:sym typeface="Wingdings"/>
              </a:rPr>
              <a:t>- Normalize to control regions</a:t>
            </a:r>
          </a:p>
          <a:p>
            <a:pPr marL="0" indent="0">
              <a:buFontTx/>
              <a:buNone/>
            </a:pPr>
            <a:r>
              <a:rPr lang="en-US" dirty="0" smtClean="0"/>
              <a:t>- </a:t>
            </a:r>
            <a:r>
              <a:rPr lang="en-US" dirty="0" err="1" smtClean="0"/>
              <a:t>backgrounds:WW</a:t>
            </a:r>
            <a:r>
              <a:rPr lang="en-US" dirty="0" smtClean="0"/>
              <a:t>, </a:t>
            </a:r>
            <a:r>
              <a:rPr lang="en-US" dirty="0" err="1" smtClean="0"/>
              <a:t>W+jets</a:t>
            </a:r>
            <a:r>
              <a:rPr lang="en-US" dirty="0" smtClean="0"/>
              <a:t>, top, DY</a:t>
            </a:r>
          </a:p>
          <a:p>
            <a:endParaRPr lang="en-US" dirty="0" smtClean="0"/>
          </a:p>
          <a:p>
            <a:r>
              <a:rPr lang="en-US" b="1" dirty="0" smtClean="0"/>
              <a:t>Picture </a:t>
            </a:r>
          </a:p>
          <a:p>
            <a:endParaRPr lang="en-US" dirty="0" smtClean="0"/>
          </a:p>
          <a:p>
            <a:r>
              <a:rPr lang="en-US" dirty="0" smtClean="0"/>
              <a:t>Expected and observed 95% CL upper limits on the cross section times branching fraction, relative to the SM Higgs expectation, for the combined 8 </a:t>
            </a:r>
            <a:r>
              <a:rPr lang="en-US" dirty="0" err="1" smtClean="0"/>
              <a:t>TeV</a:t>
            </a:r>
            <a:r>
              <a:rPr lang="en-US" dirty="0" smtClean="0"/>
              <a:t> shape-based analysis together with the analysis performed at 7 </a:t>
            </a:r>
            <a:r>
              <a:rPr lang="en-US" dirty="0" err="1" smtClean="0"/>
              <a:t>TeV</a:t>
            </a:r>
            <a:r>
              <a:rPr lang="en-US" dirty="0" smtClean="0"/>
              <a:t>. The expected limits in the presence of the Higgs with </a:t>
            </a:r>
            <a:r>
              <a:rPr lang="en-US" dirty="0" err="1" smtClean="0"/>
              <a:t>mH</a:t>
            </a:r>
            <a:r>
              <a:rPr lang="en-US" dirty="0" smtClean="0"/>
              <a:t> = 125 </a:t>
            </a:r>
            <a:r>
              <a:rPr lang="en-US" dirty="0" err="1" smtClean="0"/>
              <a:t>GeV</a:t>
            </a:r>
            <a:r>
              <a:rPr lang="en-US" dirty="0" smtClean="0"/>
              <a:t> and its associated uncertainty are also shown.</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75</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76</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77</a:t>
            </a:fld>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78</a:t>
            </a:fld>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HIG-12-045</a:t>
            </a:r>
          </a:p>
          <a:p>
            <a:endParaRPr lang="en-US" dirty="0" smtClean="0"/>
          </a:p>
          <a:p>
            <a:r>
              <a:rPr lang="en-US" dirty="0" smtClean="0"/>
              <a:t>Results are presented from searches for the standard model (SM) Higgs boson in proton-proton collisions at </a:t>
            </a:r>
            <a:r>
              <a:rPr lang="en-US" sz="1200" i="1" kern="1200" dirty="0" smtClean="0">
                <a:solidFill>
                  <a:schemeClr val="tx1"/>
                </a:solidFill>
                <a:effectLst/>
                <a:latin typeface="+mn-lt"/>
                <a:ea typeface="ＭＳ Ｐゴシック" charset="-128"/>
                <a:cs typeface="ＭＳ Ｐゴシック" charset="-128"/>
              </a:rPr>
              <a:t>s</a:t>
            </a:r>
            <a:r>
              <a:rPr lang="en-US" sz="1200" kern="1200" dirty="0" smtClean="0">
                <a:solidFill>
                  <a:schemeClr val="tx1"/>
                </a:solidFill>
                <a:effectLst/>
                <a:latin typeface="+mn-lt"/>
                <a:ea typeface="ＭＳ Ｐゴシック" charset="-128"/>
                <a:cs typeface="ＭＳ Ｐゴシック" charset="-128"/>
              </a:rPr>
              <a:t>√</a:t>
            </a:r>
            <a:r>
              <a:rPr lang="en-US" dirty="0" smtClean="0"/>
              <a:t> = 7 and 8 </a:t>
            </a:r>
            <a:r>
              <a:rPr lang="en-US" dirty="0" err="1" smtClean="0"/>
              <a:t>TeV</a:t>
            </a:r>
            <a:r>
              <a:rPr lang="en-US" dirty="0" smtClean="0"/>
              <a:t>, using data samples corresponding to integrated luminosities of up to 5.1 fb</a:t>
            </a:r>
            <a:r>
              <a:rPr lang="en-US" sz="1200" kern="1200" dirty="0" smtClean="0">
                <a:solidFill>
                  <a:schemeClr val="tx1"/>
                </a:solidFill>
                <a:effectLst/>
                <a:latin typeface="+mn-lt"/>
                <a:ea typeface="ＭＳ Ｐゴシック" charset="-128"/>
                <a:cs typeface="ＭＳ Ｐゴシック" charset="-128"/>
              </a:rPr>
              <a:t>−1</a:t>
            </a:r>
            <a:r>
              <a:rPr lang="en-US" dirty="0" smtClean="0"/>
              <a:t> at 7 </a:t>
            </a:r>
            <a:r>
              <a:rPr lang="en-US" dirty="0" err="1" smtClean="0"/>
              <a:t>TeV</a:t>
            </a:r>
            <a:r>
              <a:rPr lang="en-US" dirty="0" smtClean="0"/>
              <a:t> and up to 12.2 fb</a:t>
            </a:r>
            <a:r>
              <a:rPr lang="en-US" sz="1200" kern="1200" dirty="0" smtClean="0">
                <a:solidFill>
                  <a:schemeClr val="tx1"/>
                </a:solidFill>
                <a:effectLst/>
                <a:latin typeface="+mn-lt"/>
                <a:ea typeface="ＭＳ Ｐゴシック" charset="-128"/>
                <a:cs typeface="ＭＳ Ｐゴシック" charset="-128"/>
              </a:rPr>
              <a:t>−1</a:t>
            </a:r>
            <a:r>
              <a:rPr lang="en-US" dirty="0" smtClean="0"/>
              <a:t> at 8 </a:t>
            </a:r>
            <a:r>
              <a:rPr lang="en-US" dirty="0" err="1" smtClean="0"/>
              <a:t>TeV</a:t>
            </a:r>
            <a:r>
              <a:rPr lang="en-US" dirty="0" smtClean="0"/>
              <a:t>. The search is performed in the mass range 110--1000~GeV in five decay modes: </a:t>
            </a:r>
            <a:r>
              <a:rPr lang="en-US" sz="1200" i="1" kern="1200" dirty="0" err="1" smtClean="0">
                <a:solidFill>
                  <a:schemeClr val="tx1"/>
                </a:solidFill>
                <a:effectLst/>
                <a:latin typeface="+mn-lt"/>
                <a:ea typeface="ＭＳ Ｐゴシック" charset="-128"/>
                <a:cs typeface="ＭＳ Ｐゴシック" charset="-128"/>
              </a:rPr>
              <a:t>γγ</a:t>
            </a:r>
            <a:r>
              <a:rPr lang="en-US" dirty="0" smtClean="0"/>
              <a:t>, ZZ, WW, </a:t>
            </a:r>
            <a:r>
              <a:rPr lang="en-US" sz="1200" i="1" kern="1200" dirty="0" err="1" smtClean="0">
                <a:solidFill>
                  <a:schemeClr val="tx1"/>
                </a:solidFill>
                <a:effectLst/>
                <a:latin typeface="+mn-lt"/>
                <a:ea typeface="ＭＳ Ｐゴシック" charset="-128"/>
                <a:cs typeface="ＭＳ Ｐゴシック" charset="-128"/>
              </a:rPr>
              <a:t>ττ</a:t>
            </a:r>
            <a:r>
              <a:rPr lang="en-US" dirty="0" smtClean="0"/>
              <a:t>, and bb. Updated results are presented except for the </a:t>
            </a:r>
            <a:r>
              <a:rPr lang="en-US" sz="1200" i="1" kern="1200" dirty="0" err="1" smtClean="0">
                <a:solidFill>
                  <a:schemeClr val="tx1"/>
                </a:solidFill>
                <a:effectLst/>
                <a:latin typeface="+mn-lt"/>
                <a:ea typeface="ＭＳ Ｐゴシック" charset="-128"/>
                <a:cs typeface="ＭＳ Ｐゴシック" charset="-128"/>
              </a:rPr>
              <a:t>γγ</a:t>
            </a:r>
            <a:r>
              <a:rPr lang="en-US" dirty="0" smtClean="0"/>
              <a:t> mode. The significance of the recently discovered boson is now </a:t>
            </a:r>
            <a:r>
              <a:rPr lang="en-US" sz="1200" kern="1200" dirty="0" smtClean="0">
                <a:solidFill>
                  <a:schemeClr val="tx1"/>
                </a:solidFill>
                <a:effectLst/>
                <a:latin typeface="+mn-lt"/>
                <a:ea typeface="ＭＳ Ｐゴシック" charset="-128"/>
                <a:cs typeface="ＭＳ Ｐゴシック" charset="-128"/>
              </a:rPr>
              <a:t>6.9</a:t>
            </a:r>
            <a:r>
              <a:rPr lang="en-US" sz="1200" i="1" kern="1200" dirty="0" smtClean="0">
                <a:solidFill>
                  <a:schemeClr val="tx1"/>
                </a:solidFill>
                <a:effectLst/>
                <a:latin typeface="+mn-lt"/>
                <a:ea typeface="ＭＳ Ｐゴシック" charset="-128"/>
                <a:cs typeface="ＭＳ Ｐゴシック" charset="-128"/>
              </a:rPr>
              <a:t>σ</a:t>
            </a:r>
            <a:r>
              <a:rPr lang="en-US" dirty="0" smtClean="0"/>
              <a:t>. Its mass is measured to be </a:t>
            </a:r>
            <a:r>
              <a:rPr lang="en-US" sz="1200" kern="1200" dirty="0" smtClean="0">
                <a:solidFill>
                  <a:schemeClr val="tx1"/>
                </a:solidFill>
                <a:effectLst/>
                <a:latin typeface="+mn-lt"/>
                <a:ea typeface="ＭＳ Ｐゴシック" charset="-128"/>
                <a:cs typeface="ＭＳ Ｐゴシック" charset="-128"/>
              </a:rPr>
              <a:t>125.8 ±0.4 (stat) ±0.4 (</a:t>
            </a:r>
            <a:r>
              <a:rPr lang="en-US" sz="1200" kern="1200" dirty="0" err="1" smtClean="0">
                <a:solidFill>
                  <a:schemeClr val="tx1"/>
                </a:solidFill>
                <a:effectLst/>
                <a:latin typeface="+mn-lt"/>
                <a:ea typeface="ＭＳ Ｐゴシック" charset="-128"/>
                <a:cs typeface="ＭＳ Ｐゴシック" charset="-128"/>
              </a:rPr>
              <a:t>syst</a:t>
            </a:r>
            <a:r>
              <a:rPr lang="en-US" sz="1200" kern="1200" dirty="0" smtClean="0">
                <a:solidFill>
                  <a:schemeClr val="tx1"/>
                </a:solidFill>
                <a:effectLst/>
                <a:latin typeface="+mn-lt"/>
                <a:ea typeface="ＭＳ Ｐゴシック" charset="-128"/>
                <a:cs typeface="ＭＳ Ｐゴシック" charset="-128"/>
              </a:rPr>
              <a:t>)</a:t>
            </a:r>
            <a:r>
              <a:rPr lang="en-US" dirty="0" smtClean="0"/>
              <a:t>~</a:t>
            </a:r>
            <a:r>
              <a:rPr lang="en-US" dirty="0" err="1" smtClean="0"/>
              <a:t>GeV</a:t>
            </a:r>
            <a:r>
              <a:rPr lang="en-US" dirty="0" smtClean="0"/>
              <a:t>. The event yields obtained by the different analyses targeting specific decay modes and production mechanisms are consistent with those expected for the SM Higgs boson. The best-fit signal strength for all channels combined, expressed in units of the SM Higgs boson cross section, is 0.88</a:t>
            </a:r>
            <a:r>
              <a:rPr lang="en-US" sz="1200" kern="1200" dirty="0" smtClean="0">
                <a:solidFill>
                  <a:schemeClr val="tx1"/>
                </a:solidFill>
                <a:effectLst/>
                <a:latin typeface="+mn-lt"/>
                <a:ea typeface="ＭＳ Ｐゴシック" charset="-128"/>
                <a:cs typeface="ＭＳ Ｐゴシック" charset="-128"/>
              </a:rPr>
              <a:t>±</a:t>
            </a:r>
            <a:r>
              <a:rPr lang="en-US" dirty="0" smtClean="0"/>
              <a:t>0.21 at the measured mass. The consistency of the couplings of the observed boson with those predicted for the SM Higgs boson is tested in various ways, and no significant deviations are found. Under the assumption that the observed boson has spin zero, the data </a:t>
            </a:r>
            <a:r>
              <a:rPr lang="en-US" dirty="0" err="1" smtClean="0"/>
              <a:t>disfavour</a:t>
            </a:r>
            <a:r>
              <a:rPr lang="en-US" dirty="0" smtClean="0"/>
              <a:t> the pseudo-scalar hypothesis </a:t>
            </a:r>
            <a:r>
              <a:rPr lang="en-US" sz="1200" kern="1200" dirty="0" smtClean="0">
                <a:solidFill>
                  <a:schemeClr val="tx1"/>
                </a:solidFill>
                <a:effectLst/>
                <a:latin typeface="+mn-lt"/>
                <a:ea typeface="ＭＳ Ｐゴシック" charset="-128"/>
                <a:cs typeface="ＭＳ Ｐゴシック" charset="-128"/>
              </a:rPr>
              <a:t>0−</a:t>
            </a:r>
            <a:r>
              <a:rPr lang="en-US" dirty="0" smtClean="0"/>
              <a:t> with a CL</a:t>
            </a:r>
            <a:r>
              <a:rPr lang="en-US" sz="1200" i="1" kern="1200" dirty="0" smtClean="0">
                <a:solidFill>
                  <a:schemeClr val="tx1"/>
                </a:solidFill>
                <a:effectLst/>
                <a:latin typeface="+mn-lt"/>
                <a:ea typeface="ＭＳ Ｐゴシック" charset="-128"/>
                <a:cs typeface="ＭＳ Ｐゴシック" charset="-128"/>
              </a:rPr>
              <a:t>s</a:t>
            </a:r>
            <a:r>
              <a:rPr lang="en-US" dirty="0" smtClean="0"/>
              <a:t> value of 2.4\%.</a:t>
            </a:r>
          </a:p>
          <a:p>
            <a:endParaRPr lang="en-US" b="1" dirty="0" smtClean="0"/>
          </a:p>
          <a:p>
            <a:r>
              <a:rPr lang="en-US" b="1" dirty="0" smtClean="0"/>
              <a:t>Pictures</a:t>
            </a:r>
          </a:p>
          <a:p>
            <a:endParaRPr lang="en-US" dirty="0" smtClean="0"/>
          </a:p>
          <a:p>
            <a:r>
              <a:rPr lang="en-US" b="1" dirty="0" smtClean="0"/>
              <a:t>The observed local </a:t>
            </a:r>
            <a:r>
              <a:rPr lang="en-US" b="1" i="1" dirty="0" smtClean="0"/>
              <a:t>p</a:t>
            </a:r>
            <a:r>
              <a:rPr lang="en-US" b="1" dirty="0" smtClean="0"/>
              <a:t>-value </a:t>
            </a:r>
            <a:r>
              <a:rPr lang="en-US" b="1" i="1" dirty="0" smtClean="0"/>
              <a:t>p</a:t>
            </a:r>
            <a:r>
              <a:rPr lang="en-US" b="1" i="1" baseline="-25000" dirty="0" smtClean="0"/>
              <a:t>0</a:t>
            </a:r>
            <a:r>
              <a:rPr lang="en-US" b="1" dirty="0" smtClean="0"/>
              <a:t> for 7-!</a:t>
            </a:r>
            <a:r>
              <a:rPr lang="en-US" b="1" dirty="0" err="1" smtClean="0"/>
              <a:t>TeV</a:t>
            </a:r>
            <a:r>
              <a:rPr lang="en-US" b="1" dirty="0" smtClean="0"/>
              <a:t>, 8-!</a:t>
            </a:r>
            <a:r>
              <a:rPr lang="en-US" b="1" dirty="0" err="1" smtClean="0"/>
              <a:t>TeV</a:t>
            </a:r>
            <a:r>
              <a:rPr lang="en-US" b="1" dirty="0" smtClean="0"/>
              <a:t> data, and their combination</a:t>
            </a:r>
            <a:r>
              <a:rPr lang="en-US" dirty="0" smtClean="0"/>
              <a:t> as a function of the SM Higgs boson mass. The dashed lines show the expected local </a:t>
            </a:r>
            <a:r>
              <a:rPr lang="en-US" i="1" dirty="0" smtClean="0"/>
              <a:t>p</a:t>
            </a:r>
            <a:r>
              <a:rPr lang="en-US" dirty="0" smtClean="0"/>
              <a:t>-value </a:t>
            </a:r>
            <a:r>
              <a:rPr lang="en-US" i="1" dirty="0" smtClean="0"/>
              <a:t>p</a:t>
            </a:r>
            <a:r>
              <a:rPr lang="en-US" i="1" baseline="-25000" dirty="0" smtClean="0"/>
              <a:t>0</a:t>
            </a:r>
            <a:r>
              <a:rPr lang="en-US" i="1" dirty="0" smtClean="0"/>
              <a:t>(</a:t>
            </a:r>
            <a:r>
              <a:rPr lang="en-US" i="1" dirty="0" err="1" smtClean="0"/>
              <a:t>m</a:t>
            </a:r>
            <a:r>
              <a:rPr lang="en-US" i="1" baseline="-25000" dirty="0" err="1" smtClean="0"/>
              <a:t>H</a:t>
            </a:r>
            <a:r>
              <a:rPr lang="en-US" i="1" dirty="0" smtClean="0"/>
              <a:t>)</a:t>
            </a:r>
            <a:r>
              <a:rPr lang="en-US" dirty="0" smtClean="0"/>
              <a:t>, should a Higgs boson with a mass </a:t>
            </a:r>
            <a:r>
              <a:rPr lang="en-US" dirty="0" err="1" smtClean="0"/>
              <a:t>m</a:t>
            </a:r>
            <a:r>
              <a:rPr lang="en-US" baseline="-25000" dirty="0" err="1" smtClean="0"/>
              <a:t>H</a:t>
            </a:r>
            <a:r>
              <a:rPr lang="en-US" dirty="0" smtClean="0"/>
              <a:t> exist. </a:t>
            </a:r>
          </a:p>
          <a:p>
            <a:endParaRPr lang="en-US" dirty="0" smtClean="0"/>
          </a:p>
          <a:p>
            <a:r>
              <a:rPr lang="en-US" b="1" dirty="0" smtClean="0"/>
              <a:t>The observed local </a:t>
            </a:r>
            <a:r>
              <a:rPr lang="en-US" b="1" i="1" dirty="0" smtClean="0"/>
              <a:t>p</a:t>
            </a:r>
            <a:r>
              <a:rPr lang="en-US" b="1" dirty="0" smtClean="0"/>
              <a:t>-value </a:t>
            </a:r>
            <a:r>
              <a:rPr lang="en-US" b="1" i="1" dirty="0" smtClean="0"/>
              <a:t>p</a:t>
            </a:r>
            <a:r>
              <a:rPr lang="en-US" b="1" i="1" baseline="-25000" dirty="0" smtClean="0"/>
              <a:t>0</a:t>
            </a:r>
            <a:r>
              <a:rPr lang="en-US" b="1" dirty="0" smtClean="0"/>
              <a:t> for five </a:t>
            </a:r>
            <a:r>
              <a:rPr lang="en-US" b="1" dirty="0" err="1" smtClean="0"/>
              <a:t>subcombinations</a:t>
            </a:r>
            <a:r>
              <a:rPr lang="en-US" b="1" dirty="0" smtClean="0"/>
              <a:t> by decay mode and the overall combination</a:t>
            </a:r>
            <a:r>
              <a:rPr lang="en-US" dirty="0" smtClean="0"/>
              <a:t> as a function of the SM Higgs boson mass. The dashed lines show the expected local </a:t>
            </a:r>
            <a:r>
              <a:rPr lang="en-US" i="1" dirty="0" smtClean="0"/>
              <a:t>p</a:t>
            </a:r>
            <a:r>
              <a:rPr lang="en-US" dirty="0" smtClean="0"/>
              <a:t>-value </a:t>
            </a:r>
            <a:r>
              <a:rPr lang="en-US" i="1" dirty="0" smtClean="0"/>
              <a:t>p</a:t>
            </a:r>
            <a:r>
              <a:rPr lang="en-US" i="1" baseline="-25000" dirty="0" smtClean="0"/>
              <a:t>0</a:t>
            </a:r>
            <a:r>
              <a:rPr lang="en-US" i="1" dirty="0" smtClean="0"/>
              <a:t>(</a:t>
            </a:r>
            <a:r>
              <a:rPr lang="en-US" i="1" dirty="0" err="1" smtClean="0"/>
              <a:t>m</a:t>
            </a:r>
            <a:r>
              <a:rPr lang="en-US" i="1" baseline="-25000" dirty="0" err="1" smtClean="0"/>
              <a:t>H</a:t>
            </a:r>
            <a:r>
              <a:rPr lang="en-US" i="1" dirty="0" smtClean="0"/>
              <a:t>)</a:t>
            </a:r>
            <a:r>
              <a:rPr lang="en-US" dirty="0" smtClean="0"/>
              <a:t>, should a Higgs boson with a mass </a:t>
            </a:r>
            <a:r>
              <a:rPr lang="en-US" dirty="0" err="1" smtClean="0"/>
              <a:t>m</a:t>
            </a:r>
            <a:r>
              <a:rPr lang="en-US" baseline="-25000" dirty="0" err="1" smtClean="0"/>
              <a:t>H</a:t>
            </a:r>
            <a:r>
              <a:rPr lang="en-US" dirty="0" smtClean="0"/>
              <a:t> exist. </a:t>
            </a:r>
          </a:p>
          <a:p>
            <a:endParaRPr lang="en-US" dirty="0" smtClean="0"/>
          </a:p>
          <a:p>
            <a:r>
              <a:rPr lang="en-US" dirty="0" smtClean="0"/>
              <a:t>ATLAS and CMS use consistent statistical tools</a:t>
            </a:r>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79</a:t>
            </a:fld>
            <a:endParaRPr lang="en-US" dirty="0"/>
          </a:p>
        </p:txBody>
      </p:sp>
    </p:spTree>
    <p:extLst>
      <p:ext uri="{BB962C8B-B14F-4D97-AF65-F5344CB8AC3E}">
        <p14:creationId xmlns="" xmlns:p14="http://schemas.microsoft.com/office/powerpoint/2010/main" val="3206641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8</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742950"/>
            <a:ext cx="4951412" cy="371475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charset="-128"/>
                <a:cs typeface="ＭＳ Ｐゴシック" charset="-128"/>
              </a:rPr>
              <a:t>Couplings look consistent within 2 standard deviations</a:t>
            </a:r>
          </a:p>
          <a:p>
            <a:r>
              <a:rPr lang="en-US" sz="1200" b="0" i="0" u="none" strike="noStrike" kern="1200" baseline="0" dirty="0" smtClean="0">
                <a:solidFill>
                  <a:schemeClr val="tx1"/>
                </a:solidFill>
                <a:latin typeface="+mn-lt"/>
                <a:ea typeface="ＭＳ Ｐゴシック" charset="-128"/>
                <a:cs typeface="ＭＳ Ｐゴシック" charset="-128"/>
              </a:rPr>
              <a:t>– Fermions versus vector bosons</a:t>
            </a:r>
            <a:endParaRPr lang="en-US" b="1" dirty="0" smtClean="0"/>
          </a:p>
          <a:p>
            <a:endParaRPr lang="en-US" b="1" dirty="0" smtClean="0"/>
          </a:p>
          <a:p>
            <a:endParaRPr lang="en-US" b="1" dirty="0" smtClean="0"/>
          </a:p>
          <a:p>
            <a:r>
              <a:rPr lang="en-US" b="1" dirty="0" smtClean="0"/>
              <a:t>Picture</a:t>
            </a:r>
          </a:p>
          <a:p>
            <a:endParaRPr lang="en-US" b="1" dirty="0" smtClean="0"/>
          </a:p>
          <a:p>
            <a:endParaRPr lang="en-US" b="1" dirty="0" smtClean="0"/>
          </a:p>
          <a:p>
            <a:r>
              <a:rPr lang="en-US" b="1" dirty="0" smtClean="0"/>
              <a:t>2D 68% CL contours for a hypothesized Higgs boson mass </a:t>
            </a:r>
            <a:r>
              <a:rPr lang="en-US" b="1" dirty="0" err="1" smtClean="0"/>
              <a:t>m</a:t>
            </a:r>
            <a:r>
              <a:rPr lang="en-US" b="1" baseline="-25000" dirty="0" err="1" smtClean="0"/>
              <a:t>H</a:t>
            </a:r>
            <a:r>
              <a:rPr lang="en-US" b="1" dirty="0" smtClean="0"/>
              <a:t> and signal strength </a:t>
            </a:r>
            <a:r>
              <a:rPr lang="en-US" b="1" dirty="0" err="1" smtClean="0"/>
              <a:t>σ</a:t>
            </a:r>
            <a:r>
              <a:rPr lang="en-US" b="1" dirty="0" smtClean="0"/>
              <a:t>/</a:t>
            </a:r>
            <a:r>
              <a:rPr lang="en-US" b="1" dirty="0" err="1" smtClean="0"/>
              <a:t>σ</a:t>
            </a:r>
            <a:r>
              <a:rPr lang="en-US" b="1" baseline="-25000" dirty="0" err="1" smtClean="0"/>
              <a:t>SM</a:t>
            </a:r>
            <a:r>
              <a:rPr lang="en-US" dirty="0" smtClean="0"/>
              <a:t> for the </a:t>
            </a:r>
            <a:r>
              <a:rPr lang="en-US" dirty="0" err="1" smtClean="0"/>
              <a:t>γγ</a:t>
            </a:r>
            <a:r>
              <a:rPr lang="en-US" dirty="0" smtClean="0"/>
              <a:t> and 4l, and their combination. In this combination, the relative signal strengths for the three final states are constrained by the expectations for the SM Higgs boson. </a:t>
            </a:r>
          </a:p>
          <a:p>
            <a:endParaRPr lang="en-US" dirty="0" smtClean="0"/>
          </a:p>
          <a:p>
            <a:endParaRPr lang="en-US" dirty="0" smtClean="0"/>
          </a:p>
          <a:p>
            <a:r>
              <a:rPr lang="en-US" b="1" dirty="0" smtClean="0"/>
              <a:t>Picture</a:t>
            </a:r>
          </a:p>
          <a:p>
            <a:endParaRPr lang="en-US" dirty="0" smtClean="0"/>
          </a:p>
          <a:p>
            <a:r>
              <a:rPr lang="en-US" b="1" dirty="0" smtClean="0"/>
              <a:t>Values of μ̂ = </a:t>
            </a:r>
            <a:r>
              <a:rPr lang="en-US" b="1" dirty="0" err="1" smtClean="0"/>
              <a:t>σ</a:t>
            </a:r>
            <a:r>
              <a:rPr lang="en-US" b="1" dirty="0" smtClean="0"/>
              <a:t>/</a:t>
            </a:r>
            <a:r>
              <a:rPr lang="en-US" b="1" dirty="0" err="1" smtClean="0"/>
              <a:t>σ</a:t>
            </a:r>
            <a:r>
              <a:rPr lang="en-US" b="1" baseline="-25000" dirty="0" err="1" smtClean="0"/>
              <a:t>SM</a:t>
            </a:r>
            <a:r>
              <a:rPr lang="en-US" b="1" dirty="0" smtClean="0"/>
              <a:t> for the combination (solid vertical line) and for contributing channels (points)</a:t>
            </a:r>
            <a:r>
              <a:rPr lang="en-US" dirty="0" smtClean="0"/>
              <a:t>. The vertical band shows the overall μ̂ value 0.88 ± 0.21. The horizontal bars indicate the ±1σ uncertainties on the μ̂ values for individual channels; they include both statistical and systematic uncertainties. </a:t>
            </a:r>
          </a:p>
          <a:p>
            <a:r>
              <a:rPr lang="en-US" b="1" dirty="0" err="1" smtClean="0"/>
              <a:t>Guardare</a:t>
            </a:r>
            <a:r>
              <a:rPr lang="en-US" b="1" dirty="0" smtClean="0"/>
              <a:t> </a:t>
            </a:r>
            <a:r>
              <a:rPr lang="en-US" b="1" dirty="0" err="1" smtClean="0"/>
              <a:t>articolo</a:t>
            </a:r>
            <a:r>
              <a:rPr lang="en-US" b="1" dirty="0" smtClean="0"/>
              <a:t> PAS HIG-12-045</a:t>
            </a:r>
          </a:p>
          <a:p>
            <a:endParaRPr lang="en-US" dirty="0" smtClean="0"/>
          </a:p>
          <a:p>
            <a:endParaRPr lang="en-US" dirty="0" smtClean="0"/>
          </a:p>
          <a:p>
            <a:endParaRPr lang="en-US" dirty="0" smtClean="0"/>
          </a:p>
          <a:p>
            <a:endParaRPr lang="en-US" dirty="0" smtClean="0"/>
          </a:p>
          <a:p>
            <a:r>
              <a:rPr lang="en-US" dirty="0" smtClean="0"/>
              <a:t>This combination</a:t>
            </a:r>
            <a:r>
              <a:rPr lang="en-US" baseline="0" dirty="0" smtClean="0"/>
              <a:t> is</a:t>
            </a:r>
            <a:r>
              <a:rPr lang="en-US" dirty="0" smtClean="0"/>
              <a:t> model</a:t>
            </a:r>
            <a:r>
              <a:rPr lang="en-US" baseline="0" dirty="0" smtClean="0"/>
              <a:t> dependent as we assume that the relative event yields in </a:t>
            </a:r>
            <a:r>
              <a:rPr lang="en-US" baseline="0" dirty="0" err="1" smtClean="0"/>
              <a:t>gamgam</a:t>
            </a:r>
            <a:r>
              <a:rPr lang="en-US" baseline="0" dirty="0" smtClean="0"/>
              <a:t>, VBF </a:t>
            </a:r>
            <a:r>
              <a:rPr lang="en-US" baseline="0" dirty="0" err="1" smtClean="0"/>
              <a:t>gamgam</a:t>
            </a:r>
            <a:r>
              <a:rPr lang="en-US" baseline="0" dirty="0" smtClean="0"/>
              <a:t>, and zz4l channels are defined by the SM Higgs boson phenomenology. The total cross section, however, is allowed to float. </a:t>
            </a:r>
          </a:p>
          <a:p>
            <a:r>
              <a:rPr lang="en-US" baseline="0" dirty="0" smtClean="0"/>
              <a:t>The main model independent result is on the next page</a:t>
            </a:r>
          </a:p>
          <a:p>
            <a:endParaRPr lang="en-US" baseline="0" dirty="0" smtClean="0"/>
          </a:p>
          <a:p>
            <a:endParaRPr lang="en-US" baseline="0" dirty="0" smtClean="0"/>
          </a:p>
          <a:p>
            <a:pPr marL="228600" indent="-228600">
              <a:buAutoNum type="arabicParenR"/>
            </a:pPr>
            <a:r>
              <a:rPr lang="en-US" dirty="0" err="1" smtClean="0"/>
              <a:t>gg</a:t>
            </a:r>
            <a:r>
              <a:rPr lang="en-US" dirty="0" smtClean="0"/>
              <a:t>: As explained in the document that I just circulated, for </a:t>
            </a:r>
            <a:r>
              <a:rPr lang="en-US" dirty="0" err="1" smtClean="0"/>
              <a:t>gg</a:t>
            </a:r>
            <a:r>
              <a:rPr lang="en-US" dirty="0" smtClean="0"/>
              <a:t> we have two dominant uncertainties. One is related to the translation of electrons to photons and the other one is covering potential uncertainties arising from the extrapolation of the Zee mass scale (</a:t>
            </a:r>
            <a:r>
              <a:rPr lang="en-US" dirty="0" err="1" smtClean="0"/>
              <a:t>I.e</a:t>
            </a:r>
            <a:r>
              <a:rPr lang="en-US" dirty="0" smtClean="0"/>
              <a:t> 91 GeV to 125 GeV). The latter one has been conservatively estimated from Zee events that posses a similar </a:t>
            </a:r>
            <a:r>
              <a:rPr lang="en-US" dirty="0" err="1" smtClean="0"/>
              <a:t>Ht</a:t>
            </a:r>
            <a:r>
              <a:rPr lang="en-US" dirty="0" smtClean="0"/>
              <a:t> = pt1+pt2 of the di-object system then Higgs candidates at 125 GeV. This error was estimate to not exceed 0.4%. The other error arises from the electron to photon translation and it's correlated part, which is most important for the mass measurement, was estimated to be 0.25%. There are also per-category errors at a similar level but these are assumed uncorrelated between categories and thus have little impact on the mass. Further details about the errors and how they are obtained are in the document (see also below for a summery of the important errors for the mass). - 0.4% mass error correlated between all event categories (extrapolation from </a:t>
            </a:r>
            <a:r>
              <a:rPr lang="en-US" dirty="0" err="1" smtClean="0"/>
              <a:t>mZ</a:t>
            </a:r>
            <a:r>
              <a:rPr lang="en-US" dirty="0" smtClean="0"/>
              <a:t>=91 to </a:t>
            </a:r>
            <a:r>
              <a:rPr lang="en-US" dirty="0" err="1" smtClean="0"/>
              <a:t>mH</a:t>
            </a:r>
            <a:r>
              <a:rPr lang="en-US" dirty="0" smtClean="0"/>
              <a:t>=125). - </a:t>
            </a:r>
            <a:r>
              <a:rPr lang="en-US" dirty="0" err="1" smtClean="0"/>
              <a:t>Approx</a:t>
            </a:r>
            <a:r>
              <a:rPr lang="en-US" dirty="0" smtClean="0"/>
              <a:t> 0.25% for e -&gt; gamma extrapolation and uncorrelated errors of similar size between different photon categories; the later one approximately averages out to a negligible contribution. </a:t>
            </a:r>
          </a:p>
          <a:p>
            <a:pPr marL="0" indent="0">
              <a:buNone/>
            </a:pPr>
            <a:r>
              <a:rPr lang="en-US" dirty="0" smtClean="0"/>
              <a:t>2) 4l: In the 4l the most important systematic is the energy scale in electrons in 4l. It is estimated to be 0.4% based on the envelope of all biases we see in different categories of Z-&gt;</a:t>
            </a:r>
            <a:r>
              <a:rPr lang="en-US" dirty="0" err="1" smtClean="0"/>
              <a:t>ee</a:t>
            </a:r>
            <a:r>
              <a:rPr lang="en-US" dirty="0" smtClean="0"/>
              <a:t> events. </a:t>
            </a:r>
          </a:p>
          <a:p>
            <a:pPr marL="0" indent="0">
              <a:buNone/>
            </a:pPr>
            <a:r>
              <a:rPr lang="en-US" dirty="0" smtClean="0"/>
              <a:t>3) combination </a:t>
            </a:r>
            <a:r>
              <a:rPr lang="en-US" dirty="0" err="1" smtClean="0"/>
              <a:t>gg</a:t>
            </a:r>
            <a:r>
              <a:rPr lang="en-US" dirty="0" smtClean="0"/>
              <a:t> and 4l uncertainties are assumed to be NOT correlated because of different sources of the most important systematic errors. In general, the total error of the mass, both statistic as well as systematic, is driven by </a:t>
            </a:r>
            <a:r>
              <a:rPr lang="en-US" dirty="0" err="1" smtClean="0"/>
              <a:t>Hgg</a:t>
            </a:r>
            <a:r>
              <a:rPr lang="en-US" dirty="0" smtClean="0"/>
              <a:t> and therefore the under </a:t>
            </a:r>
            <a:r>
              <a:rPr lang="en-US" dirty="0" err="1" smtClean="0"/>
              <a:t>gg</a:t>
            </a:r>
            <a:r>
              <a:rPr lang="en-US" dirty="0" smtClean="0"/>
              <a:t> mentioned systematic errors dominate the total systematic error of the combined mass result.</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80</a:t>
            </a:fld>
            <a:endParaRPr lang="en-US" dirty="0"/>
          </a:p>
        </p:txBody>
      </p:sp>
    </p:spTree>
    <p:extLst>
      <p:ext uri="{BB962C8B-B14F-4D97-AF65-F5344CB8AC3E}">
        <p14:creationId xmlns="" xmlns:p14="http://schemas.microsoft.com/office/powerpoint/2010/main" val="20766518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F55B7F94-1804-2741-970A-E97722925B44}" type="slidenum">
              <a:rPr lang="en-US" sz="1300">
                <a:latin typeface="Times New Roman" charset="0"/>
              </a:rPr>
              <a:pPr>
                <a:defRPr/>
              </a:pPr>
              <a:t>81</a:t>
            </a:fld>
            <a:endParaRPr lang="en-US" sz="1300">
              <a:latin typeface="Times New Roman" charset="0"/>
            </a:endParaRPr>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F55B7F94-1804-2741-970A-E97722925B44}" type="slidenum">
              <a:rPr lang="en-US" sz="1300">
                <a:latin typeface="Times New Roman" charset="0"/>
              </a:rPr>
              <a:pPr>
                <a:defRPr/>
              </a:pPr>
              <a:t>82</a:t>
            </a:fld>
            <a:endParaRPr lang="en-US" sz="1300">
              <a:latin typeface="Times New Roman" charset="0"/>
            </a:endParaRPr>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F55B7F94-1804-2741-970A-E97722925B44}" type="slidenum">
              <a:rPr lang="en-US" sz="1300">
                <a:latin typeface="Times New Roman" charset="0"/>
              </a:rPr>
              <a:pPr>
                <a:defRPr/>
              </a:pPr>
              <a:t>83</a:t>
            </a:fld>
            <a:endParaRPr lang="en-US" sz="1300">
              <a:latin typeface="Times New Roman" charset="0"/>
            </a:endParaRPr>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327F38-BCFA-42BF-AD72-7750AD78137C}" type="slidenum">
              <a:rPr lang="en-US"/>
              <a:pPr/>
              <a:t>84</a:t>
            </a:fld>
            <a:endParaRPr lang="en-US"/>
          </a:p>
        </p:txBody>
      </p:sp>
      <p:sp>
        <p:nvSpPr>
          <p:cNvPr id="25602" name="Rectangle 2"/>
          <p:cNvSpPr>
            <a:spLocks noGrp="1" noRot="1" noChangeAspect="1" noChangeArrowheads="1" noTextEdit="1"/>
          </p:cNvSpPr>
          <p:nvPr>
            <p:ph type="sldImg"/>
          </p:nvPr>
        </p:nvSpPr>
        <p:spPr>
          <a:xfrm>
            <a:off x="920750" y="742950"/>
            <a:ext cx="4953000" cy="3714750"/>
          </a:xfrm>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85</a:t>
            </a:fld>
            <a:endParaRPr lang="en-GB"/>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EF4057D-5C59-4518-AF7A-E330AA1E3CDB}" type="slidenum">
              <a:rPr lang="en-GB" smtClean="0"/>
              <a:pPr/>
              <a:t>86</a:t>
            </a:fld>
            <a:endParaRPr lang="en-GB"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A9C79AF-D570-4B4D-840E-EE954D4D4CDE}" type="slidenum">
              <a:rPr lang="en-GB" smtClean="0"/>
              <a:pPr/>
              <a:t>87</a:t>
            </a:fld>
            <a:endParaRPr lang="en-GB"/>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F55B7F94-1804-2741-970A-E97722925B44}" type="slidenum">
              <a:rPr lang="en-US" sz="1300">
                <a:latin typeface="Times New Roman" charset="0"/>
              </a:rPr>
              <a:pPr>
                <a:defRPr/>
              </a:pPr>
              <a:t>88</a:t>
            </a:fld>
            <a:endParaRPr lang="en-US" sz="1300">
              <a:latin typeface="Times New Roman" charset="0"/>
            </a:endParaRPr>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F55B7F94-1804-2741-970A-E97722925B44}" type="slidenum">
              <a:rPr lang="en-US" sz="1300">
                <a:latin typeface="Times New Roman" charset="0"/>
              </a:rPr>
              <a:pPr>
                <a:defRPr/>
              </a:pPr>
              <a:t>89</a:t>
            </a:fld>
            <a:endParaRPr lang="en-US" sz="1300">
              <a:latin typeface="Times New Roman" charset="0"/>
            </a:endParaRPr>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90</a:t>
            </a:fld>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91</a:t>
            </a:fld>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92</a:t>
            </a:fld>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69CD74B-FFC3-4798-8381-CB06BDF34A09}"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94</a:t>
            </a:fld>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95</a:t>
            </a:fld>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96</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5234">
              <a:defRPr sz="1600">
                <a:solidFill>
                  <a:schemeClr val="tx1"/>
                </a:solidFill>
                <a:latin typeface="Comic Sans MS" charset="0"/>
                <a:ea typeface="ＭＳ Ｐゴシック" charset="0"/>
                <a:cs typeface="ＭＳ Ｐゴシック" charset="0"/>
              </a:defRPr>
            </a:lvl1pPr>
            <a:lvl2pPr marL="38098625" indent="-37639413" defTabSz="915234">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9212" eaLnBrk="0" fontAlgn="base" hangingPunct="0">
              <a:spcBef>
                <a:spcPct val="0"/>
              </a:spcBef>
              <a:spcAft>
                <a:spcPct val="0"/>
              </a:spcAft>
              <a:defRPr sz="1600">
                <a:solidFill>
                  <a:schemeClr val="tx1"/>
                </a:solidFill>
                <a:latin typeface="Comic Sans MS" charset="0"/>
                <a:ea typeface="ＭＳ Ｐゴシック" charset="0"/>
              </a:defRPr>
            </a:lvl6pPr>
            <a:lvl7pPr marL="918423" eaLnBrk="0" fontAlgn="base" hangingPunct="0">
              <a:spcBef>
                <a:spcPct val="0"/>
              </a:spcBef>
              <a:spcAft>
                <a:spcPct val="0"/>
              </a:spcAft>
              <a:defRPr sz="1600">
                <a:solidFill>
                  <a:schemeClr val="tx1"/>
                </a:solidFill>
                <a:latin typeface="Comic Sans MS" charset="0"/>
                <a:ea typeface="ＭＳ Ｐゴシック" charset="0"/>
              </a:defRPr>
            </a:lvl7pPr>
            <a:lvl8pPr marL="1377635" eaLnBrk="0" fontAlgn="base" hangingPunct="0">
              <a:spcBef>
                <a:spcPct val="0"/>
              </a:spcBef>
              <a:spcAft>
                <a:spcPct val="0"/>
              </a:spcAft>
              <a:defRPr sz="1600">
                <a:solidFill>
                  <a:schemeClr val="tx1"/>
                </a:solidFill>
                <a:latin typeface="Comic Sans MS" charset="0"/>
                <a:ea typeface="ＭＳ Ｐゴシック" charset="0"/>
              </a:defRPr>
            </a:lvl8pPr>
            <a:lvl9pPr marL="1836847"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0A6EBABB-ACE6-7E44-BE53-5E4FC7B1F597}" type="slidenum">
              <a:rPr lang="en-US" sz="1300">
                <a:latin typeface="Times New Roman" charset="0"/>
              </a:rPr>
              <a:pPr>
                <a:defRPr/>
              </a:pPr>
              <a:t>97</a:t>
            </a:fld>
            <a:endParaRPr lang="en-US" sz="13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F059741-181B-C843-8397-B3A616220FE0}" type="slidenum">
              <a:rPr lang="fr-FR" smtClean="0"/>
              <a:pPr/>
              <a:t>98</a:t>
            </a:fld>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C2CCB86-0642-B547-B2C2-2CB9ABB892E0}"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3"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en-GB" dirty="0" smtClean="0"/>
              <a:t>23/4/10</a:t>
            </a:r>
            <a:endParaRPr lang="en-GB" dirty="0"/>
          </a:p>
        </p:txBody>
      </p:sp>
      <p:sp>
        <p:nvSpPr>
          <p:cNvPr id="5" name="Footer Placeholder 4"/>
          <p:cNvSpPr>
            <a:spLocks noGrp="1"/>
          </p:cNvSpPr>
          <p:nvPr>
            <p:ph type="ftr" sz="quarter" idx="11"/>
          </p:nvPr>
        </p:nvSpPr>
        <p:spPr/>
        <p:txBody>
          <a:bodyPr/>
          <a:lstStyle/>
          <a:p>
            <a:pPr algn="ctr"/>
            <a:r>
              <a:rPr lang="en-GB" dirty="0" smtClean="0"/>
              <a:t>Exploring the Origin of Mass: A New Dawn</a:t>
            </a:r>
            <a:endParaRPr lang="en-GB" dirty="0"/>
          </a:p>
        </p:txBody>
      </p:sp>
      <p:sp>
        <p:nvSpPr>
          <p:cNvPr id="6" name="Slide Number Placeholder 5"/>
          <p:cNvSpPr>
            <a:spLocks noGrp="1"/>
          </p:cNvSpPr>
          <p:nvPr>
            <p:ph type="sldNum" sz="quarter" idx="12"/>
          </p:nvPr>
        </p:nvSpPr>
        <p:spPr/>
        <p:txBody>
          <a:bodyPr/>
          <a:lstStyle/>
          <a:p>
            <a:fld id="{D099BB06-496F-4761-8A19-8D80EFA7D74C}" type="slidenum">
              <a:rPr lang="en-GB" smtClean="0"/>
              <a:pPr/>
              <a:t>‹#›</a:t>
            </a:fld>
            <a:endParaRPr lang="en-GB"/>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2050" name="Picture 2"/>
          <p:cNvPicPr>
            <a:picLocks noChangeAspect="1" noChangeArrowheads="1"/>
          </p:cNvPicPr>
          <p:nvPr userDrawn="1"/>
        </p:nvPicPr>
        <p:blipFill>
          <a:blip r:embed="rId2" cstate="print"/>
          <a:srcRect/>
          <a:stretch>
            <a:fillRect/>
          </a:stretch>
        </p:blipFill>
        <p:spPr bwMode="auto">
          <a:xfrm>
            <a:off x="0" y="5143500"/>
            <a:ext cx="9144000" cy="171450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6A7924-E590-4312-9A95-7EBC816FF8DA}" type="datetimeFigureOut">
              <a:rPr lang="en-US" smtClean="0"/>
              <a:pPr/>
              <a:t>12/18/2012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90"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6"/>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6"/>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6A7924-E590-4312-9A95-7EBC816FF8DA}" type="datetimeFigureOut">
              <a:rPr lang="en-US" smtClean="0"/>
              <a:pPr/>
              <a:t>12/18/2012</a:t>
            </a:fld>
            <a:endParaRPr lang="en-GB"/>
          </a:p>
        </p:txBody>
      </p:sp>
      <p:sp>
        <p:nvSpPr>
          <p:cNvPr id="5" name="Footer Placeholder 4"/>
          <p:cNvSpPr>
            <a:spLocks noGrp="1"/>
          </p:cNvSpPr>
          <p:nvPr>
            <p:ph type="ftr" sz="quarter" idx="11"/>
          </p:nvPr>
        </p:nvSpPr>
        <p:spPr>
          <a:xfrm>
            <a:off x="2640597" y="6377465"/>
            <a:ext cx="3836404" cy="365125"/>
          </a:xfrm>
        </p:spPr>
        <p:txBody>
          <a:bodyPr/>
          <a:lstStyle/>
          <a:p>
            <a:endParaRPr lang="en-GB"/>
          </a:p>
        </p:txBody>
      </p:sp>
      <p:sp>
        <p:nvSpPr>
          <p:cNvPr id="6" name="Slide Number Placeholder 5"/>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vl1pPr>
          </a:lstStyle>
          <a:p>
            <a:r>
              <a:rPr lang="en-US" dirty="0" smtClean="0"/>
              <a:t>23/4/10</a:t>
            </a:r>
            <a:endParaRPr lang="en-GB" dirty="0"/>
          </a:p>
        </p:txBody>
      </p:sp>
      <p:sp>
        <p:nvSpPr>
          <p:cNvPr id="5" name="Footer Placeholder 4"/>
          <p:cNvSpPr>
            <a:spLocks noGrp="1"/>
          </p:cNvSpPr>
          <p:nvPr>
            <p:ph type="ftr" sz="quarter" idx="11"/>
          </p:nvPr>
        </p:nvSpPr>
        <p:spPr/>
        <p:txBody>
          <a:bodyPr/>
          <a:lstStyle/>
          <a:p>
            <a:pPr algn="ctr"/>
            <a:r>
              <a:rPr lang="en-GB" dirty="0" smtClean="0"/>
              <a:t>Exploring the Origin of Mass: A New Dawn</a:t>
            </a:r>
            <a:endParaRPr lang="en-GB" dirty="0"/>
          </a:p>
        </p:txBody>
      </p:sp>
      <p:sp>
        <p:nvSpPr>
          <p:cNvPr id="6" name="Slide Number Placeholder 5"/>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3"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en-GB" dirty="0" smtClean="0">
                <a:solidFill>
                  <a:prstClr val="white">
                    <a:tint val="95000"/>
                  </a:prstClr>
                </a:solidFill>
              </a:rPr>
              <a:t>23/4/10</a:t>
            </a:r>
            <a:endParaRPr lang="en-GB" dirty="0">
              <a:solidFill>
                <a:prstClr val="white">
                  <a:tint val="95000"/>
                </a:prstClr>
              </a:solidFill>
            </a:endParaRPr>
          </a:p>
        </p:txBody>
      </p:sp>
      <p:sp>
        <p:nvSpPr>
          <p:cNvPr id="5" name="Footer Placeholder 4"/>
          <p:cNvSpPr>
            <a:spLocks noGrp="1"/>
          </p:cNvSpPr>
          <p:nvPr>
            <p:ph type="ftr" sz="quarter" idx="11"/>
          </p:nvPr>
        </p:nvSpPr>
        <p:spPr/>
        <p:txBody>
          <a:bodyPr/>
          <a:lstStyle/>
          <a:p>
            <a:pPr algn="ctr"/>
            <a:r>
              <a:rPr lang="en-GB" dirty="0" smtClean="0">
                <a:solidFill>
                  <a:prstClr val="white">
                    <a:tint val="95000"/>
                  </a:prstClr>
                </a:solidFill>
              </a:rPr>
              <a:t>Exploring the Origin of Mass: A New Dawn</a:t>
            </a:r>
            <a:endParaRPr lang="en-GB" dirty="0">
              <a:solidFill>
                <a:prstClr val="white">
                  <a:tint val="95000"/>
                </a:prstClr>
              </a:solidFill>
            </a:endParaRPr>
          </a:p>
        </p:txBody>
      </p:sp>
      <p:sp>
        <p:nvSpPr>
          <p:cNvPr id="6" name="Slide Number Placeholder 5"/>
          <p:cNvSpPr>
            <a:spLocks noGrp="1"/>
          </p:cNvSpPr>
          <p:nvPr>
            <p:ph type="sldNum" sz="quarter" idx="12"/>
          </p:nvPr>
        </p:nvSpPr>
        <p:spPr/>
        <p:txBody>
          <a:bodyPr/>
          <a:lstStyle/>
          <a:p>
            <a:fld id="{D099BB06-496F-4761-8A19-8D80EFA7D74C}" type="slidenum">
              <a:rPr lang="en-GB" smtClean="0">
                <a:solidFill>
                  <a:prstClr val="white">
                    <a:tint val="95000"/>
                  </a:prstClr>
                </a:solidFill>
              </a:rPr>
              <a:pPr/>
              <a:t>‹#›</a:t>
            </a:fld>
            <a:endParaRPr lang="en-GB">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pic>
        <p:nvPicPr>
          <p:cNvPr id="2050" name="Picture 2"/>
          <p:cNvPicPr>
            <a:picLocks noChangeAspect="1" noChangeArrowheads="1"/>
          </p:cNvPicPr>
          <p:nvPr userDrawn="1"/>
        </p:nvPicPr>
        <p:blipFill>
          <a:blip r:embed="rId2" cstate="print"/>
          <a:srcRect/>
          <a:stretch>
            <a:fillRect/>
          </a:stretch>
        </p:blipFill>
        <p:spPr bwMode="auto">
          <a:xfrm>
            <a:off x="0" y="5143500"/>
            <a:ext cx="9144000" cy="171450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vl1pPr>
          </a:lstStyle>
          <a:p>
            <a:r>
              <a:rPr lang="en-US" dirty="0" smtClean="0">
                <a:solidFill>
                  <a:prstClr val="black">
                    <a:tint val="95000"/>
                  </a:prstClr>
                </a:solidFill>
              </a:rPr>
              <a:t>23/4/10</a:t>
            </a:r>
            <a:endParaRPr lang="en-GB" dirty="0">
              <a:solidFill>
                <a:prstClr val="black">
                  <a:tint val="95000"/>
                </a:prstClr>
              </a:solidFill>
            </a:endParaRPr>
          </a:p>
        </p:txBody>
      </p:sp>
      <p:sp>
        <p:nvSpPr>
          <p:cNvPr id="5" name="Footer Placeholder 4"/>
          <p:cNvSpPr>
            <a:spLocks noGrp="1"/>
          </p:cNvSpPr>
          <p:nvPr>
            <p:ph type="ftr" sz="quarter" idx="11"/>
          </p:nvPr>
        </p:nvSpPr>
        <p:spPr/>
        <p:txBody>
          <a:bodyPr/>
          <a:lstStyle/>
          <a:p>
            <a:pPr algn="ctr"/>
            <a:r>
              <a:rPr lang="en-GB" dirty="0" smtClean="0">
                <a:solidFill>
                  <a:prstClr val="black">
                    <a:tint val="95000"/>
                  </a:prstClr>
                </a:solidFill>
              </a:rPr>
              <a:t>Exploring the Origin of Mass: A New Dawn</a:t>
            </a:r>
            <a:endParaRPr lang="en-GB" dirty="0">
              <a:solidFill>
                <a:prstClr val="black">
                  <a:tint val="95000"/>
                </a:prstClr>
              </a:solidFill>
            </a:endParaRPr>
          </a:p>
        </p:txBody>
      </p:sp>
      <p:sp>
        <p:nvSpPr>
          <p:cNvPr id="6" name="Slide Number Placeholder 5"/>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r">
              <a:defRPr sz="47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96A7924-E590-4312-9A95-7EBC816FF8DA}" type="datetimeFigureOut">
              <a:rPr lang="en-US" smtClean="0">
                <a:solidFill>
                  <a:prstClr val="white">
                    <a:tint val="95000"/>
                  </a:prstClr>
                </a:solidFill>
              </a:rPr>
              <a:pPr/>
              <a:t>12/18/2012</a:t>
            </a:fld>
            <a:endParaRPr lang="en-GB">
              <a:solidFill>
                <a:prstClr val="white">
                  <a:tint val="95000"/>
                </a:prstClr>
              </a:solidFill>
            </a:endParaRPr>
          </a:p>
        </p:txBody>
      </p:sp>
      <p:sp>
        <p:nvSpPr>
          <p:cNvPr id="5" name="Footer Placeholder 4"/>
          <p:cNvSpPr>
            <a:spLocks noGrp="1"/>
          </p:cNvSpPr>
          <p:nvPr>
            <p:ph type="ftr" sz="quarter" idx="11"/>
          </p:nvPr>
        </p:nvSpPr>
        <p:spPr/>
        <p:txBody>
          <a:bodyPr/>
          <a:lstStyle/>
          <a:p>
            <a:endParaRPr lang="en-GB">
              <a:solidFill>
                <a:prstClr val="white">
                  <a:tint val="95000"/>
                </a:prstClr>
              </a:solidFill>
            </a:endParaRPr>
          </a:p>
        </p:txBody>
      </p:sp>
      <p:sp>
        <p:nvSpPr>
          <p:cNvPr id="6" name="Slide Number Placeholder 5"/>
          <p:cNvSpPr>
            <a:spLocks noGrp="1"/>
          </p:cNvSpPr>
          <p:nvPr>
            <p:ph type="sldNum" sz="quarter" idx="12"/>
          </p:nvPr>
        </p:nvSpPr>
        <p:spPr/>
        <p:txBody>
          <a:bodyPr/>
          <a:lstStyle/>
          <a:p>
            <a:fld id="{D099BB06-496F-4761-8A19-8D80EFA7D74C}" type="slidenum">
              <a:rPr lang="en-GB" smtClean="0">
                <a:solidFill>
                  <a:prstClr val="white">
                    <a:tint val="95000"/>
                  </a:prstClr>
                </a:solidFill>
              </a:rPr>
              <a:pPr/>
              <a:t>‹#›</a:t>
            </a:fld>
            <a:endParaRPr lang="en-GB">
              <a:solidFill>
                <a:prstClr val="white">
                  <a:tint val="9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a:defRPr/>
            </a:lvl1pPr>
          </a:lstStyle>
          <a:p>
            <a:r>
              <a:rPr lang="en-US" dirty="0" smtClean="0">
                <a:solidFill>
                  <a:prstClr val="black">
                    <a:tint val="95000"/>
                  </a:prstClr>
                </a:solidFill>
              </a:rPr>
              <a:t>23/4/10</a:t>
            </a:r>
            <a:endParaRPr lang="en-GB" dirty="0">
              <a:solidFill>
                <a:prstClr val="black">
                  <a:tint val="95000"/>
                </a:prstClr>
              </a:solidFill>
            </a:endParaRPr>
          </a:p>
        </p:txBody>
      </p:sp>
      <p:sp>
        <p:nvSpPr>
          <p:cNvPr id="6" name="Footer Placeholder 5"/>
          <p:cNvSpPr>
            <a:spLocks noGrp="1"/>
          </p:cNvSpPr>
          <p:nvPr>
            <p:ph type="ftr" sz="quarter" idx="11"/>
          </p:nvPr>
        </p:nvSpPr>
        <p:spPr/>
        <p:txBody>
          <a:bodyPr/>
          <a:lstStyle/>
          <a:p>
            <a:pPr algn="ctr"/>
            <a:r>
              <a:rPr lang="en-GB" dirty="0" smtClean="0">
                <a:solidFill>
                  <a:prstClr val="black">
                    <a:tint val="95000"/>
                  </a:prstClr>
                </a:solidFill>
              </a:rPr>
              <a:t>Exploring the Origin of Mass: A New Dawn</a:t>
            </a:r>
            <a:endParaRPr lang="en-GB" dirty="0">
              <a:solidFill>
                <a:prstClr val="black">
                  <a:tint val="95000"/>
                </a:prstClr>
              </a:solidFill>
            </a:endParaRPr>
          </a:p>
        </p:txBody>
      </p:sp>
      <p:sp>
        <p:nvSpPr>
          <p:cNvPr id="7" name="Slide Number Placeholder 6"/>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69899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8" y="169899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8"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lvl1pPr>
              <a:defRPr/>
            </a:lvl1pPr>
          </a:lstStyle>
          <a:p>
            <a:r>
              <a:rPr lang="en-US" dirty="0" smtClean="0">
                <a:solidFill>
                  <a:prstClr val="black">
                    <a:tint val="95000"/>
                  </a:prstClr>
                </a:solidFill>
              </a:rPr>
              <a:t>23/4/10</a:t>
            </a:r>
            <a:endParaRPr lang="en-GB" dirty="0">
              <a:solidFill>
                <a:prstClr val="black">
                  <a:tint val="95000"/>
                </a:prstClr>
              </a:solidFill>
            </a:endParaRPr>
          </a:p>
        </p:txBody>
      </p:sp>
      <p:sp>
        <p:nvSpPr>
          <p:cNvPr id="8" name="Footer Placeholder 7"/>
          <p:cNvSpPr>
            <a:spLocks noGrp="1"/>
          </p:cNvSpPr>
          <p:nvPr>
            <p:ph type="ftr" sz="quarter" idx="11"/>
          </p:nvPr>
        </p:nvSpPr>
        <p:spPr/>
        <p:txBody>
          <a:bodyPr/>
          <a:lstStyle/>
          <a:p>
            <a:pPr algn="ctr"/>
            <a:r>
              <a:rPr lang="en-GB" dirty="0" smtClean="0">
                <a:solidFill>
                  <a:prstClr val="black">
                    <a:tint val="95000"/>
                  </a:prstClr>
                </a:solidFill>
              </a:rPr>
              <a:t>Exploring the Origin of Mass: A New Dawn</a:t>
            </a:r>
            <a:endParaRPr lang="en-GB" dirty="0">
              <a:solidFill>
                <a:prstClr val="black">
                  <a:tint val="95000"/>
                </a:prstClr>
              </a:solidFill>
            </a:endParaRPr>
          </a:p>
        </p:txBody>
      </p:sp>
      <p:sp>
        <p:nvSpPr>
          <p:cNvPr id="9" name="Slide Number Placeholder 8"/>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GB" dirty="0" smtClean="0">
                <a:solidFill>
                  <a:prstClr val="black">
                    <a:tint val="95000"/>
                  </a:prstClr>
                </a:solidFill>
              </a:rPr>
              <a:t>23/4/10</a:t>
            </a:r>
            <a:endParaRPr lang="en-GB" dirty="0">
              <a:solidFill>
                <a:prstClr val="black">
                  <a:tint val="95000"/>
                </a:prstClr>
              </a:solidFill>
            </a:endParaRPr>
          </a:p>
        </p:txBody>
      </p:sp>
      <p:sp>
        <p:nvSpPr>
          <p:cNvPr id="4" name="Footer Placeholder 3"/>
          <p:cNvSpPr>
            <a:spLocks noGrp="1"/>
          </p:cNvSpPr>
          <p:nvPr>
            <p:ph type="ftr" sz="quarter" idx="11"/>
          </p:nvPr>
        </p:nvSpPr>
        <p:spPr/>
        <p:txBody>
          <a:bodyPr/>
          <a:lstStyle/>
          <a:p>
            <a:pPr algn="ctr"/>
            <a:r>
              <a:rPr lang="en-GB" dirty="0" smtClean="0">
                <a:solidFill>
                  <a:prstClr val="black">
                    <a:tint val="95000"/>
                  </a:prstClr>
                </a:solidFill>
              </a:rPr>
              <a:t>Exploring the Origin of Mass: A New Dawn</a:t>
            </a:r>
            <a:endParaRPr lang="en-GB" dirty="0">
              <a:solidFill>
                <a:prstClr val="black">
                  <a:tint val="95000"/>
                </a:prstClr>
              </a:solidFill>
            </a:endParaRPr>
          </a:p>
        </p:txBody>
      </p:sp>
      <p:sp>
        <p:nvSpPr>
          <p:cNvPr id="5" name="Slide Number Placeholder 4"/>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A7924-E590-4312-9A95-7EBC816FF8DA}" type="datetimeFigureOut">
              <a:rPr lang="en-US" smtClean="0">
                <a:solidFill>
                  <a:prstClr val="black">
                    <a:tint val="95000"/>
                  </a:prstClr>
                </a:solidFill>
              </a:rPr>
              <a:pPr/>
              <a:t>12/18/2012</a:t>
            </a:fld>
            <a:endParaRPr lang="en-GB">
              <a:solidFill>
                <a:prstClr val="black">
                  <a:tint val="95000"/>
                </a:prstClr>
              </a:solidFill>
            </a:endParaRPr>
          </a:p>
        </p:txBody>
      </p:sp>
      <p:sp>
        <p:nvSpPr>
          <p:cNvPr id="3" name="Footer Placeholder 2"/>
          <p:cNvSpPr>
            <a:spLocks noGrp="1"/>
          </p:cNvSpPr>
          <p:nvPr>
            <p:ph type="ftr" sz="quarter" idx="11"/>
          </p:nvPr>
        </p:nvSpPr>
        <p:spPr/>
        <p:txBody>
          <a:bodyPr/>
          <a:lstStyle/>
          <a:p>
            <a:endParaRPr lang="en-GB">
              <a:solidFill>
                <a:prstClr val="black">
                  <a:tint val="95000"/>
                </a:prstClr>
              </a:solidFill>
            </a:endParaRPr>
          </a:p>
        </p:txBody>
      </p:sp>
      <p:sp>
        <p:nvSpPr>
          <p:cNvPr id="4" name="Slide Number Placeholder 3"/>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96A7924-E590-4312-9A95-7EBC816FF8DA}" type="datetimeFigureOut">
              <a:rPr lang="en-US" smtClean="0">
                <a:solidFill>
                  <a:prstClr val="black">
                    <a:tint val="95000"/>
                  </a:prstClr>
                </a:solidFill>
              </a:rPr>
              <a:pPr/>
              <a:t>12/18/2012</a:t>
            </a:fld>
            <a:endParaRPr lang="en-GB">
              <a:solidFill>
                <a:prstClr val="black">
                  <a:tint val="95000"/>
                </a:prstClr>
              </a:solidFill>
            </a:endParaRPr>
          </a:p>
        </p:txBody>
      </p:sp>
      <p:sp>
        <p:nvSpPr>
          <p:cNvPr id="6" name="Footer Placeholder 5"/>
          <p:cNvSpPr>
            <a:spLocks noGrp="1"/>
          </p:cNvSpPr>
          <p:nvPr>
            <p:ph type="ftr" sz="quarter" idx="11"/>
          </p:nvPr>
        </p:nvSpPr>
        <p:spPr/>
        <p:txBody>
          <a:bodyPr/>
          <a:lstStyle/>
          <a:p>
            <a:endParaRPr lang="en-GB">
              <a:solidFill>
                <a:prstClr val="black">
                  <a:tint val="95000"/>
                </a:prstClr>
              </a:solidFill>
            </a:endParaRPr>
          </a:p>
        </p:txBody>
      </p:sp>
      <p:sp>
        <p:nvSpPr>
          <p:cNvPr id="7" name="Slide Number Placeholder 6"/>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8"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96A7924-E590-4312-9A95-7EBC816FF8DA}" type="datetimeFigureOut">
              <a:rPr lang="en-US" smtClean="0">
                <a:solidFill>
                  <a:prstClr val="black">
                    <a:tint val="95000"/>
                  </a:prstClr>
                </a:solidFill>
              </a:rPr>
              <a:pPr/>
              <a:t>12/18/2012</a:t>
            </a:fld>
            <a:endParaRPr lang="en-GB">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GB">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r">
              <a:defRPr sz="47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96A7924-E590-4312-9A95-7EBC816FF8DA}" type="datetimeFigureOut">
              <a:rPr lang="en-US" smtClean="0"/>
              <a:pPr/>
              <a:t>12/18/2012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99BB06-496F-4761-8A19-8D80EFA7D74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extLst/>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6A7924-E590-4312-9A95-7EBC816FF8DA}" type="datetimeFigureOut">
              <a:rPr lang="en-US" smtClean="0">
                <a:solidFill>
                  <a:prstClr val="black">
                    <a:tint val="95000"/>
                  </a:prstClr>
                </a:solidFill>
              </a:rPr>
              <a:pPr/>
              <a:t>12/18/2012</a:t>
            </a:fld>
            <a:endParaRPr lang="en-GB">
              <a:solidFill>
                <a:prstClr val="black">
                  <a:tint val="95000"/>
                </a:prstClr>
              </a:solidFill>
            </a:endParaRPr>
          </a:p>
        </p:txBody>
      </p:sp>
      <p:sp>
        <p:nvSpPr>
          <p:cNvPr id="5" name="Footer Placeholder 4"/>
          <p:cNvSpPr>
            <a:spLocks noGrp="1"/>
          </p:cNvSpPr>
          <p:nvPr>
            <p:ph type="ftr" sz="quarter" idx="11"/>
          </p:nvPr>
        </p:nvSpPr>
        <p:spPr/>
        <p:txBody>
          <a:bodyPr/>
          <a:lstStyle/>
          <a:p>
            <a:endParaRPr lang="en-GB">
              <a:solidFill>
                <a:prstClr val="black">
                  <a:tint val="95000"/>
                </a:prstClr>
              </a:solidFill>
            </a:endParaRPr>
          </a:p>
        </p:txBody>
      </p:sp>
      <p:sp>
        <p:nvSpPr>
          <p:cNvPr id="6" name="Slide Number Placeholder 5"/>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8" name="Rectangle 7"/>
          <p:cNvSpPr/>
          <p:nvPr/>
        </p:nvSpPr>
        <p:spPr bwMode="ltGray">
          <a:xfrm>
            <a:off x="6647690"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Vertical Title 1"/>
          <p:cNvSpPr>
            <a:spLocks noGrp="1"/>
          </p:cNvSpPr>
          <p:nvPr>
            <p:ph type="title" orient="vert"/>
          </p:nvPr>
        </p:nvSpPr>
        <p:spPr>
          <a:xfrm>
            <a:off x="6781800" y="274646"/>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6"/>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6A7924-E590-4312-9A95-7EBC816FF8DA}" type="datetimeFigureOut">
              <a:rPr lang="en-US" smtClean="0">
                <a:solidFill>
                  <a:prstClr val="black">
                    <a:tint val="95000"/>
                  </a:prstClr>
                </a:solidFill>
              </a:rPr>
              <a:pPr/>
              <a:t>12/18/2012</a:t>
            </a:fld>
            <a:endParaRPr lang="en-GB">
              <a:solidFill>
                <a:prstClr val="black">
                  <a:tint val="95000"/>
                </a:prstClr>
              </a:solidFill>
            </a:endParaRPr>
          </a:p>
        </p:txBody>
      </p:sp>
      <p:sp>
        <p:nvSpPr>
          <p:cNvPr id="5" name="Footer Placeholder 4"/>
          <p:cNvSpPr>
            <a:spLocks noGrp="1"/>
          </p:cNvSpPr>
          <p:nvPr>
            <p:ph type="ftr" sz="quarter" idx="11"/>
          </p:nvPr>
        </p:nvSpPr>
        <p:spPr>
          <a:xfrm>
            <a:off x="2640597" y="6377465"/>
            <a:ext cx="3836404" cy="365125"/>
          </a:xfrm>
        </p:spPr>
        <p:txBody>
          <a:bodyPr/>
          <a:lstStyle/>
          <a:p>
            <a:endParaRPr lang="en-GB">
              <a:solidFill>
                <a:prstClr val="black">
                  <a:tint val="95000"/>
                </a:prstClr>
              </a:solidFill>
            </a:endParaRPr>
          </a:p>
        </p:txBody>
      </p:sp>
      <p:sp>
        <p:nvSpPr>
          <p:cNvPr id="6" name="Slide Number Placeholder 5"/>
          <p:cNvSpPr>
            <a:spLocks noGrp="1"/>
          </p:cNvSpPr>
          <p:nvPr>
            <p:ph type="sldNum" sz="quarter" idx="12"/>
          </p:nvPr>
        </p:nvSpPr>
        <p:spPr/>
        <p:txBody>
          <a:bodyPr/>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lvl1pPr>
              <a:defRPr/>
            </a:lvl1pPr>
          </a:lstStyle>
          <a:p>
            <a:r>
              <a:rPr lang="en-US" dirty="0" smtClean="0"/>
              <a:t>23/4/10</a:t>
            </a:r>
            <a:endParaRPr lang="en-GB" dirty="0"/>
          </a:p>
        </p:txBody>
      </p:sp>
      <p:sp>
        <p:nvSpPr>
          <p:cNvPr id="6" name="Footer Placeholder 5"/>
          <p:cNvSpPr>
            <a:spLocks noGrp="1"/>
          </p:cNvSpPr>
          <p:nvPr>
            <p:ph type="ftr" sz="quarter" idx="11"/>
          </p:nvPr>
        </p:nvSpPr>
        <p:spPr/>
        <p:txBody>
          <a:bodyPr/>
          <a:lstStyle/>
          <a:p>
            <a:pPr algn="ctr"/>
            <a:r>
              <a:rPr lang="en-GB" dirty="0" smtClean="0"/>
              <a:t>Exploring the Origin of Mass: A New Dawn</a:t>
            </a:r>
            <a:endParaRPr lang="en-GB" dirty="0"/>
          </a:p>
        </p:txBody>
      </p:sp>
      <p:sp>
        <p:nvSpPr>
          <p:cNvPr id="7" name="Slide Number Placeholder 6"/>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69899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8" y="169899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8"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lvl1pPr>
              <a:defRPr/>
            </a:lvl1pPr>
          </a:lstStyle>
          <a:p>
            <a:r>
              <a:rPr lang="en-US" dirty="0" smtClean="0"/>
              <a:t>23/4/10</a:t>
            </a:r>
            <a:endParaRPr lang="en-GB" dirty="0"/>
          </a:p>
        </p:txBody>
      </p:sp>
      <p:sp>
        <p:nvSpPr>
          <p:cNvPr id="8" name="Footer Placeholder 7"/>
          <p:cNvSpPr>
            <a:spLocks noGrp="1"/>
          </p:cNvSpPr>
          <p:nvPr>
            <p:ph type="ftr" sz="quarter" idx="11"/>
          </p:nvPr>
        </p:nvSpPr>
        <p:spPr/>
        <p:txBody>
          <a:bodyPr/>
          <a:lstStyle/>
          <a:p>
            <a:pPr algn="ctr"/>
            <a:r>
              <a:rPr lang="en-GB" dirty="0" smtClean="0"/>
              <a:t>Exploring the Origin of Mass: A New Dawn</a:t>
            </a:r>
            <a:endParaRPr lang="en-GB" dirty="0"/>
          </a:p>
        </p:txBody>
      </p:sp>
      <p:sp>
        <p:nvSpPr>
          <p:cNvPr id="9" name="Slide Number Placeholder 8"/>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GB" dirty="0" smtClean="0"/>
              <a:t>23/4/10</a:t>
            </a:r>
            <a:endParaRPr lang="en-GB" dirty="0"/>
          </a:p>
        </p:txBody>
      </p:sp>
      <p:sp>
        <p:nvSpPr>
          <p:cNvPr id="4" name="Footer Placeholder 3"/>
          <p:cNvSpPr>
            <a:spLocks noGrp="1"/>
          </p:cNvSpPr>
          <p:nvPr>
            <p:ph type="ftr" sz="quarter" idx="11"/>
          </p:nvPr>
        </p:nvSpPr>
        <p:spPr/>
        <p:txBody>
          <a:bodyPr/>
          <a:lstStyle/>
          <a:p>
            <a:pPr algn="ctr"/>
            <a:r>
              <a:rPr lang="en-GB" dirty="0" smtClean="0"/>
              <a:t>Exploring the Origin of Mass: A New Dawn</a:t>
            </a:r>
            <a:endParaRPr lang="en-GB" dirty="0"/>
          </a:p>
        </p:txBody>
      </p:sp>
      <p:sp>
        <p:nvSpPr>
          <p:cNvPr id="5" name="Slide Number Placeholder 4"/>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A7924-E590-4312-9A95-7EBC816FF8DA}" type="datetimeFigureOut">
              <a:rPr lang="en-US" smtClean="0"/>
              <a:pPr/>
              <a:t>12/18/2012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99BB06-496F-4761-8A19-8D80EFA7D74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96A7924-E590-4312-9A95-7EBC816FF8DA}" type="datetimeFigureOut">
              <a:rPr lang="en-US" smtClean="0"/>
              <a:pPr/>
              <a:t>12/18/2012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99BB06-496F-4761-8A19-8D80EFA7D74C}" type="slidenum">
              <a:rPr lang="en-GB" smtClean="0"/>
              <a:pPr/>
              <a:t>‹#›</a:t>
            </a:fld>
            <a:endParaRPr lang="en-GB"/>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8"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96A7924-E590-4312-9A95-7EBC816FF8DA}" type="datetimeFigureOut">
              <a:rPr lang="en-US" smtClean="0"/>
              <a:pPr/>
              <a:t>12/18/2012</a:t>
            </a:fld>
            <a:endParaRPr lang="en-GB"/>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GB"/>
          </a:p>
        </p:txBody>
      </p:sp>
      <p:sp>
        <p:nvSpPr>
          <p:cNvPr id="7" name="Slide Number Placeholder 6"/>
          <p:cNvSpPr>
            <a:spLocks noGrp="1"/>
          </p:cNvSpPr>
          <p:nvPr>
            <p:ph type="sldNum" sz="quarter" idx="12"/>
          </p:nvPr>
        </p:nvSpPr>
        <p:spPr>
          <a:xfrm>
            <a:off x="8339328" y="1170432"/>
            <a:ext cx="733864" cy="201168"/>
          </a:xfrm>
        </p:spPr>
        <p:txBody>
          <a:bodyPr/>
          <a:lstStyle/>
          <a:p>
            <a:fld id="{D099BB06-496F-4761-8A19-8D80EFA7D74C}"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3" y="6"/>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4"/>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r>
              <a:rPr lang="en-US" dirty="0" smtClean="0"/>
              <a:t>23/4/10</a:t>
            </a:r>
            <a:endParaRPr lang="en-GB" dirty="0"/>
          </a:p>
        </p:txBody>
      </p:sp>
      <p:sp>
        <p:nvSpPr>
          <p:cNvPr id="5" name="Footer Placeholder 4"/>
          <p:cNvSpPr>
            <a:spLocks noGrp="1"/>
          </p:cNvSpPr>
          <p:nvPr>
            <p:ph type="ftr" sz="quarter" idx="3"/>
          </p:nvPr>
        </p:nvSpPr>
        <p:spPr>
          <a:xfrm>
            <a:off x="2640597"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lgn="ctr"/>
            <a:r>
              <a:rPr lang="en-GB" dirty="0" smtClean="0"/>
              <a:t>Exploring the Origin of Mass: A New Dawn</a:t>
            </a:r>
            <a:endParaRPr lang="en-GB" dirty="0"/>
          </a:p>
        </p:txBody>
      </p:sp>
      <p:sp>
        <p:nvSpPr>
          <p:cNvPr id="6" name="Slide Number Placeholder 5"/>
          <p:cNvSpPr>
            <a:spLocks noGrp="1"/>
          </p:cNvSpPr>
          <p:nvPr>
            <p:ph type="sldNum" sz="quarter" idx="4"/>
          </p:nvPr>
        </p:nvSpPr>
        <p:spPr>
          <a:xfrm>
            <a:off x="8204398"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099BB06-496F-4761-8A19-8D80EFA7D74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7" name="Rectangle 6"/>
          <p:cNvSpPr/>
          <p:nvPr/>
        </p:nvSpPr>
        <p:spPr bwMode="ltGray">
          <a:xfrm>
            <a:off x="3" y="6"/>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4"/>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r>
              <a:rPr lang="en-US" dirty="0" smtClean="0">
                <a:solidFill>
                  <a:prstClr val="black">
                    <a:tint val="95000"/>
                  </a:prstClr>
                </a:solidFill>
              </a:rPr>
              <a:t>23/4/10</a:t>
            </a:r>
            <a:endParaRPr lang="en-GB" dirty="0">
              <a:solidFill>
                <a:prstClr val="black">
                  <a:tint val="95000"/>
                </a:prstClr>
              </a:solidFill>
            </a:endParaRPr>
          </a:p>
        </p:txBody>
      </p:sp>
      <p:sp>
        <p:nvSpPr>
          <p:cNvPr id="5" name="Footer Placeholder 4"/>
          <p:cNvSpPr>
            <a:spLocks noGrp="1"/>
          </p:cNvSpPr>
          <p:nvPr>
            <p:ph type="ftr" sz="quarter" idx="3"/>
          </p:nvPr>
        </p:nvSpPr>
        <p:spPr>
          <a:xfrm>
            <a:off x="2640597"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lgn="ctr"/>
            <a:r>
              <a:rPr lang="en-GB" dirty="0" smtClean="0">
                <a:solidFill>
                  <a:prstClr val="black">
                    <a:tint val="95000"/>
                  </a:prstClr>
                </a:solidFill>
              </a:rPr>
              <a:t>Exploring the Origin of Mass: A New Dawn</a:t>
            </a:r>
            <a:endParaRPr lang="en-GB" dirty="0">
              <a:solidFill>
                <a:prstClr val="black">
                  <a:tint val="95000"/>
                </a:prstClr>
              </a:solidFill>
            </a:endParaRPr>
          </a:p>
        </p:txBody>
      </p:sp>
      <p:sp>
        <p:nvSpPr>
          <p:cNvPr id="6" name="Slide Number Placeholder 5"/>
          <p:cNvSpPr>
            <a:spLocks noGrp="1"/>
          </p:cNvSpPr>
          <p:nvPr>
            <p:ph type="sldNum" sz="quarter" idx="4"/>
          </p:nvPr>
        </p:nvSpPr>
        <p:spPr>
          <a:xfrm>
            <a:off x="8204398"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099BB06-496F-4761-8A19-8D80EFA7D74C}" type="slidenum">
              <a:rPr lang="en-GB" smtClean="0">
                <a:solidFill>
                  <a:prstClr val="black">
                    <a:tint val="95000"/>
                  </a:prstClr>
                </a:solidFill>
              </a:rPr>
              <a:pPr/>
              <a:t>‹#›</a:t>
            </a:fld>
            <a:endParaRPr lang="en-GB">
              <a:solidFill>
                <a:prstClr val="black">
                  <a:tint val="95000"/>
                </a:prstClr>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cdsweb.cern.ch/record/1460100"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cdsweb.cern.ch/record/1460099" TargetMode="External"/><Relationship Id="rId5" Type="http://schemas.openxmlformats.org/officeDocument/2006/relationships/hyperlink" Target="http://cdsweb.cern.ch/record/1460098?ln=en" TargetMode="External"/><Relationship Id="rId4" Type="http://schemas.openxmlformats.org/officeDocument/2006/relationships/image" Target="../media/image34.emf"/></Relationships>
</file>

<file path=ppt/slides/_rels/slide100.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10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302.png"/><Relationship Id="rId4" Type="http://schemas.openxmlformats.org/officeDocument/2006/relationships/image" Target="../media/image301.png"/></Relationships>
</file>

<file path=ppt/slides/_rels/slide102.xml.rels><?xml version="1.0" encoding="UTF-8" standalone="yes"?>
<Relationships xmlns="http://schemas.openxmlformats.org/package/2006/relationships"><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103.xml"/><Relationship Id="rId7" Type="http://schemas.openxmlformats.org/officeDocument/2006/relationships/image" Target="../media/image312.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311.png"/><Relationship Id="rId5" Type="http://schemas.openxmlformats.org/officeDocument/2006/relationships/oleObject" Target="../embeddings/oleObject39.bin"/><Relationship Id="rId4" Type="http://schemas.openxmlformats.org/officeDocument/2006/relationships/oleObject" Target="../embeddings/oleObject38.bin"/><Relationship Id="rId9" Type="http://schemas.openxmlformats.org/officeDocument/2006/relationships/image" Target="../media/image159.png"/></Relationships>
</file>

<file path=ppt/slides/_rels/slide10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315.png"/><Relationship Id="rId4" Type="http://schemas.openxmlformats.org/officeDocument/2006/relationships/image" Target="../media/image314.png"/></Relationships>
</file>

<file path=ppt/slides/_rels/slide10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oleObject" Target="../embeddings/oleObject41.bin"/><Relationship Id="rId3" Type="http://schemas.openxmlformats.org/officeDocument/2006/relationships/notesSlide" Target="../notesSlides/notesSlide106.xml"/><Relationship Id="rId12" Type="http://schemas.microsoft.com/office/2007/relationships/hdphoto" Target="../media/hdphoto5.wdp"/><Relationship Id="rId17" Type="http://schemas.openxmlformats.org/officeDocument/2006/relationships/image" Target="../media/image322.png"/><Relationship Id="rId2" Type="http://schemas.openxmlformats.org/officeDocument/2006/relationships/slideLayout" Target="../slideLayouts/slideLayout7.xml"/><Relationship Id="rId16" Type="http://schemas.openxmlformats.org/officeDocument/2006/relationships/image" Target="../media/image321.png"/><Relationship Id="rId1" Type="http://schemas.openxmlformats.org/officeDocument/2006/relationships/vmlDrawing" Target="../drawings/vmlDrawing24.v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file://localhost/Users/alexread/Pictures/EPF/EPF2011/CERNAutumn2011/IMG_6130.JPG" TargetMode="External"/><Relationship Id="rId15" Type="http://schemas.openxmlformats.org/officeDocument/2006/relationships/image" Target="../media/image320.png"/><Relationship Id="rId10" Type="http://schemas.microsoft.com/office/2007/relationships/hdphoto" Target="../media/hdphoto3.wdp"/><Relationship Id="rId4" Type="http://schemas.openxmlformats.org/officeDocument/2006/relationships/image" Target="../media/image318.jpeg"/><Relationship Id="rId9" Type="http://schemas.openxmlformats.org/officeDocument/2006/relationships/image" Target="../media/image319.jpeg"/><Relationship Id="rId14" Type="http://schemas.openxmlformats.org/officeDocument/2006/relationships/hyperlink" Target="https://cdsweb.cern.ch/record/1375842"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10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arxiv.org/abs/1210.3844"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7.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1.png"/><Relationship Id="rId11" Type="http://schemas.openxmlformats.org/officeDocument/2006/relationships/oleObject" Target="../embeddings/oleObject5.bin"/><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hyperlink" Target="http://arxiv.org/abs/1110.5016v2" TargetMode="External"/><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1.png"/><Relationship Id="rId7" Type="http://schemas.openxmlformats.org/officeDocument/2006/relationships/image" Target="../media/image74.png"/><Relationship Id="rId12" Type="http://schemas.openxmlformats.org/officeDocument/2006/relationships/image" Target="../media/image109.png"/><Relationship Id="rId17" Type="http://schemas.openxmlformats.org/officeDocument/2006/relationships/image" Target="../media/image113.png"/><Relationship Id="rId2" Type="http://schemas.openxmlformats.org/officeDocument/2006/relationships/notesSlide" Target="../notesSlides/notesSlide31.xml"/><Relationship Id="rId16"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image" Target="../media/image103.png"/><Relationship Id="rId1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 Id="rId1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35.xml"/><Relationship Id="rId7"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19.png"/><Relationship Id="rId4" Type="http://schemas.openxmlformats.org/officeDocument/2006/relationships/image" Target="../media/image122.png"/><Relationship Id="rId9"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3.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42.xml"/><Relationship Id="rId7"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44.png"/><Relationship Id="rId11" Type="http://schemas.openxmlformats.org/officeDocument/2006/relationships/oleObject" Target="../embeddings/oleObject10.bin"/><Relationship Id="rId5" Type="http://schemas.openxmlformats.org/officeDocument/2006/relationships/image" Target="../media/image143.png"/><Relationship Id="rId10" Type="http://schemas.openxmlformats.org/officeDocument/2006/relationships/oleObject" Target="../embeddings/oleObject9.bin"/><Relationship Id="rId4" Type="http://schemas.openxmlformats.org/officeDocument/2006/relationships/image" Target="../media/image142.png"/><Relationship Id="rId9"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7.png"/><Relationship Id="rId5" Type="http://schemas.openxmlformats.org/officeDocument/2006/relationships/oleObject" Target="../embeddings/oleObject11.bin"/><Relationship Id="rId4" Type="http://schemas.openxmlformats.org/officeDocument/2006/relationships/image" Target="../media/image147.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37.png"/><Relationship Id="rId5" Type="http://schemas.openxmlformats.org/officeDocument/2006/relationships/oleObject" Target="../embeddings/oleObject12.bin"/><Relationship Id="rId4" Type="http://schemas.openxmlformats.org/officeDocument/2006/relationships/image" Target="../media/image149.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45.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149.emf"/><Relationship Id="rId4" Type="http://schemas.openxmlformats.org/officeDocument/2006/relationships/image" Target="../media/image147.emf"/></Relationships>
</file>

<file path=ppt/slides/_rels/slide4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49.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62.jpeg"/></Relationships>
</file>

<file path=ppt/slides/_rels/slide5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wmf"/><Relationship Id="rId9" Type="http://schemas.openxmlformats.org/officeDocument/2006/relationships/image" Target="../media/image169.png"/></Relationships>
</file>

<file path=ppt/slides/_rels/slide5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71.jpeg"/></Relationships>
</file>

<file path=ppt/slides/_rels/slide53.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png"/><Relationship Id="rId7" Type="http://schemas.openxmlformats.org/officeDocument/2006/relationships/image" Target="../media/image176.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54.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55.xml.rels><?xml version="1.0" encoding="UTF-8" standalone="yes"?>
<Relationships xmlns="http://schemas.openxmlformats.org/package/2006/relationships"><Relationship Id="rId8" Type="http://schemas.openxmlformats.org/officeDocument/2006/relationships/image" Target="../media/image190.gif"/><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image" Target="../media/image191.png"/></Relationships>
</file>

<file path=ppt/slides/_rels/slide5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98.png"/><Relationship Id="rId4" Type="http://schemas.openxmlformats.org/officeDocument/2006/relationships/oleObject" Target="../embeddings/oleObject16.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99.png"/><Relationship Id="rId4"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202.png"/><Relationship Id="rId4" Type="http://schemas.openxmlformats.org/officeDocument/2006/relationships/image" Target="../media/image20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03.png"/><Relationship Id="rId4" Type="http://schemas.openxmlformats.org/officeDocument/2006/relationships/oleObject" Target="../embeddings/oleObject18.bin"/></Relationships>
</file>

<file path=ppt/slides/_rels/slide62.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5.emf"/></Relationships>
</file>

<file path=ppt/slides/_rels/slide6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208.png"/><Relationship Id="rId4" Type="http://schemas.openxmlformats.org/officeDocument/2006/relationships/oleObject" Target="../embeddings/oleObject19.bin"/></Relationships>
</file>

<file path=ppt/slides/_rels/slide6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10.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213.emf"/><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215.emf"/><Relationship Id="rId4" Type="http://schemas.openxmlformats.org/officeDocument/2006/relationships/oleObject" Target="../embeddings/oleObject2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219.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3.bin"/><Relationship Id="rId5" Type="http://schemas.openxmlformats.org/officeDocument/2006/relationships/image" Target="../media/image218.emf"/><Relationship Id="rId4" Type="http://schemas.openxmlformats.org/officeDocument/2006/relationships/image" Target="../media/image217.emf"/></Relationships>
</file>

<file path=ppt/slides/_rels/slide69.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22.emf"/><Relationship Id="rId4" Type="http://schemas.openxmlformats.org/officeDocument/2006/relationships/image" Target="../media/image221.emf"/></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223.png"/><Relationship Id="rId4" Type="http://schemas.openxmlformats.org/officeDocument/2006/relationships/oleObject" Target="../embeddings/oleObject24.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227.e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26.emf"/><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7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46.png"/><Relationship Id="rId4" Type="http://schemas.openxmlformats.org/officeDocument/2006/relationships/image" Target="../media/image22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33.emf"/><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7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5.png"/></Relationships>
</file>

<file path=ppt/slides/_rels/slide7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238.emf"/><Relationship Id="rId4" Type="http://schemas.openxmlformats.org/officeDocument/2006/relationships/image" Target="../media/image237.emf"/></Relationships>
</file>

<file path=ppt/slides/_rels/slide7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240.emf"/><Relationship Id="rId4" Type="http://schemas.openxmlformats.org/officeDocument/2006/relationships/image" Target="../media/image239.e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image" Target="../media/image243.emf"/></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78.xml"/><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oleObject" Target="../embeddings/oleObject31.bin"/><Relationship Id="rId9" Type="http://schemas.openxmlformats.org/officeDocument/2006/relationships/oleObject" Target="../embeddings/oleObject34.bin"/></Relationships>
</file>

<file path=ppt/slides/_rels/slide7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252.png"/><Relationship Id="rId4" Type="http://schemas.openxmlformats.org/officeDocument/2006/relationships/image" Target="../media/image25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56.pn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255.png"/><Relationship Id="rId5" Type="http://schemas.openxmlformats.org/officeDocument/2006/relationships/oleObject" Target="../embeddings/oleObject35.bin"/><Relationship Id="rId4" Type="http://schemas.openxmlformats.org/officeDocument/2006/relationships/image" Target="../media/image254.png"/></Relationships>
</file>

<file path=ppt/slides/_rels/slide8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243.emf"/></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oleObject" Target="../embeddings/oleObject37.bin"/><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oleObject" Target="../embeddings/oleObject36.bin"/><Relationship Id="rId5" Type="http://schemas.openxmlformats.org/officeDocument/2006/relationships/image" Target="../media/image249.emf"/><Relationship Id="rId4" Type="http://schemas.openxmlformats.org/officeDocument/2006/relationships/image" Target="../media/image254.png"/></Relationships>
</file>

<file path=ppt/slides/_rels/slide8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image" Target="../media/image239.emf"/><Relationship Id="rId5" Type="http://schemas.openxmlformats.org/officeDocument/2006/relationships/image" Target="../media/image221.emf"/><Relationship Id="rId4" Type="http://schemas.openxmlformats.org/officeDocument/2006/relationships/image" Target="../media/image220.gif"/></Relationships>
</file>

<file path=ppt/slides/_rels/slide8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59.jpeg"/><Relationship Id="rId4" Type="http://schemas.openxmlformats.org/officeDocument/2006/relationships/image" Target="../media/image258.png"/></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8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61.jpeg"/></Relationships>
</file>

<file path=ppt/slides/_rels/slide8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263.png"/></Relationships>
</file>

<file path=ppt/slides/_rels/slide8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266.png"/><Relationship Id="rId4" Type="http://schemas.openxmlformats.org/officeDocument/2006/relationships/image" Target="../media/image26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70.emf"/><Relationship Id="rId5" Type="http://schemas.openxmlformats.org/officeDocument/2006/relationships/image" Target="../media/image269.emf"/><Relationship Id="rId4" Type="http://schemas.openxmlformats.org/officeDocument/2006/relationships/image" Target="../media/image268.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94.xml.rels><?xml version="1.0" encoding="UTF-8" standalone="yes"?>
<Relationships xmlns="http://schemas.openxmlformats.org/package/2006/relationships"><Relationship Id="rId3" Type="http://schemas.openxmlformats.org/officeDocument/2006/relationships/image" Target="../media/image275.png"/><Relationship Id="rId7" Type="http://schemas.openxmlformats.org/officeDocument/2006/relationships/image" Target="../media/image279.emf"/><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278.emf"/><Relationship Id="rId5" Type="http://schemas.openxmlformats.org/officeDocument/2006/relationships/image" Target="../media/image277.png"/><Relationship Id="rId4" Type="http://schemas.openxmlformats.org/officeDocument/2006/relationships/image" Target="../media/image276.png"/></Relationships>
</file>

<file path=ppt/slides/_rels/slide95.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282.emf"/><Relationship Id="rId4" Type="http://schemas.openxmlformats.org/officeDocument/2006/relationships/image" Target="../media/image281.emf"/></Relationships>
</file>

<file path=ppt/slides/_rels/slide9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285.png"/><Relationship Id="rId4" Type="http://schemas.openxmlformats.org/officeDocument/2006/relationships/image" Target="../media/image28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288.png"/><Relationship Id="rId4" Type="http://schemas.openxmlformats.org/officeDocument/2006/relationships/image" Target="../media/image287.emf"/></Relationships>
</file>

<file path=ppt/slides/_rels/slide99.xml.rels><?xml version="1.0" encoding="UTF-8" standalone="yes"?>
<Relationships xmlns="http://schemas.openxmlformats.org/package/2006/relationships"><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5" name="Picture 3"/>
          <p:cNvPicPr>
            <a:picLocks noChangeAspect="1" noChangeArrowheads="1"/>
          </p:cNvPicPr>
          <p:nvPr/>
        </p:nvPicPr>
        <p:blipFill>
          <a:blip r:embed="rId3" cstate="print"/>
          <a:srcRect/>
          <a:stretch>
            <a:fillRect/>
          </a:stretch>
        </p:blipFill>
        <p:spPr bwMode="auto">
          <a:xfrm>
            <a:off x="0" y="188640"/>
            <a:ext cx="4879174" cy="3140968"/>
          </a:xfrm>
          <a:prstGeom prst="rect">
            <a:avLst/>
          </a:prstGeom>
          <a:noFill/>
          <a:ln w="9525">
            <a:noFill/>
            <a:miter lim="800000"/>
            <a:headEnd/>
            <a:tailEnd/>
          </a:ln>
        </p:spPr>
      </p:pic>
      <p:sp>
        <p:nvSpPr>
          <p:cNvPr id="4" name="Title 3"/>
          <p:cNvSpPr>
            <a:spLocks noGrp="1"/>
          </p:cNvSpPr>
          <p:nvPr>
            <p:ph type="ctrTitle"/>
          </p:nvPr>
        </p:nvSpPr>
        <p:spPr>
          <a:xfrm>
            <a:off x="323530" y="3645024"/>
            <a:ext cx="8439472" cy="1384176"/>
          </a:xfrm>
        </p:spPr>
        <p:txBody>
          <a:bodyPr>
            <a:normAutofit fontScale="90000"/>
          </a:bodyPr>
          <a:lstStyle/>
          <a:p>
            <a:r>
              <a:rPr lang="en-GB" sz="4800" dirty="0" err="1" smtClean="0">
                <a:effectLst>
                  <a:outerShdw blurRad="38100" dist="38100" dir="2700000" algn="tl">
                    <a:srgbClr val="000000">
                      <a:alpha val="43137"/>
                    </a:srgbClr>
                  </a:outerShdw>
                </a:effectLst>
              </a:rPr>
              <a:t>Hig</a:t>
            </a:r>
            <a:r>
              <a:rPr lang="en-GB" sz="4800" dirty="0" err="1" smtClean="0">
                <a:solidFill>
                  <a:schemeClr val="tx1">
                    <a:lumMod val="65000"/>
                  </a:schemeClr>
                </a:solidFill>
                <a:effectLst>
                  <a:outerShdw blurRad="38100" dist="38100" dir="2700000" algn="tl">
                    <a:srgbClr val="000000">
                      <a:alpha val="43137"/>
                    </a:srgbClr>
                  </a:outerShdw>
                </a:effectLst>
              </a:rPr>
              <a:t>gs</a:t>
            </a:r>
            <a:r>
              <a:rPr lang="en-GB" sz="4800" dirty="0" err="1" smtClean="0">
                <a:effectLst>
                  <a:outerShdw blurRad="38100" dist="38100" dir="2700000" algn="tl">
                    <a:srgbClr val="000000">
                      <a:alpha val="43137"/>
                    </a:srgbClr>
                  </a:outerShdw>
                </a:effectLst>
              </a:rPr>
              <a:t>hlights</a:t>
            </a:r>
            <a:r>
              <a:rPr lang="en-GB" sz="4800" dirty="0" smtClean="0">
                <a:effectLst>
                  <a:outerShdw blurRad="38100" dist="38100" dir="2700000" algn="tl">
                    <a:srgbClr val="000000">
                      <a:alpha val="43137"/>
                    </a:srgbClr>
                  </a:outerShdw>
                </a:effectLst>
              </a:rPr>
              <a:t> from the LHC: Searching for </a:t>
            </a:r>
            <a:r>
              <a:rPr lang="en-GB" sz="4800" dirty="0" err="1" smtClean="0">
                <a:effectLst>
                  <a:outerShdw blurRad="38100" dist="38100" dir="2700000" algn="tl">
                    <a:srgbClr val="000000">
                      <a:alpha val="43137"/>
                    </a:srgbClr>
                  </a:outerShdw>
                </a:effectLst>
              </a:rPr>
              <a:t>ano</a:t>
            </a:r>
            <a:r>
              <a:rPr lang="en-GB" sz="4800" dirty="0" err="1" smtClean="0">
                <a:solidFill>
                  <a:schemeClr val="tx1">
                    <a:lumMod val="65000"/>
                  </a:schemeClr>
                </a:solidFill>
                <a:effectLst>
                  <a:outerShdw blurRad="38100" dist="38100" dir="2700000" algn="tl">
                    <a:srgbClr val="000000">
                      <a:alpha val="43137"/>
                    </a:srgbClr>
                  </a:outerShdw>
                </a:effectLst>
              </a:rPr>
              <a:t>s</a:t>
            </a:r>
            <a:r>
              <a:rPr lang="en-GB" sz="4800" dirty="0" err="1" smtClean="0">
                <a:effectLst>
                  <a:outerShdw blurRad="38100" dist="38100" dir="2700000" algn="tl">
                    <a:srgbClr val="000000">
                      <a:alpha val="43137"/>
                    </a:srgbClr>
                  </a:outerShdw>
                </a:effectLst>
              </a:rPr>
              <a:t>malies</a:t>
            </a:r>
            <a:endParaRPr lang="en-GB" dirty="0">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a:blip r:embed="rId4" cstate="print">
            <a:lum/>
          </a:blip>
          <a:srcRect/>
          <a:stretch>
            <a:fillRect/>
          </a:stretch>
        </p:blipFill>
        <p:spPr bwMode="auto">
          <a:xfrm>
            <a:off x="5456046" y="5589240"/>
            <a:ext cx="2500330" cy="914426"/>
          </a:xfrm>
          <a:prstGeom prst="rect">
            <a:avLst/>
          </a:prstGeom>
          <a:noFill/>
          <a:ln w="9525">
            <a:noFill/>
            <a:miter lim="800000"/>
            <a:headEnd/>
            <a:tailEnd/>
          </a:ln>
        </p:spPr>
      </p:pic>
      <p:sp>
        <p:nvSpPr>
          <p:cNvPr id="7" name="Rectangle 3"/>
          <p:cNvSpPr txBox="1">
            <a:spLocks noChangeArrowheads="1"/>
          </p:cNvSpPr>
          <p:nvPr/>
        </p:nvSpPr>
        <p:spPr>
          <a:xfrm>
            <a:off x="1243034" y="5446739"/>
            <a:ext cx="2828900" cy="911225"/>
          </a:xfrm>
          <a:prstGeom prst="rect">
            <a:avLst/>
          </a:prstGeom>
        </p:spPr>
        <p:txBody>
          <a:bodyPr vert="horz" lIns="118872" tIns="0" rIns="45720" bIns="0" rtlCol="0" anchor="b">
            <a:normAutofit/>
          </a:bodyPr>
          <a:lstStyle/>
          <a:p>
            <a:pPr marL="0" marR="0" lvl="0" indent="0" algn="l" defTabSz="914400" rtl="0" eaLnBrk="1" fontAlgn="auto" latinLnBrk="0" hangingPunct="1">
              <a:lnSpc>
                <a:spcPct val="100000"/>
              </a:lnSpc>
              <a:spcBef>
                <a:spcPts val="0"/>
              </a:spcBef>
              <a:spcAft>
                <a:spcPts val="0"/>
              </a:spcAft>
              <a:buClr>
                <a:schemeClr val="accent1"/>
              </a:buClr>
              <a:buSzPct val="80000"/>
              <a:buFont typeface="Wingdings 2"/>
              <a:buNone/>
              <a:tabLst/>
              <a:defRPr/>
            </a:pPr>
            <a:r>
              <a:rPr kumimoji="0" lang="en-GB" sz="4000" b="0" i="0" u="none" strike="noStrike" kern="1200" cap="none" spc="0" normalizeH="0" baseline="0" noProof="0" dirty="0" smtClean="0">
                <a:ln>
                  <a:noFill/>
                </a:ln>
                <a:solidFill>
                  <a:srgbClr val="FFFFFF"/>
                </a:solidFill>
                <a:effectLst/>
                <a:uLnTx/>
                <a:uFillTx/>
                <a:latin typeface="+mn-lt"/>
                <a:ea typeface="+mn-ea"/>
                <a:cs typeface="+mn-cs"/>
              </a:rPr>
              <a:t>Tony Doyle</a:t>
            </a:r>
            <a:endParaRPr kumimoji="0" lang="en-US" sz="4000" b="0" i="0" u="none" strike="noStrike" kern="1200" cap="none" spc="0" normalizeH="0" baseline="0" noProof="0" dirty="0">
              <a:ln>
                <a:noFill/>
              </a:ln>
              <a:solidFill>
                <a:srgbClr val="FFFFFF"/>
              </a:solidFill>
              <a:effectLst/>
              <a:uLnTx/>
              <a:uFillTx/>
              <a:latin typeface="+mn-lt"/>
              <a:ea typeface="+mn-ea"/>
              <a:cs typeface="+mn-cs"/>
            </a:endParaRPr>
          </a:p>
        </p:txBody>
      </p:sp>
      <p:pic>
        <p:nvPicPr>
          <p:cNvPr id="8" name="Picture 2"/>
          <p:cNvPicPr>
            <a:picLocks noChangeAspect="1" noChangeArrowheads="1"/>
          </p:cNvPicPr>
          <p:nvPr/>
        </p:nvPicPr>
        <p:blipFill>
          <a:blip r:embed="rId5" cstate="print"/>
          <a:srcRect/>
          <a:stretch>
            <a:fillRect/>
          </a:stretch>
        </p:blipFill>
        <p:spPr bwMode="auto">
          <a:xfrm>
            <a:off x="8021488" y="5589240"/>
            <a:ext cx="870992" cy="870992"/>
          </a:xfrm>
          <a:prstGeom prst="rect">
            <a:avLst/>
          </a:prstGeom>
          <a:noFill/>
          <a:ln w="9525">
            <a:noFill/>
            <a:miter lim="800000"/>
            <a:headEnd/>
            <a:tailEnd/>
          </a:ln>
        </p:spPr>
      </p:pic>
      <p:pic>
        <p:nvPicPr>
          <p:cNvPr id="9" name="Picture 8" descr="eventDisplay2.pdf"/>
          <p:cNvPicPr>
            <a:picLocks noChangeAspect="1"/>
          </p:cNvPicPr>
          <p:nvPr/>
        </p:nvPicPr>
        <p:blipFill>
          <a:blip r:embed="rId6" cstate="print"/>
          <a:stretch>
            <a:fillRect/>
          </a:stretch>
        </p:blipFill>
        <p:spPr>
          <a:xfrm>
            <a:off x="4932040" y="260648"/>
            <a:ext cx="4211960" cy="293005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1AD93096-5B34-4342-9326-69289CEAE4C2}" type="slidenum">
              <a:rPr lang="en-US" smtClean="0"/>
              <a:pPr/>
              <a:t>10</a:t>
            </a:fld>
            <a:endParaRPr lang="en-US"/>
          </a:p>
        </p:txBody>
      </p:sp>
      <p:sp>
        <p:nvSpPr>
          <p:cNvPr id="11" name="Rectangle 10"/>
          <p:cNvSpPr/>
          <p:nvPr/>
        </p:nvSpPr>
        <p:spPr>
          <a:xfrm>
            <a:off x="5967847" y="4653136"/>
            <a:ext cx="2991102" cy="1077218"/>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dirty="0">
                <a:solidFill>
                  <a:srgbClr val="800000"/>
                </a:solidFill>
              </a:rPr>
              <a:t>Measured  </a:t>
            </a:r>
            <a:r>
              <a:rPr lang="en-US" sz="1600" dirty="0" err="1">
                <a:solidFill>
                  <a:srgbClr val="800000"/>
                </a:solidFill>
              </a:rPr>
              <a:t>σ</a:t>
            </a:r>
            <a:r>
              <a:rPr lang="en-US" sz="1600" dirty="0">
                <a:solidFill>
                  <a:srgbClr val="800000"/>
                </a:solidFill>
              </a:rPr>
              <a:t> (ZZ) = 8.4 ± 1.3 </a:t>
            </a:r>
            <a:r>
              <a:rPr lang="en-US" sz="1600" dirty="0" err="1">
                <a:solidFill>
                  <a:srgbClr val="800000"/>
                </a:solidFill>
              </a:rPr>
              <a:t>pb</a:t>
            </a:r>
            <a:endParaRPr lang="en-US" sz="1600" dirty="0">
              <a:solidFill>
                <a:srgbClr val="800000"/>
              </a:solidFill>
            </a:endParaRPr>
          </a:p>
          <a:p>
            <a:r>
              <a:rPr lang="el-GR" sz="1600" dirty="0">
                <a:solidFill>
                  <a:srgbClr val="000000"/>
                </a:solidFill>
              </a:rPr>
              <a:t>SM (NLO) σ (ZZ) = 7.7 ± 0.4 </a:t>
            </a:r>
            <a:r>
              <a:rPr lang="el-GR" sz="1600" dirty="0" smtClean="0">
                <a:solidFill>
                  <a:srgbClr val="000000"/>
                </a:solidFill>
              </a:rPr>
              <a:t>pb</a:t>
            </a:r>
            <a:endParaRPr lang="en-US" sz="1600" dirty="0" smtClean="0">
              <a:solidFill>
                <a:srgbClr val="000000"/>
              </a:solidFill>
            </a:endParaRPr>
          </a:p>
          <a:p>
            <a:r>
              <a:rPr lang="en-US" sz="1600" dirty="0">
                <a:solidFill>
                  <a:srgbClr val="800000"/>
                </a:solidFill>
              </a:rPr>
              <a:t>Measured  </a:t>
            </a:r>
            <a:r>
              <a:rPr lang="en-US" sz="1600" dirty="0" err="1">
                <a:solidFill>
                  <a:srgbClr val="800000"/>
                </a:solidFill>
              </a:rPr>
              <a:t>σ</a:t>
            </a:r>
            <a:r>
              <a:rPr lang="en-US" sz="1600" dirty="0">
                <a:solidFill>
                  <a:srgbClr val="800000"/>
                </a:solidFill>
              </a:rPr>
              <a:t> </a:t>
            </a:r>
            <a:r>
              <a:rPr lang="en-US" sz="1600" dirty="0" smtClean="0">
                <a:solidFill>
                  <a:srgbClr val="800000"/>
                </a:solidFill>
              </a:rPr>
              <a:t>(WW) =69.9 </a:t>
            </a:r>
            <a:r>
              <a:rPr lang="en-US" sz="1600" dirty="0">
                <a:solidFill>
                  <a:srgbClr val="800000"/>
                </a:solidFill>
              </a:rPr>
              <a:t>± </a:t>
            </a:r>
            <a:r>
              <a:rPr lang="en-US" sz="1600" dirty="0" smtClean="0">
                <a:solidFill>
                  <a:srgbClr val="800000"/>
                </a:solidFill>
              </a:rPr>
              <a:t>7.0 </a:t>
            </a:r>
            <a:r>
              <a:rPr lang="en-US" sz="1600" dirty="0" err="1">
                <a:solidFill>
                  <a:srgbClr val="800000"/>
                </a:solidFill>
              </a:rPr>
              <a:t>pb</a:t>
            </a:r>
            <a:endParaRPr lang="en-US" sz="1600" dirty="0">
              <a:solidFill>
                <a:srgbClr val="800000"/>
              </a:solidFill>
            </a:endParaRPr>
          </a:p>
          <a:p>
            <a:r>
              <a:rPr lang="el-GR" sz="1600" dirty="0">
                <a:solidFill>
                  <a:srgbClr val="000000"/>
                </a:solidFill>
              </a:rPr>
              <a:t>SM (NLO) σ </a:t>
            </a:r>
            <a:r>
              <a:rPr lang="el-GR" sz="1600" dirty="0" smtClean="0">
                <a:solidFill>
                  <a:srgbClr val="000000"/>
                </a:solidFill>
              </a:rPr>
              <a:t>(</a:t>
            </a:r>
            <a:r>
              <a:rPr lang="en-US" sz="1600" dirty="0" smtClean="0">
                <a:solidFill>
                  <a:srgbClr val="000000"/>
                </a:solidFill>
              </a:rPr>
              <a:t>WW</a:t>
            </a:r>
            <a:r>
              <a:rPr lang="el-GR" sz="1600" dirty="0" smtClean="0">
                <a:solidFill>
                  <a:srgbClr val="000000"/>
                </a:solidFill>
              </a:rPr>
              <a:t>) </a:t>
            </a:r>
            <a:r>
              <a:rPr lang="el-GR" sz="1600" dirty="0">
                <a:solidFill>
                  <a:srgbClr val="000000"/>
                </a:solidFill>
              </a:rPr>
              <a:t>= </a:t>
            </a:r>
            <a:r>
              <a:rPr lang="en-US" sz="1600" dirty="0" smtClean="0">
                <a:solidFill>
                  <a:srgbClr val="000000"/>
                </a:solidFill>
              </a:rPr>
              <a:t>5</a:t>
            </a:r>
            <a:r>
              <a:rPr lang="el-GR" sz="1600" dirty="0" smtClean="0">
                <a:solidFill>
                  <a:srgbClr val="000000"/>
                </a:solidFill>
              </a:rPr>
              <a:t>7.</a:t>
            </a:r>
            <a:r>
              <a:rPr lang="en-US" sz="1600" dirty="0" smtClean="0">
                <a:solidFill>
                  <a:srgbClr val="000000"/>
                </a:solidFill>
              </a:rPr>
              <a:t>3</a:t>
            </a:r>
            <a:r>
              <a:rPr lang="el-GR" sz="1600" dirty="0" smtClean="0">
                <a:solidFill>
                  <a:srgbClr val="000000"/>
                </a:solidFill>
              </a:rPr>
              <a:t> </a:t>
            </a:r>
            <a:r>
              <a:rPr lang="el-GR" sz="1600" dirty="0">
                <a:solidFill>
                  <a:srgbClr val="000000"/>
                </a:solidFill>
              </a:rPr>
              <a:t>± </a:t>
            </a:r>
            <a:r>
              <a:rPr lang="en-US" sz="1600" dirty="0" smtClean="0">
                <a:solidFill>
                  <a:srgbClr val="000000"/>
                </a:solidFill>
              </a:rPr>
              <a:t>2</a:t>
            </a:r>
            <a:r>
              <a:rPr lang="el-GR" sz="1600" dirty="0" smtClean="0">
                <a:solidFill>
                  <a:srgbClr val="000000"/>
                </a:solidFill>
              </a:rPr>
              <a:t>.</a:t>
            </a:r>
            <a:r>
              <a:rPr lang="en-US" sz="1600" dirty="0" smtClean="0">
                <a:solidFill>
                  <a:srgbClr val="000000"/>
                </a:solidFill>
              </a:rPr>
              <a:t>0</a:t>
            </a:r>
            <a:r>
              <a:rPr lang="el-GR" sz="1600" dirty="0" smtClean="0">
                <a:solidFill>
                  <a:srgbClr val="000000"/>
                </a:solidFill>
              </a:rPr>
              <a:t> pb</a:t>
            </a:r>
            <a:endParaRPr lang="en-US" sz="1600" dirty="0">
              <a:solidFill>
                <a:srgbClr val="000000"/>
              </a:solidFill>
            </a:endParaRPr>
          </a:p>
        </p:txBody>
      </p:sp>
      <p:pic>
        <p:nvPicPr>
          <p:cNvPr id="18" name="Picture 17" descr="Screen Shot 2012-11-23 at 13.45.5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73186" y="908720"/>
            <a:ext cx="4848408" cy="3672408"/>
          </a:xfrm>
          <a:prstGeom prst="rect">
            <a:avLst/>
          </a:prstGeom>
          <a:ln>
            <a:noFill/>
          </a:ln>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pic>
      <p:pic>
        <p:nvPicPr>
          <p:cNvPr id="10" name="Picture 9"/>
          <p:cNvPicPr>
            <a:picLocks noChangeAspect="1"/>
          </p:cNvPicPr>
          <p:nvPr/>
        </p:nvPicPr>
        <p:blipFill>
          <a:blip r:embed="rId4" cstate="print"/>
          <a:stretch>
            <a:fillRect/>
          </a:stretch>
        </p:blipFill>
        <p:spPr>
          <a:xfrm>
            <a:off x="26101" y="2060848"/>
            <a:ext cx="4084146" cy="2342378"/>
          </a:xfrm>
          <a:prstGeom prst="rect">
            <a:avLst/>
          </a:prstGeom>
          <a:ln>
            <a:noFill/>
          </a:ln>
          <a:effectLst>
            <a:outerShdw blurRad="50800" dist="38100" algn="l" rotWithShape="0">
              <a:prstClr val="black">
                <a:alpha val="40000"/>
              </a:prstClr>
            </a:outerShdw>
          </a:effectLst>
        </p:spPr>
        <p:style>
          <a:lnRef idx="2">
            <a:schemeClr val="accent3"/>
          </a:lnRef>
          <a:fillRef idx="1">
            <a:schemeClr val="lt1"/>
          </a:fillRef>
          <a:effectRef idx="0">
            <a:schemeClr val="accent3"/>
          </a:effectRef>
          <a:fontRef idx="minor">
            <a:schemeClr val="dk1"/>
          </a:fontRef>
        </p:style>
      </p:pic>
      <p:sp>
        <p:nvSpPr>
          <p:cNvPr id="8" name="TextBox 7"/>
          <p:cNvSpPr txBox="1"/>
          <p:nvPr/>
        </p:nvSpPr>
        <p:spPr>
          <a:xfrm>
            <a:off x="185052" y="4221089"/>
            <a:ext cx="1077539" cy="307777"/>
          </a:xfrm>
          <a:prstGeom prst="rect">
            <a:avLst/>
          </a:prstGeom>
          <a:ln>
            <a:noFill/>
          </a:ln>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dirty="0" smtClean="0">
                <a:solidFill>
                  <a:srgbClr val="000000"/>
                </a:solidFill>
                <a:hlinkClick r:id="rId5"/>
              </a:rPr>
              <a:t>SMP-12-011</a:t>
            </a:r>
            <a:endParaRPr lang="en-US" sz="1400" dirty="0">
              <a:solidFill>
                <a:srgbClr val="000000"/>
              </a:solidFill>
            </a:endParaRPr>
          </a:p>
        </p:txBody>
      </p:sp>
      <p:sp>
        <p:nvSpPr>
          <p:cNvPr id="6" name="Rectangle 5"/>
          <p:cNvSpPr/>
          <p:nvPr/>
        </p:nvSpPr>
        <p:spPr>
          <a:xfrm>
            <a:off x="72009" y="1124744"/>
            <a:ext cx="4067943" cy="584775"/>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smtClean="0">
                <a:solidFill>
                  <a:srgbClr val="000000"/>
                </a:solidFill>
              </a:rPr>
              <a:t>W, Z</a:t>
            </a:r>
            <a:r>
              <a:rPr lang="en-US" sz="1600" dirty="0">
                <a:solidFill>
                  <a:srgbClr val="000000"/>
                </a:solidFill>
              </a:rPr>
              <a:t>, </a:t>
            </a:r>
            <a:r>
              <a:rPr lang="en-US" sz="1600" dirty="0" smtClean="0">
                <a:solidFill>
                  <a:srgbClr val="000000"/>
                </a:solidFill>
              </a:rPr>
              <a:t>WW </a:t>
            </a:r>
            <a:r>
              <a:rPr lang="en-US" sz="1600" dirty="0">
                <a:solidFill>
                  <a:srgbClr val="000000"/>
                </a:solidFill>
              </a:rPr>
              <a:t>and ZZ </a:t>
            </a:r>
            <a:r>
              <a:rPr lang="en-US" sz="1600" b="1" dirty="0">
                <a:solidFill>
                  <a:srgbClr val="000000"/>
                </a:solidFill>
              </a:rPr>
              <a:t>cross sections at 8 </a:t>
            </a:r>
            <a:r>
              <a:rPr lang="en-US" sz="1600" b="1" dirty="0" smtClean="0">
                <a:solidFill>
                  <a:srgbClr val="000000"/>
                </a:solidFill>
              </a:rPr>
              <a:t>TeV</a:t>
            </a:r>
          </a:p>
          <a:p>
            <a:r>
              <a:rPr lang="en-US" sz="1600" i="1" dirty="0" smtClean="0">
                <a:solidFill>
                  <a:srgbClr val="000000"/>
                </a:solidFill>
              </a:rPr>
              <a:t>(Special Low pile-up runs used for W,Z at 8 </a:t>
            </a:r>
            <a:r>
              <a:rPr lang="en-US" sz="1600" i="1" dirty="0" err="1" smtClean="0">
                <a:solidFill>
                  <a:srgbClr val="000000"/>
                </a:solidFill>
              </a:rPr>
              <a:t>TeV</a:t>
            </a:r>
            <a:r>
              <a:rPr lang="en-US" sz="1600" i="1" dirty="0" smtClean="0">
                <a:solidFill>
                  <a:srgbClr val="000000"/>
                </a:solidFill>
              </a:rPr>
              <a:t>)</a:t>
            </a:r>
            <a:endParaRPr lang="en-US" sz="1600" i="1" dirty="0">
              <a:solidFill>
                <a:srgbClr val="000000"/>
              </a:solidFill>
            </a:endParaRPr>
          </a:p>
        </p:txBody>
      </p:sp>
      <p:sp>
        <p:nvSpPr>
          <p:cNvPr id="20" name="Rectangle 19"/>
          <p:cNvSpPr/>
          <p:nvPr/>
        </p:nvSpPr>
        <p:spPr>
          <a:xfrm>
            <a:off x="251520" y="4797152"/>
            <a:ext cx="4320480" cy="1077218"/>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pl-PL" sz="1600" i="1" dirty="0" smtClean="0">
                <a:solidFill>
                  <a:srgbClr val="800000"/>
                </a:solidFill>
                <a:latin typeface="Symbol" charset="2"/>
                <a:cs typeface="Symbol" charset="2"/>
              </a:rPr>
              <a:t>s</a:t>
            </a:r>
            <a:r>
              <a:rPr lang="pl-PL" sz="1600" dirty="0" smtClean="0">
                <a:solidFill>
                  <a:srgbClr val="800000"/>
                </a:solidFill>
              </a:rPr>
              <a:t>(</a:t>
            </a:r>
            <a:r>
              <a:rPr lang="pl-PL" sz="1600" dirty="0" err="1" smtClean="0">
                <a:solidFill>
                  <a:srgbClr val="800000"/>
                </a:solidFill>
              </a:rPr>
              <a:t>pp</a:t>
            </a:r>
            <a:r>
              <a:rPr lang="pl-PL" sz="1600" dirty="0" smtClean="0">
                <a:solidFill>
                  <a:srgbClr val="800000"/>
                </a:solidFill>
              </a:rPr>
              <a:t> </a:t>
            </a:r>
            <a:r>
              <a:rPr lang="pl-PL" sz="1600" dirty="0" smtClean="0">
                <a:solidFill>
                  <a:srgbClr val="800000"/>
                </a:solidFill>
                <a:sym typeface="Wingdings"/>
              </a:rPr>
              <a:t></a:t>
            </a:r>
            <a:r>
              <a:rPr lang="pl-PL" sz="1600" dirty="0" smtClean="0">
                <a:solidFill>
                  <a:srgbClr val="800000"/>
                </a:solidFill>
              </a:rPr>
              <a:t> </a:t>
            </a:r>
            <a:r>
              <a:rPr lang="pl-PL" sz="1600" dirty="0" err="1" smtClean="0">
                <a:solidFill>
                  <a:srgbClr val="800000"/>
                </a:solidFill>
              </a:rPr>
              <a:t>Wx</a:t>
            </a:r>
            <a:r>
              <a:rPr lang="pl-PL" sz="1600" dirty="0" smtClean="0">
                <a:solidFill>
                  <a:srgbClr val="800000"/>
                </a:solidFill>
              </a:rPr>
              <a:t>) x Br(W </a:t>
            </a:r>
            <a:r>
              <a:rPr lang="pl-PL" sz="1600" dirty="0" smtClean="0">
                <a:solidFill>
                  <a:srgbClr val="800000"/>
                </a:solidFill>
                <a:sym typeface="Wingdings"/>
              </a:rPr>
              <a:t> l</a:t>
            </a:r>
            <a:r>
              <a:rPr lang="pl-PL" sz="1600" dirty="0" smtClean="0">
                <a:solidFill>
                  <a:srgbClr val="800000"/>
                </a:solidFill>
              </a:rPr>
              <a:t> </a:t>
            </a:r>
            <a:r>
              <a:rPr lang="pl-PL" sz="1600" i="1" dirty="0" smtClean="0">
                <a:solidFill>
                  <a:srgbClr val="800000"/>
                </a:solidFill>
                <a:latin typeface="Symbol" charset="2"/>
                <a:cs typeface="Symbol" charset="2"/>
              </a:rPr>
              <a:t>n</a:t>
            </a:r>
            <a:r>
              <a:rPr lang="pl-PL" sz="1600" dirty="0" smtClean="0">
                <a:solidFill>
                  <a:srgbClr val="800000"/>
                </a:solidFill>
              </a:rPr>
              <a:t>) = 11.88 </a:t>
            </a:r>
            <a:r>
              <a:rPr lang="el-GR" sz="1600" dirty="0" smtClean="0">
                <a:solidFill>
                  <a:srgbClr val="800000"/>
                </a:solidFill>
              </a:rPr>
              <a:t>±</a:t>
            </a:r>
            <a:r>
              <a:rPr lang="pl-PL" sz="1600" dirty="0" smtClean="0">
                <a:solidFill>
                  <a:srgbClr val="800000"/>
                </a:solidFill>
              </a:rPr>
              <a:t> 0.56 </a:t>
            </a:r>
            <a:r>
              <a:rPr lang="pl-PL" sz="1600" dirty="0" err="1" smtClean="0">
                <a:solidFill>
                  <a:srgbClr val="800000"/>
                </a:solidFill>
              </a:rPr>
              <a:t>nb</a:t>
            </a:r>
            <a:endParaRPr lang="pl-PL" sz="1600" dirty="0" smtClean="0">
              <a:solidFill>
                <a:srgbClr val="800000"/>
              </a:solidFill>
            </a:endParaRPr>
          </a:p>
          <a:p>
            <a:r>
              <a:rPr lang="pl-PL" sz="1600" i="1" dirty="0" smtClean="0">
                <a:solidFill>
                  <a:srgbClr val="800000"/>
                </a:solidFill>
                <a:latin typeface="Symbol" charset="2"/>
                <a:cs typeface="Symbol" charset="2"/>
              </a:rPr>
              <a:t>s</a:t>
            </a:r>
            <a:r>
              <a:rPr lang="pl-PL" sz="1600" dirty="0" smtClean="0">
                <a:solidFill>
                  <a:srgbClr val="800000"/>
                </a:solidFill>
              </a:rPr>
              <a:t>(</a:t>
            </a:r>
            <a:r>
              <a:rPr lang="pl-PL" sz="1600" dirty="0" err="1" smtClean="0">
                <a:solidFill>
                  <a:srgbClr val="800000"/>
                </a:solidFill>
              </a:rPr>
              <a:t>pp</a:t>
            </a:r>
            <a:r>
              <a:rPr lang="pl-PL" sz="1600" dirty="0" smtClean="0">
                <a:solidFill>
                  <a:srgbClr val="800000"/>
                </a:solidFill>
              </a:rPr>
              <a:t> </a:t>
            </a:r>
            <a:r>
              <a:rPr lang="pl-PL" sz="1600" dirty="0" smtClean="0">
                <a:solidFill>
                  <a:srgbClr val="800000"/>
                </a:solidFill>
                <a:sym typeface="Wingdings"/>
              </a:rPr>
              <a:t></a:t>
            </a:r>
            <a:r>
              <a:rPr lang="pl-PL" sz="1600" dirty="0" smtClean="0">
                <a:solidFill>
                  <a:srgbClr val="800000"/>
                </a:solidFill>
              </a:rPr>
              <a:t> </a:t>
            </a:r>
            <a:r>
              <a:rPr lang="pl-PL" sz="1600" dirty="0" err="1" smtClean="0">
                <a:solidFill>
                  <a:srgbClr val="800000"/>
                </a:solidFill>
              </a:rPr>
              <a:t>Zx</a:t>
            </a:r>
            <a:r>
              <a:rPr lang="pl-PL" sz="1600" dirty="0" smtClean="0">
                <a:solidFill>
                  <a:srgbClr val="800000"/>
                </a:solidFill>
              </a:rPr>
              <a:t>) </a:t>
            </a:r>
            <a:r>
              <a:rPr lang="pl-PL" sz="1600" dirty="0">
                <a:solidFill>
                  <a:srgbClr val="800000"/>
                </a:solidFill>
              </a:rPr>
              <a:t>x</a:t>
            </a:r>
            <a:r>
              <a:rPr lang="pl-PL" sz="1600" dirty="0" smtClean="0">
                <a:solidFill>
                  <a:srgbClr val="800000"/>
                </a:solidFill>
              </a:rPr>
              <a:t> Br(Z </a:t>
            </a:r>
            <a:r>
              <a:rPr lang="pl-PL" sz="1600" dirty="0" smtClean="0">
                <a:solidFill>
                  <a:srgbClr val="800000"/>
                </a:solidFill>
                <a:sym typeface="Wingdings"/>
              </a:rPr>
              <a:t> l</a:t>
            </a:r>
            <a:r>
              <a:rPr lang="pl-PL" sz="1600" baseline="30000" dirty="0" smtClean="0">
                <a:solidFill>
                  <a:srgbClr val="800000"/>
                </a:solidFill>
                <a:sym typeface="Wingdings"/>
              </a:rPr>
              <a:t>+</a:t>
            </a:r>
            <a:r>
              <a:rPr lang="pl-PL" sz="1600" dirty="0" smtClean="0">
                <a:solidFill>
                  <a:srgbClr val="800000"/>
                </a:solidFill>
              </a:rPr>
              <a:t> </a:t>
            </a:r>
            <a:r>
              <a:rPr lang="pl-PL" sz="1600" dirty="0" smtClean="0">
                <a:solidFill>
                  <a:srgbClr val="800000"/>
                </a:solidFill>
                <a:cs typeface="Symbol" charset="2"/>
              </a:rPr>
              <a:t>l</a:t>
            </a:r>
            <a:r>
              <a:rPr lang="pl-PL" sz="1600" i="1" baseline="30000" dirty="0" smtClean="0">
                <a:solidFill>
                  <a:srgbClr val="800000"/>
                </a:solidFill>
                <a:latin typeface="Symbol" charset="2"/>
                <a:cs typeface="Symbol" charset="2"/>
              </a:rPr>
              <a:t>-</a:t>
            </a:r>
            <a:r>
              <a:rPr lang="pl-PL" sz="1600" dirty="0" smtClean="0">
                <a:solidFill>
                  <a:srgbClr val="800000"/>
                </a:solidFill>
              </a:rPr>
              <a:t>) = 1.12 </a:t>
            </a:r>
            <a:r>
              <a:rPr lang="el-GR" sz="1600" dirty="0" smtClean="0">
                <a:solidFill>
                  <a:srgbClr val="800000"/>
                </a:solidFill>
              </a:rPr>
              <a:t>±</a:t>
            </a:r>
            <a:r>
              <a:rPr lang="pl-PL" sz="1600" dirty="0" smtClean="0">
                <a:solidFill>
                  <a:srgbClr val="800000"/>
                </a:solidFill>
              </a:rPr>
              <a:t> 0.05 </a:t>
            </a:r>
            <a:r>
              <a:rPr lang="pl-PL" sz="1600" dirty="0" err="1" smtClean="0">
                <a:solidFill>
                  <a:srgbClr val="800000"/>
                </a:solidFill>
              </a:rPr>
              <a:t>nb</a:t>
            </a:r>
            <a:endParaRPr lang="en-US" sz="1600" dirty="0" smtClean="0">
              <a:solidFill>
                <a:srgbClr val="800000"/>
              </a:solidFill>
            </a:endParaRPr>
          </a:p>
          <a:p>
            <a:r>
              <a:rPr lang="en-US" sz="1600" dirty="0" smtClean="0">
                <a:solidFill>
                  <a:srgbClr val="000000"/>
                </a:solidFill>
              </a:rPr>
              <a:t>Predicted increase of the cross sections with energy is confirmed</a:t>
            </a:r>
            <a:r>
              <a:rPr lang="en-US" sz="1600" dirty="0">
                <a:solidFill>
                  <a:srgbClr val="000000"/>
                </a:solidFill>
              </a:rPr>
              <a:t> </a:t>
            </a:r>
            <a:r>
              <a:rPr lang="en-US" sz="1600" dirty="0" smtClean="0">
                <a:solidFill>
                  <a:srgbClr val="000000"/>
                </a:solidFill>
              </a:rPr>
              <a:t>by measurements</a:t>
            </a:r>
            <a:endParaRPr lang="pl-PL" sz="1600" i="1" dirty="0" smtClean="0">
              <a:latin typeface="Symbol" charset="2"/>
              <a:cs typeface="Symbol" charset="2"/>
            </a:endParaRPr>
          </a:p>
        </p:txBody>
      </p:sp>
      <p:sp>
        <p:nvSpPr>
          <p:cNvPr id="21" name="Rectangle 20"/>
          <p:cNvSpPr/>
          <p:nvPr/>
        </p:nvSpPr>
        <p:spPr>
          <a:xfrm>
            <a:off x="5170220" y="4869160"/>
            <a:ext cx="646524" cy="338554"/>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a:spAutoFit/>
          </a:bodyPr>
          <a:lstStyle/>
          <a:p>
            <a:r>
              <a:rPr lang="en-US" sz="1600" dirty="0"/>
              <a:t>8</a:t>
            </a:r>
            <a:r>
              <a:rPr lang="en-US" sz="1600" dirty="0" smtClean="0"/>
              <a:t> </a:t>
            </a:r>
            <a:r>
              <a:rPr lang="en-US" sz="1600" dirty="0" err="1" smtClean="0"/>
              <a:t>TeV</a:t>
            </a:r>
            <a:endParaRPr lang="en-US" sz="1600" dirty="0"/>
          </a:p>
        </p:txBody>
      </p:sp>
      <p:sp>
        <p:nvSpPr>
          <p:cNvPr id="24" name="Content Placeholder 5"/>
          <p:cNvSpPr txBox="1">
            <a:spLocks/>
          </p:cNvSpPr>
          <p:nvPr/>
        </p:nvSpPr>
        <p:spPr>
          <a:xfrm>
            <a:off x="3840842" y="5949280"/>
            <a:ext cx="3788729" cy="738336"/>
          </a:xfrm>
          <a:prstGeom prst="rect">
            <a:avLst/>
          </a:prstGeom>
          <a:ln>
            <a:noFill/>
          </a:ln>
        </p:spPr>
        <p:style>
          <a:lnRef idx="1">
            <a:schemeClr val="accent2"/>
          </a:lnRef>
          <a:fillRef idx="2">
            <a:schemeClr val="accent2"/>
          </a:fillRef>
          <a:effectRef idx="1">
            <a:schemeClr val="accent2"/>
          </a:effectRef>
          <a:fontRef idx="minor">
            <a:schemeClr val="dk1"/>
          </a:fontRef>
        </p:style>
        <p:txBody>
          <a:bodyPr vert="horz" lIns="91407" tIns="45704" rIns="91407" bIns="45704">
            <a:normAutofit/>
          </a:bodyPr>
          <a:lstStyle>
            <a:lvl1pPr marL="320040" indent="-338328" algn="l" rtl="0" eaLnBrk="1" latinLnBrk="0" hangingPunct="1">
              <a:spcBef>
                <a:spcPts val="300"/>
              </a:spcBef>
              <a:buClrTx/>
              <a:buSzPct val="95000"/>
              <a:buFont typeface="Wingdings"/>
              <a:buChar char=""/>
              <a:defRPr sz="3000" kern="1200">
                <a:solidFill>
                  <a:schemeClr val="dk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dk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dk1"/>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chemeClr val="dk1"/>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dk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dk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dk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dk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dk1"/>
                </a:solidFill>
                <a:latin typeface="+mn-lt"/>
                <a:ea typeface="+mn-ea"/>
                <a:cs typeface="+mn-cs"/>
              </a:defRPr>
            </a:lvl9pPr>
          </a:lstStyle>
          <a:p>
            <a:pPr marL="45720">
              <a:spcBef>
                <a:spcPts val="200"/>
              </a:spcBef>
              <a:buFont typeface="Wingdings"/>
              <a:buNone/>
            </a:pPr>
            <a:r>
              <a:rPr lang="en-US" sz="2000" dirty="0" smtClean="0"/>
              <a:t>Excellent understanding of the Standard Model at 7,8 </a:t>
            </a:r>
            <a:r>
              <a:rPr lang="en-US" sz="2000" dirty="0" err="1" smtClean="0"/>
              <a:t>TeV</a:t>
            </a:r>
            <a:r>
              <a:rPr lang="en-US" sz="2000" dirty="0" smtClean="0"/>
              <a:t>…</a:t>
            </a:r>
          </a:p>
        </p:txBody>
      </p:sp>
      <p:sp>
        <p:nvSpPr>
          <p:cNvPr id="12" name="TextBox 11"/>
          <p:cNvSpPr txBox="1"/>
          <p:nvPr/>
        </p:nvSpPr>
        <p:spPr>
          <a:xfrm>
            <a:off x="7884368" y="332656"/>
            <a:ext cx="1090363" cy="523220"/>
          </a:xfrm>
          <a:prstGeom prst="rect">
            <a:avLst/>
          </a:prstGeom>
          <a:ln>
            <a:noFill/>
          </a:ln>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dirty="0" smtClean="0">
                <a:solidFill>
                  <a:srgbClr val="000000"/>
                </a:solidFill>
                <a:hlinkClick r:id="rId6"/>
              </a:rPr>
              <a:t>SMP-12-013</a:t>
            </a:r>
            <a:endParaRPr lang="en-US" sz="1400" dirty="0">
              <a:solidFill>
                <a:srgbClr val="000000"/>
              </a:solidFill>
            </a:endParaRPr>
          </a:p>
          <a:p>
            <a:r>
              <a:rPr lang="en-US" sz="1400" dirty="0" smtClean="0">
                <a:solidFill>
                  <a:srgbClr val="000000"/>
                </a:solidFill>
                <a:hlinkClick r:id="rId7"/>
              </a:rPr>
              <a:t>SMP-12-014</a:t>
            </a:r>
            <a:endParaRPr lang="en-US" sz="1400" dirty="0">
              <a:solidFill>
                <a:srgbClr val="000000"/>
              </a:solidFill>
            </a:endParaRPr>
          </a:p>
        </p:txBody>
      </p:sp>
      <p:sp>
        <p:nvSpPr>
          <p:cNvPr id="13" name="Rectangle 6"/>
          <p:cNvSpPr>
            <a:spLocks noChangeArrowheads="1"/>
          </p:cNvSpPr>
          <p:nvPr/>
        </p:nvSpPr>
        <p:spPr bwMode="auto">
          <a:xfrm>
            <a:off x="107504" y="224664"/>
            <a:ext cx="482453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3600" b="1" dirty="0" smtClean="0">
                <a:solidFill>
                  <a:srgbClr val="FFC000"/>
                </a:solidFill>
              </a:rPr>
              <a:t>Electroweak Highlights</a:t>
            </a:r>
            <a:endParaRPr lang="en-US" sz="3600" b="1" dirty="0">
              <a:solidFill>
                <a:srgbClr val="FFC000"/>
              </a:solidFill>
              <a:latin typeface="+mj-lt"/>
            </a:endParaRPr>
          </a:p>
        </p:txBody>
      </p:sp>
    </p:spTree>
    <p:extLst>
      <p:ext uri="{BB962C8B-B14F-4D97-AF65-F5344CB8AC3E}">
        <p14:creationId xmlns:p14="http://schemas.microsoft.com/office/powerpoint/2010/main" xmlns="" val="1719782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54519" y="152400"/>
            <a:ext cx="8989481" cy="877163"/>
          </a:xfrm>
          <a:prstGeom prst="rect">
            <a:avLst/>
          </a:prstGeom>
          <a:noFill/>
        </p:spPr>
        <p:txBody>
          <a:bodyPr wrap="square" rtlCol="0">
            <a:spAutoFit/>
          </a:bodyPr>
          <a:lstStyle/>
          <a:p>
            <a:r>
              <a:rPr lang="en-GB" sz="2800" dirty="0" smtClean="0">
                <a:solidFill>
                  <a:prstClr val="black"/>
                </a:solidFill>
                <a:latin typeface="Trebuchet MS"/>
                <a:cs typeface="Trebuchet MS"/>
              </a:rPr>
              <a:t>Inclusive </a:t>
            </a:r>
            <a:r>
              <a:rPr lang="en-GB" sz="2800" dirty="0" err="1" smtClean="0">
                <a:solidFill>
                  <a:prstClr val="black"/>
                </a:solidFill>
                <a:latin typeface="Trebuchet MS"/>
                <a:cs typeface="Trebuchet MS"/>
              </a:rPr>
              <a:t>squark</a:t>
            </a:r>
            <a:r>
              <a:rPr lang="en-GB" sz="2800" dirty="0" smtClean="0">
                <a:solidFill>
                  <a:prstClr val="black"/>
                </a:solidFill>
                <a:latin typeface="Trebuchet MS"/>
                <a:cs typeface="Trebuchet MS"/>
              </a:rPr>
              <a:t> and </a:t>
            </a:r>
            <a:r>
              <a:rPr lang="en-GB" sz="2800" dirty="0" err="1" smtClean="0">
                <a:solidFill>
                  <a:prstClr val="black"/>
                </a:solidFill>
                <a:latin typeface="Trebuchet MS"/>
                <a:cs typeface="Trebuchet MS"/>
              </a:rPr>
              <a:t>gluino</a:t>
            </a:r>
            <a:r>
              <a:rPr lang="en-GB" sz="2800" dirty="0" smtClean="0">
                <a:solidFill>
                  <a:prstClr val="black"/>
                </a:solidFill>
                <a:latin typeface="Trebuchet MS"/>
                <a:cs typeface="Trebuchet MS"/>
              </a:rPr>
              <a:t> searches</a:t>
            </a:r>
            <a:endParaRPr lang="en-GB" sz="1800" dirty="0" smtClean="0">
              <a:latin typeface="Trebuchet MS"/>
              <a:cs typeface="Trebuchet MS"/>
            </a:endParaRPr>
          </a:p>
          <a:p>
            <a:pPr>
              <a:spcBef>
                <a:spcPts val="600"/>
              </a:spcBef>
            </a:pPr>
            <a:r>
              <a:rPr lang="en-US" sz="1800" dirty="0" smtClean="0">
                <a:latin typeface="Trebuchet MS"/>
                <a:cs typeface="Trebuchet MS"/>
              </a:rPr>
              <a:t>Complete “jets + X + </a:t>
            </a:r>
            <a:r>
              <a:rPr lang="en-US" sz="1800" i="1" dirty="0" err="1" smtClean="0">
                <a:latin typeface="Trebuchet MS"/>
                <a:cs typeface="Trebuchet MS"/>
              </a:rPr>
              <a:t>E</a:t>
            </a:r>
            <a:r>
              <a:rPr lang="en-US" sz="1800" i="1" baseline="-25000" dirty="0" err="1" smtClean="0">
                <a:latin typeface="Trebuchet MS"/>
                <a:cs typeface="Trebuchet MS"/>
              </a:rPr>
              <a:t>T</a:t>
            </a:r>
            <a:r>
              <a:rPr lang="en-US" sz="1800" baseline="30000" dirty="0" err="1" smtClean="0">
                <a:latin typeface="Trebuchet MS"/>
                <a:cs typeface="Trebuchet MS"/>
              </a:rPr>
              <a:t>miss</a:t>
            </a:r>
            <a:r>
              <a:rPr lang="en-US" sz="1800" dirty="0" smtClean="0">
                <a:latin typeface="Trebuchet MS"/>
                <a:cs typeface="Trebuchet MS"/>
              </a:rPr>
              <a:t> </a:t>
            </a:r>
            <a:r>
              <a:rPr lang="en-US" sz="1800" dirty="0" smtClean="0">
                <a:solidFill>
                  <a:prstClr val="black"/>
                </a:solidFill>
                <a:latin typeface="Trebuchet MS"/>
                <a:cs typeface="Trebuchet MS"/>
              </a:rPr>
              <a:t>” </a:t>
            </a:r>
            <a:r>
              <a:rPr lang="en-US" sz="1800" dirty="0" err="1" smtClean="0">
                <a:solidFill>
                  <a:prstClr val="black"/>
                </a:solidFill>
                <a:latin typeface="Trebuchet MS"/>
                <a:cs typeface="Trebuchet MS"/>
              </a:rPr>
              <a:t>programme</a:t>
            </a:r>
            <a:r>
              <a:rPr lang="en-US" sz="1800" dirty="0" smtClean="0">
                <a:solidFill>
                  <a:prstClr val="black"/>
                </a:solidFill>
                <a:latin typeface="Trebuchet MS"/>
                <a:cs typeface="Trebuchet MS"/>
              </a:rPr>
              <a:t>, for example: GM</a:t>
            </a:r>
          </a:p>
        </p:txBody>
      </p:sp>
      <p:sp>
        <p:nvSpPr>
          <p:cNvPr id="13" name="Rectangle 12"/>
          <p:cNvSpPr/>
          <p:nvPr/>
        </p:nvSpPr>
        <p:spPr>
          <a:xfrm>
            <a:off x="0" y="1676400"/>
            <a:ext cx="9144000" cy="449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47" name="TextBox 46"/>
          <p:cNvSpPr txBox="1"/>
          <p:nvPr/>
        </p:nvSpPr>
        <p:spPr>
          <a:xfrm>
            <a:off x="137802" y="1795046"/>
            <a:ext cx="4310195" cy="830997"/>
          </a:xfrm>
          <a:prstGeom prst="rect">
            <a:avLst/>
          </a:prstGeom>
          <a:noFill/>
        </p:spPr>
        <p:txBody>
          <a:bodyPr wrap="square" rtlCol="0">
            <a:spAutoFit/>
          </a:bodyPr>
          <a:lstStyle/>
          <a:p>
            <a:r>
              <a:rPr lang="en-GB" sz="1600" dirty="0" smtClean="0">
                <a:solidFill>
                  <a:srgbClr val="000000"/>
                </a:solidFill>
                <a:latin typeface="Trebuchet MS"/>
                <a:cs typeface="Trebuchet MS"/>
              </a:rPr>
              <a:t>Gauge-mediated SUSY breaking scenarios feature very light gravitino. Phenomenology determined by nature of next-to-LSP </a:t>
            </a:r>
          </a:p>
        </p:txBody>
      </p:sp>
      <p:sp>
        <p:nvSpPr>
          <p:cNvPr id="48" name="TextBox 47"/>
          <p:cNvSpPr txBox="1"/>
          <p:nvPr/>
        </p:nvSpPr>
        <p:spPr>
          <a:xfrm>
            <a:off x="137803" y="2743200"/>
            <a:ext cx="4357997" cy="830997"/>
          </a:xfrm>
          <a:prstGeom prst="rect">
            <a:avLst/>
          </a:prstGeom>
          <a:noFill/>
        </p:spPr>
        <p:txBody>
          <a:bodyPr wrap="square" rtlCol="0">
            <a:spAutoFit/>
          </a:bodyPr>
          <a:lstStyle/>
          <a:p>
            <a:r>
              <a:rPr lang="en-GB" sz="1600" dirty="0" smtClean="0">
                <a:solidFill>
                  <a:srgbClr val="000000"/>
                </a:solidFill>
                <a:latin typeface="Trebuchet MS"/>
                <a:cs typeface="Trebuchet MS"/>
              </a:rPr>
              <a:t>Dedicated search programme including final states with </a:t>
            </a:r>
            <a:r>
              <a:rPr lang="en-US" sz="1600" i="1" dirty="0" err="1" smtClean="0">
                <a:solidFill>
                  <a:srgbClr val="000000"/>
                </a:solidFill>
                <a:latin typeface="Trebuchet MS"/>
                <a:cs typeface="Trebuchet MS"/>
              </a:rPr>
              <a:t>E</a:t>
            </a:r>
            <a:r>
              <a:rPr lang="en-US" sz="1600" i="1" baseline="-25000" dirty="0" err="1" smtClean="0">
                <a:solidFill>
                  <a:srgbClr val="000000"/>
                </a:solidFill>
                <a:latin typeface="Trebuchet MS"/>
                <a:cs typeface="Trebuchet MS"/>
              </a:rPr>
              <a:t>T</a:t>
            </a:r>
            <a:r>
              <a:rPr lang="en-US" sz="1600" baseline="30000" dirty="0" err="1" smtClean="0">
                <a:solidFill>
                  <a:srgbClr val="000000"/>
                </a:solidFill>
                <a:latin typeface="Trebuchet MS"/>
                <a:cs typeface="Trebuchet MS"/>
              </a:rPr>
              <a:t>miss</a:t>
            </a:r>
            <a:r>
              <a:rPr lang="en-US" sz="1600" dirty="0" smtClean="0">
                <a:solidFill>
                  <a:srgbClr val="000000"/>
                </a:solidFill>
                <a:latin typeface="Trebuchet MS"/>
                <a:cs typeface="Trebuchet MS"/>
              </a:rPr>
              <a:t> </a:t>
            </a:r>
            <a:r>
              <a:rPr lang="en-GB" sz="1600" dirty="0" smtClean="0">
                <a:solidFill>
                  <a:srgbClr val="000000"/>
                </a:solidFill>
                <a:latin typeface="Trebuchet MS"/>
                <a:cs typeface="Trebuchet MS"/>
              </a:rPr>
              <a:t>+ </a:t>
            </a:r>
            <a:r>
              <a:rPr lang="en-GB" sz="1600" dirty="0" err="1" smtClean="0">
                <a:solidFill>
                  <a:srgbClr val="000000"/>
                </a:solidFill>
                <a:latin typeface="Trebuchet MS"/>
                <a:cs typeface="Trebuchet MS"/>
              </a:rPr>
              <a:t>taus</a:t>
            </a:r>
            <a:r>
              <a:rPr lang="en-GB" sz="1600" dirty="0" smtClean="0">
                <a:solidFill>
                  <a:srgbClr val="000000"/>
                </a:solidFill>
                <a:latin typeface="Trebuchet MS"/>
                <a:cs typeface="Trebuchet MS"/>
              </a:rPr>
              <a:t>, </a:t>
            </a:r>
            <a:r>
              <a:rPr lang="en-GB" sz="1600" dirty="0" err="1" smtClean="0">
                <a:solidFill>
                  <a:srgbClr val="000000"/>
                </a:solidFill>
                <a:latin typeface="Trebuchet MS"/>
                <a:cs typeface="Trebuchet MS"/>
              </a:rPr>
              <a:t>dilepton</a:t>
            </a:r>
            <a:r>
              <a:rPr lang="en-GB" sz="1600" dirty="0" smtClean="0">
                <a:solidFill>
                  <a:srgbClr val="000000"/>
                </a:solidFill>
                <a:latin typeface="Trebuchet MS"/>
                <a:cs typeface="Trebuchet MS"/>
              </a:rPr>
              <a:t> (</a:t>
            </a:r>
            <a:r>
              <a:rPr lang="en-GB" sz="1600" i="1" dirty="0" smtClean="0">
                <a:solidFill>
                  <a:srgbClr val="000000"/>
                </a:solidFill>
                <a:latin typeface="Trebuchet MS"/>
                <a:cs typeface="Trebuchet MS"/>
              </a:rPr>
              <a:t>Z</a:t>
            </a:r>
            <a:r>
              <a:rPr lang="en-GB" sz="1600" dirty="0" smtClean="0">
                <a:solidFill>
                  <a:srgbClr val="000000"/>
                </a:solidFill>
                <a:latin typeface="Trebuchet MS"/>
                <a:cs typeface="Trebuchet MS"/>
              </a:rPr>
              <a:t> &amp; non-</a:t>
            </a:r>
            <a:r>
              <a:rPr lang="en-GB" sz="1600" i="1" dirty="0" smtClean="0">
                <a:solidFill>
                  <a:srgbClr val="000000"/>
                </a:solidFill>
                <a:latin typeface="Trebuchet MS"/>
                <a:cs typeface="Trebuchet MS"/>
              </a:rPr>
              <a:t>Z</a:t>
            </a:r>
            <a:r>
              <a:rPr lang="en-GB" sz="1600" dirty="0" smtClean="0">
                <a:solidFill>
                  <a:srgbClr val="000000"/>
                </a:solidFill>
                <a:latin typeface="Trebuchet MS"/>
                <a:cs typeface="Trebuchet MS"/>
              </a:rPr>
              <a:t>), </a:t>
            </a:r>
            <a:r>
              <a:rPr lang="en-GB" sz="1600" dirty="0" err="1" smtClean="0">
                <a:solidFill>
                  <a:srgbClr val="000000"/>
                </a:solidFill>
                <a:latin typeface="Trebuchet MS"/>
                <a:cs typeface="Trebuchet MS"/>
              </a:rPr>
              <a:t>diphotons</a:t>
            </a:r>
            <a:r>
              <a:rPr lang="en-GB" sz="1600" dirty="0" smtClean="0">
                <a:solidFill>
                  <a:srgbClr val="000000"/>
                </a:solidFill>
                <a:latin typeface="Trebuchet MS"/>
                <a:cs typeface="Trebuchet MS"/>
              </a:rPr>
              <a:t>, photon + lepton, photon + </a:t>
            </a:r>
            <a:r>
              <a:rPr lang="en-GB" sz="1600" i="1" dirty="0" err="1" smtClean="0">
                <a:solidFill>
                  <a:srgbClr val="000000"/>
                </a:solidFill>
                <a:latin typeface="Trebuchet MS"/>
                <a:cs typeface="Trebuchet MS"/>
              </a:rPr>
              <a:t>b</a:t>
            </a:r>
            <a:endParaRPr lang="en-GB" sz="1600" i="1" dirty="0" smtClean="0">
              <a:solidFill>
                <a:srgbClr val="000000"/>
              </a:solidFill>
              <a:latin typeface="Trebuchet MS"/>
              <a:cs typeface="Trebuchet MS"/>
            </a:endParaRPr>
          </a:p>
        </p:txBody>
      </p:sp>
      <p:pic>
        <p:nvPicPr>
          <p:cNvPr id="50" name="Picture 49" descr="figaux_12.pdf"/>
          <p:cNvPicPr>
            <a:picLocks noChangeAspect="1"/>
          </p:cNvPicPr>
          <p:nvPr/>
        </p:nvPicPr>
        <p:blipFill>
          <a:blip r:embed="rId3" cstate="print"/>
          <a:stretch>
            <a:fillRect/>
          </a:stretch>
        </p:blipFill>
        <p:spPr>
          <a:xfrm>
            <a:off x="4473652" y="1802819"/>
            <a:ext cx="2207681" cy="2067511"/>
          </a:xfrm>
          <a:prstGeom prst="rect">
            <a:avLst/>
          </a:prstGeom>
        </p:spPr>
      </p:pic>
      <p:sp>
        <p:nvSpPr>
          <p:cNvPr id="51" name="TextBox 50"/>
          <p:cNvSpPr txBox="1"/>
          <p:nvPr/>
        </p:nvSpPr>
        <p:spPr>
          <a:xfrm>
            <a:off x="3752420" y="6172200"/>
            <a:ext cx="5410199"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Top-left to bottom-right: 1210.1314, ATLAS-CONF-2012-152, 1209.0753, ATLAS-CONF-2012-144, 1211.1167</a:t>
            </a:r>
          </a:p>
        </p:txBody>
      </p:sp>
      <p:pic>
        <p:nvPicPr>
          <p:cNvPr id="52" name="Picture 51" descr="fig_06.pdf"/>
          <p:cNvPicPr>
            <a:picLocks noChangeAspect="1"/>
          </p:cNvPicPr>
          <p:nvPr/>
        </p:nvPicPr>
        <p:blipFill>
          <a:blip r:embed="rId4" cstate="print"/>
          <a:stretch>
            <a:fillRect/>
          </a:stretch>
        </p:blipFill>
        <p:spPr>
          <a:xfrm>
            <a:off x="156646" y="3963928"/>
            <a:ext cx="3043754" cy="2061379"/>
          </a:xfrm>
          <a:prstGeom prst="rect">
            <a:avLst/>
          </a:prstGeom>
        </p:spPr>
      </p:pic>
      <p:grpSp>
        <p:nvGrpSpPr>
          <p:cNvPr id="4" name="Group 56"/>
          <p:cNvGrpSpPr/>
          <p:nvPr/>
        </p:nvGrpSpPr>
        <p:grpSpPr>
          <a:xfrm>
            <a:off x="6629400" y="0"/>
            <a:ext cx="2533219" cy="1516522"/>
            <a:chOff x="6619762" y="1683878"/>
            <a:chExt cx="2533219" cy="1516522"/>
          </a:xfrm>
        </p:grpSpPr>
        <p:pic>
          <p:nvPicPr>
            <p:cNvPr id="25" name="Picture 24"/>
            <p:cNvPicPr>
              <a:picLocks noChangeAspect="1"/>
            </p:cNvPicPr>
            <p:nvPr/>
          </p:nvPicPr>
          <p:blipFill>
            <a:blip r:embed="rId5" cstate="print"/>
            <a:stretch>
              <a:fillRect/>
            </a:stretch>
          </p:blipFill>
          <p:spPr>
            <a:xfrm>
              <a:off x="6619762" y="1683878"/>
              <a:ext cx="2524238" cy="1516522"/>
            </a:xfrm>
            <a:prstGeom prst="rect">
              <a:avLst/>
            </a:prstGeom>
            <a:effectLst>
              <a:outerShdw blurRad="50800" dist="38100" dir="7080000">
                <a:srgbClr val="000000">
                  <a:alpha val="43000"/>
                </a:srgbClr>
              </a:outerShdw>
            </a:effectLst>
          </p:spPr>
        </p:pic>
        <p:sp>
          <p:nvSpPr>
            <p:cNvPr id="27" name="Freeform 26"/>
            <p:cNvSpPr/>
            <p:nvPr/>
          </p:nvSpPr>
          <p:spPr>
            <a:xfrm rot="19396867" flipH="1">
              <a:off x="6882920" y="2056717"/>
              <a:ext cx="863799" cy="690372"/>
            </a:xfrm>
            <a:custGeom>
              <a:avLst/>
              <a:gdLst>
                <a:gd name="connsiteX0" fmla="*/ 0 w 2246990"/>
                <a:gd name="connsiteY0" fmla="*/ 1541489 h 1541489"/>
                <a:gd name="connsiteX1" fmla="*/ 716431 w 2246990"/>
                <a:gd name="connsiteY1" fmla="*/ 1107267 h 1541489"/>
                <a:gd name="connsiteX2" fmla="*/ 987807 w 2246990"/>
                <a:gd name="connsiteY2" fmla="*/ 922722 h 1541489"/>
                <a:gd name="connsiteX3" fmla="*/ 1465428 w 2246990"/>
                <a:gd name="connsiteY3" fmla="*/ 651333 h 1541489"/>
                <a:gd name="connsiteX4" fmla="*/ 1921339 w 2246990"/>
                <a:gd name="connsiteY4" fmla="*/ 293100 h 1541489"/>
                <a:gd name="connsiteX5" fmla="*/ 2029889 w 2246990"/>
                <a:gd name="connsiteY5" fmla="*/ 195400 h 1541489"/>
                <a:gd name="connsiteX6" fmla="*/ 2160150 w 2246990"/>
                <a:gd name="connsiteY6" fmla="*/ 86844 h 1541489"/>
                <a:gd name="connsiteX7" fmla="*/ 2203570 w 2246990"/>
                <a:gd name="connsiteY7" fmla="*/ 54277 h 1541489"/>
                <a:gd name="connsiteX8" fmla="*/ 2246990 w 2246990"/>
                <a:gd name="connsiteY8" fmla="*/ 0 h 154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6990" h="1541489">
                  <a:moveTo>
                    <a:pt x="0" y="1541489"/>
                  </a:moveTo>
                  <a:lnTo>
                    <a:pt x="716431" y="1107267"/>
                  </a:lnTo>
                  <a:cubicBezTo>
                    <a:pt x="806890" y="1045752"/>
                    <a:pt x="894365" y="979603"/>
                    <a:pt x="987807" y="922722"/>
                  </a:cubicBezTo>
                  <a:cubicBezTo>
                    <a:pt x="1144220" y="827509"/>
                    <a:pt x="1320111" y="762748"/>
                    <a:pt x="1465428" y="651333"/>
                  </a:cubicBezTo>
                  <a:cubicBezTo>
                    <a:pt x="1657944" y="503730"/>
                    <a:pt x="1759549" y="432834"/>
                    <a:pt x="1921339" y="293100"/>
                  </a:cubicBezTo>
                  <a:cubicBezTo>
                    <a:pt x="1958181" y="261280"/>
                    <a:pt x="1995468" y="229824"/>
                    <a:pt x="2029889" y="195400"/>
                  </a:cubicBezTo>
                  <a:cubicBezTo>
                    <a:pt x="2125327" y="99956"/>
                    <a:pt x="2059395" y="157375"/>
                    <a:pt x="2160150" y="86844"/>
                  </a:cubicBezTo>
                  <a:cubicBezTo>
                    <a:pt x="2174971" y="76469"/>
                    <a:pt x="2190777" y="67070"/>
                    <a:pt x="2203570" y="54277"/>
                  </a:cubicBezTo>
                  <a:cubicBezTo>
                    <a:pt x="2219953" y="37894"/>
                    <a:pt x="2246990" y="0"/>
                    <a:pt x="2246990" y="0"/>
                  </a:cubicBezTo>
                </a:path>
              </a:pathLst>
            </a:custGeom>
            <a:ln w="25400" cap="flat" cmpd="sng" algn="ctr">
              <a:solidFill>
                <a:srgbClr val="F1F1F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prstClr val="black"/>
                </a:solidFill>
              </a:endParaRPr>
            </a:p>
          </p:txBody>
        </p:sp>
        <p:sp>
          <p:nvSpPr>
            <p:cNvPr id="30" name="Freeform 29"/>
            <p:cNvSpPr/>
            <p:nvPr/>
          </p:nvSpPr>
          <p:spPr>
            <a:xfrm rot="345024" flipH="1" flipV="1">
              <a:off x="7897359" y="1977576"/>
              <a:ext cx="793209" cy="472244"/>
            </a:xfrm>
            <a:custGeom>
              <a:avLst/>
              <a:gdLst>
                <a:gd name="connsiteX0" fmla="*/ 0 w 2246990"/>
                <a:gd name="connsiteY0" fmla="*/ 1541489 h 1541489"/>
                <a:gd name="connsiteX1" fmla="*/ 716431 w 2246990"/>
                <a:gd name="connsiteY1" fmla="*/ 1107267 h 1541489"/>
                <a:gd name="connsiteX2" fmla="*/ 987807 w 2246990"/>
                <a:gd name="connsiteY2" fmla="*/ 922722 h 1541489"/>
                <a:gd name="connsiteX3" fmla="*/ 1465428 w 2246990"/>
                <a:gd name="connsiteY3" fmla="*/ 651333 h 1541489"/>
                <a:gd name="connsiteX4" fmla="*/ 1921339 w 2246990"/>
                <a:gd name="connsiteY4" fmla="*/ 293100 h 1541489"/>
                <a:gd name="connsiteX5" fmla="*/ 2029889 w 2246990"/>
                <a:gd name="connsiteY5" fmla="*/ 195400 h 1541489"/>
                <a:gd name="connsiteX6" fmla="*/ 2160150 w 2246990"/>
                <a:gd name="connsiteY6" fmla="*/ 86844 h 1541489"/>
                <a:gd name="connsiteX7" fmla="*/ 2203570 w 2246990"/>
                <a:gd name="connsiteY7" fmla="*/ 54277 h 1541489"/>
                <a:gd name="connsiteX8" fmla="*/ 2246990 w 2246990"/>
                <a:gd name="connsiteY8" fmla="*/ 0 h 154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6990" h="1541489">
                  <a:moveTo>
                    <a:pt x="0" y="1541489"/>
                  </a:moveTo>
                  <a:lnTo>
                    <a:pt x="716431" y="1107267"/>
                  </a:lnTo>
                  <a:cubicBezTo>
                    <a:pt x="806890" y="1045752"/>
                    <a:pt x="894365" y="979603"/>
                    <a:pt x="987807" y="922722"/>
                  </a:cubicBezTo>
                  <a:cubicBezTo>
                    <a:pt x="1144220" y="827509"/>
                    <a:pt x="1320111" y="762748"/>
                    <a:pt x="1465428" y="651333"/>
                  </a:cubicBezTo>
                  <a:cubicBezTo>
                    <a:pt x="1657944" y="503730"/>
                    <a:pt x="1759549" y="432834"/>
                    <a:pt x="1921339" y="293100"/>
                  </a:cubicBezTo>
                  <a:cubicBezTo>
                    <a:pt x="1958181" y="261280"/>
                    <a:pt x="1995468" y="229824"/>
                    <a:pt x="2029889" y="195400"/>
                  </a:cubicBezTo>
                  <a:cubicBezTo>
                    <a:pt x="2125327" y="99956"/>
                    <a:pt x="2059395" y="157375"/>
                    <a:pt x="2160150" y="86844"/>
                  </a:cubicBezTo>
                  <a:cubicBezTo>
                    <a:pt x="2174971" y="76469"/>
                    <a:pt x="2190777" y="67070"/>
                    <a:pt x="2203570" y="54277"/>
                  </a:cubicBezTo>
                  <a:cubicBezTo>
                    <a:pt x="2219953" y="37894"/>
                    <a:pt x="2246990" y="0"/>
                    <a:pt x="2246990" y="0"/>
                  </a:cubicBezTo>
                </a:path>
              </a:pathLst>
            </a:custGeom>
            <a:ln w="25400" cap="flat" cmpd="sng" algn="ctr">
              <a:solidFill>
                <a:srgbClr val="F1F1F5"/>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prstClr val="black"/>
                </a:solidFill>
              </a:endParaRPr>
            </a:p>
          </p:txBody>
        </p:sp>
        <p:sp>
          <p:nvSpPr>
            <p:cNvPr id="32" name="TextBox 31"/>
            <p:cNvSpPr txBox="1"/>
            <p:nvPr/>
          </p:nvSpPr>
          <p:spPr>
            <a:xfrm>
              <a:off x="6777110" y="2063194"/>
              <a:ext cx="825867" cy="307777"/>
            </a:xfrm>
            <a:prstGeom prst="rect">
              <a:avLst/>
            </a:prstGeom>
            <a:noFill/>
          </p:spPr>
          <p:txBody>
            <a:bodyPr wrap="none" rtlCol="0">
              <a:spAutoFit/>
            </a:bodyPr>
            <a:lstStyle/>
            <a:p>
              <a:r>
                <a:rPr lang="en-GB" sz="1400" dirty="0" smtClean="0">
                  <a:solidFill>
                    <a:srgbClr val="F1F1F5"/>
                  </a:solidFill>
                  <a:latin typeface="Chalkduster"/>
                  <a:cs typeface="Chalkduster"/>
                </a:rPr>
                <a:t>“NLSP”</a:t>
              </a:r>
            </a:p>
          </p:txBody>
        </p:sp>
        <p:sp>
          <p:nvSpPr>
            <p:cNvPr id="37" name="TextBox 36"/>
            <p:cNvSpPr txBox="1"/>
            <p:nvPr/>
          </p:nvSpPr>
          <p:spPr>
            <a:xfrm>
              <a:off x="8715073" y="1761103"/>
              <a:ext cx="303892" cy="307777"/>
            </a:xfrm>
            <a:prstGeom prst="rect">
              <a:avLst/>
            </a:prstGeom>
            <a:noFill/>
          </p:spPr>
          <p:txBody>
            <a:bodyPr wrap="none" rtlCol="0">
              <a:spAutoFit/>
            </a:bodyPr>
            <a:lstStyle/>
            <a:p>
              <a:r>
                <a:rPr lang="en-GB" sz="1400" dirty="0" smtClean="0">
                  <a:solidFill>
                    <a:srgbClr val="F1F1F5"/>
                  </a:solidFill>
                  <a:latin typeface="Chalkduster"/>
                  <a:cs typeface="Chalkduster"/>
                </a:rPr>
                <a:t>~</a:t>
              </a:r>
              <a:endParaRPr lang="en-GB" sz="1400" baseline="30000" dirty="0">
                <a:solidFill>
                  <a:srgbClr val="F1F1F5"/>
                </a:solidFill>
                <a:latin typeface="Chalkduster"/>
                <a:cs typeface="Chalkduster"/>
              </a:endParaRPr>
            </a:p>
          </p:txBody>
        </p:sp>
        <p:sp>
          <p:nvSpPr>
            <p:cNvPr id="43" name="Freeform 42"/>
            <p:cNvSpPr/>
            <p:nvPr/>
          </p:nvSpPr>
          <p:spPr>
            <a:xfrm rot="10433627" flipH="1">
              <a:off x="7878417" y="2385927"/>
              <a:ext cx="480463" cy="460333"/>
            </a:xfrm>
            <a:custGeom>
              <a:avLst/>
              <a:gdLst>
                <a:gd name="connsiteX0" fmla="*/ 0 w 2246990"/>
                <a:gd name="connsiteY0" fmla="*/ 1541489 h 1541489"/>
                <a:gd name="connsiteX1" fmla="*/ 716431 w 2246990"/>
                <a:gd name="connsiteY1" fmla="*/ 1107267 h 1541489"/>
                <a:gd name="connsiteX2" fmla="*/ 987807 w 2246990"/>
                <a:gd name="connsiteY2" fmla="*/ 922722 h 1541489"/>
                <a:gd name="connsiteX3" fmla="*/ 1465428 w 2246990"/>
                <a:gd name="connsiteY3" fmla="*/ 651333 h 1541489"/>
                <a:gd name="connsiteX4" fmla="*/ 1921339 w 2246990"/>
                <a:gd name="connsiteY4" fmla="*/ 293100 h 1541489"/>
                <a:gd name="connsiteX5" fmla="*/ 2029889 w 2246990"/>
                <a:gd name="connsiteY5" fmla="*/ 195400 h 1541489"/>
                <a:gd name="connsiteX6" fmla="*/ 2160150 w 2246990"/>
                <a:gd name="connsiteY6" fmla="*/ 86844 h 1541489"/>
                <a:gd name="connsiteX7" fmla="*/ 2203570 w 2246990"/>
                <a:gd name="connsiteY7" fmla="*/ 54277 h 1541489"/>
                <a:gd name="connsiteX8" fmla="*/ 2246990 w 2246990"/>
                <a:gd name="connsiteY8" fmla="*/ 0 h 154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6990" h="1541489">
                  <a:moveTo>
                    <a:pt x="0" y="1541489"/>
                  </a:moveTo>
                  <a:lnTo>
                    <a:pt x="716431" y="1107267"/>
                  </a:lnTo>
                  <a:cubicBezTo>
                    <a:pt x="806890" y="1045752"/>
                    <a:pt x="894365" y="979603"/>
                    <a:pt x="987807" y="922722"/>
                  </a:cubicBezTo>
                  <a:cubicBezTo>
                    <a:pt x="1144220" y="827509"/>
                    <a:pt x="1320111" y="762748"/>
                    <a:pt x="1465428" y="651333"/>
                  </a:cubicBezTo>
                  <a:cubicBezTo>
                    <a:pt x="1657944" y="503730"/>
                    <a:pt x="1759549" y="432834"/>
                    <a:pt x="1921339" y="293100"/>
                  </a:cubicBezTo>
                  <a:cubicBezTo>
                    <a:pt x="1958181" y="261280"/>
                    <a:pt x="1995468" y="229824"/>
                    <a:pt x="2029889" y="195400"/>
                  </a:cubicBezTo>
                  <a:cubicBezTo>
                    <a:pt x="2125327" y="99956"/>
                    <a:pt x="2059395" y="157375"/>
                    <a:pt x="2160150" y="86844"/>
                  </a:cubicBezTo>
                  <a:cubicBezTo>
                    <a:pt x="2174971" y="76469"/>
                    <a:pt x="2190777" y="67070"/>
                    <a:pt x="2203570" y="54277"/>
                  </a:cubicBezTo>
                  <a:cubicBezTo>
                    <a:pt x="2219953" y="37894"/>
                    <a:pt x="2246990" y="0"/>
                    <a:pt x="2246990" y="0"/>
                  </a:cubicBezTo>
                </a:path>
              </a:pathLst>
            </a:custGeom>
            <a:ln w="25400" cap="flat" cmpd="sng" algn="ctr">
              <a:solidFill>
                <a:srgbClr val="F1F1F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prstClr val="black"/>
                </a:solidFill>
              </a:endParaRPr>
            </a:p>
          </p:txBody>
        </p:sp>
        <p:sp>
          <p:nvSpPr>
            <p:cNvPr id="44" name="TextBox 43"/>
            <p:cNvSpPr txBox="1"/>
            <p:nvPr/>
          </p:nvSpPr>
          <p:spPr>
            <a:xfrm>
              <a:off x="8686800" y="1858361"/>
              <a:ext cx="383842" cy="307777"/>
            </a:xfrm>
            <a:prstGeom prst="rect">
              <a:avLst/>
            </a:prstGeom>
            <a:noFill/>
          </p:spPr>
          <p:txBody>
            <a:bodyPr wrap="none" rtlCol="0">
              <a:spAutoFit/>
            </a:bodyPr>
            <a:lstStyle/>
            <a:p>
              <a:r>
                <a:rPr lang="en-GB" sz="1400" dirty="0" smtClean="0">
                  <a:solidFill>
                    <a:srgbClr val="F1F1F5"/>
                  </a:solidFill>
                  <a:latin typeface="Chalkduster"/>
                  <a:cs typeface="Chalkduster"/>
                </a:rPr>
                <a:t>G</a:t>
              </a:r>
              <a:endParaRPr lang="en-GB" sz="1400" baseline="-25000" dirty="0">
                <a:solidFill>
                  <a:srgbClr val="F1F1F5"/>
                </a:solidFill>
                <a:latin typeface="Chalkduster"/>
                <a:cs typeface="Chalkduster"/>
              </a:endParaRPr>
            </a:p>
          </p:txBody>
        </p:sp>
        <p:sp>
          <p:nvSpPr>
            <p:cNvPr id="46" name="TextBox 45"/>
            <p:cNvSpPr txBox="1"/>
            <p:nvPr/>
          </p:nvSpPr>
          <p:spPr>
            <a:xfrm>
              <a:off x="8425212" y="2531094"/>
              <a:ext cx="727769" cy="523220"/>
            </a:xfrm>
            <a:prstGeom prst="rect">
              <a:avLst/>
            </a:prstGeom>
            <a:noFill/>
          </p:spPr>
          <p:txBody>
            <a:bodyPr wrap="square" rtlCol="0">
              <a:spAutoFit/>
            </a:bodyPr>
            <a:lstStyle/>
            <a:p>
              <a:r>
                <a:rPr lang="en-GB" sz="1400" dirty="0" err="1" smtClean="0">
                  <a:solidFill>
                    <a:srgbClr val="F1F1F5"/>
                  </a:solidFill>
                  <a:latin typeface="Symbol" charset="2"/>
                  <a:cs typeface="Symbol" charset="2"/>
                </a:rPr>
                <a:t>t</a:t>
              </a:r>
              <a:r>
                <a:rPr lang="en-GB" sz="1400" dirty="0" err="1" smtClean="0">
                  <a:solidFill>
                    <a:srgbClr val="F1F1F5"/>
                  </a:solidFill>
                  <a:latin typeface="Chalkduster"/>
                  <a:cs typeface="Chalkduster"/>
                </a:rPr>
                <a:t>/l</a:t>
              </a:r>
              <a:r>
                <a:rPr lang="en-GB" sz="1400" dirty="0" smtClean="0">
                  <a:solidFill>
                    <a:srgbClr val="F1F1F5"/>
                  </a:solidFill>
                  <a:latin typeface="Chalkduster"/>
                  <a:cs typeface="Chalkduster"/>
                </a:rPr>
                <a:t>, </a:t>
              </a:r>
              <a:r>
                <a:rPr lang="en-GB" sz="1400" dirty="0" err="1" smtClean="0">
                  <a:solidFill>
                    <a:srgbClr val="F1F1F5"/>
                  </a:solidFill>
                  <a:latin typeface="Symbol" charset="2"/>
                  <a:cs typeface="Symbol" charset="2"/>
                </a:rPr>
                <a:t>g</a:t>
              </a:r>
              <a:r>
                <a:rPr lang="en-GB" sz="1400" dirty="0" smtClean="0">
                  <a:solidFill>
                    <a:srgbClr val="F1F1F5"/>
                  </a:solidFill>
                  <a:latin typeface="Chalkduster"/>
                  <a:cs typeface="Chalkduster"/>
                </a:rPr>
                <a:t>, </a:t>
              </a:r>
            </a:p>
            <a:p>
              <a:r>
                <a:rPr lang="en-GB" sz="1400" dirty="0" smtClean="0">
                  <a:solidFill>
                    <a:srgbClr val="F1F1F5"/>
                  </a:solidFill>
                  <a:latin typeface="Chalkduster"/>
                  <a:cs typeface="Chalkduster"/>
                </a:rPr>
                <a:t>H, Z</a:t>
              </a:r>
              <a:endParaRPr lang="en-GB" sz="1400" baseline="-25000" dirty="0">
                <a:solidFill>
                  <a:srgbClr val="F1F1F5"/>
                </a:solidFill>
                <a:latin typeface="Chalkduster"/>
                <a:cs typeface="Chalkduster"/>
              </a:endParaRPr>
            </a:p>
          </p:txBody>
        </p:sp>
        <p:sp>
          <p:nvSpPr>
            <p:cNvPr id="49" name="TextBox 48"/>
            <p:cNvSpPr txBox="1"/>
            <p:nvPr/>
          </p:nvSpPr>
          <p:spPr>
            <a:xfrm>
              <a:off x="6670357" y="2816423"/>
              <a:ext cx="492443" cy="307777"/>
            </a:xfrm>
            <a:prstGeom prst="rect">
              <a:avLst/>
            </a:prstGeom>
            <a:noFill/>
          </p:spPr>
          <p:txBody>
            <a:bodyPr wrap="none" rtlCol="0">
              <a:spAutoFit/>
            </a:bodyPr>
            <a:lstStyle/>
            <a:p>
              <a:r>
                <a:rPr lang="en-GB" sz="1400" dirty="0" err="1" smtClean="0">
                  <a:solidFill>
                    <a:srgbClr val="F1F1F5"/>
                  </a:solidFill>
                  <a:latin typeface="Chalkduster"/>
                  <a:cs typeface="Chalkduster"/>
                </a:rPr>
                <a:t>x</a:t>
              </a:r>
              <a:r>
                <a:rPr lang="en-GB" sz="1400" dirty="0" smtClean="0">
                  <a:solidFill>
                    <a:srgbClr val="F1F1F5"/>
                  </a:solidFill>
                  <a:latin typeface="Chalkduster"/>
                  <a:cs typeface="Chalkduster"/>
                </a:rPr>
                <a:t> 2 </a:t>
              </a:r>
              <a:endParaRPr lang="en-GB" sz="1400" baseline="-25000" dirty="0">
                <a:solidFill>
                  <a:srgbClr val="F1F1F5"/>
                </a:solidFill>
                <a:latin typeface="Chalkduster"/>
                <a:cs typeface="Chalkduster"/>
              </a:endParaRPr>
            </a:p>
          </p:txBody>
        </p:sp>
        <p:sp>
          <p:nvSpPr>
            <p:cNvPr id="53" name="Rectangle 52"/>
            <p:cNvSpPr/>
            <p:nvPr/>
          </p:nvSpPr>
          <p:spPr>
            <a:xfrm>
              <a:off x="6868410" y="2423629"/>
              <a:ext cx="999767" cy="379591"/>
            </a:xfrm>
            <a:prstGeom prst="rect">
              <a:avLst/>
            </a:prstGeom>
          </p:spPr>
          <p:txBody>
            <a:bodyPr wrap="square">
              <a:spAutoFit/>
            </a:bodyPr>
            <a:lstStyle/>
            <a:p>
              <a:r>
                <a:rPr lang="en-GB" sz="1400" baseline="-25000" dirty="0" smtClean="0">
                  <a:solidFill>
                    <a:srgbClr val="F1F1F5"/>
                  </a:solidFill>
                  <a:latin typeface="Chalkduster"/>
                  <a:cs typeface="Chalkduster"/>
                </a:rPr>
                <a:t>Can be mixed state</a:t>
              </a:r>
              <a:endParaRPr lang="en-GB" sz="1400" baseline="-25000" dirty="0">
                <a:solidFill>
                  <a:srgbClr val="F1F1F5"/>
                </a:solidFill>
                <a:latin typeface="Chalkduster"/>
                <a:cs typeface="Chalkduster"/>
              </a:endParaRPr>
            </a:p>
          </p:txBody>
        </p:sp>
      </p:grpSp>
      <p:pic>
        <p:nvPicPr>
          <p:cNvPr id="55" name="Picture 54" descr="fig_04a.pdf"/>
          <p:cNvPicPr>
            <a:picLocks noChangeAspect="1"/>
          </p:cNvPicPr>
          <p:nvPr/>
        </p:nvPicPr>
        <p:blipFill>
          <a:blip r:embed="rId6" cstate="print"/>
          <a:srcRect r="1805"/>
          <a:stretch>
            <a:fillRect/>
          </a:stretch>
        </p:blipFill>
        <p:spPr>
          <a:xfrm>
            <a:off x="6008312" y="4004376"/>
            <a:ext cx="3059850" cy="2110364"/>
          </a:xfrm>
          <a:prstGeom prst="rect">
            <a:avLst/>
          </a:prstGeom>
        </p:spPr>
      </p:pic>
      <p:pic>
        <p:nvPicPr>
          <p:cNvPr id="56" name="Picture 55" descr="fig_04.pdf"/>
          <p:cNvPicPr>
            <a:picLocks noChangeAspect="1"/>
          </p:cNvPicPr>
          <p:nvPr/>
        </p:nvPicPr>
        <p:blipFill>
          <a:blip r:embed="rId7" cstate="print"/>
          <a:srcRect r="8046"/>
          <a:stretch>
            <a:fillRect/>
          </a:stretch>
        </p:blipFill>
        <p:spPr>
          <a:xfrm>
            <a:off x="6601439" y="1802819"/>
            <a:ext cx="2466361" cy="2067201"/>
          </a:xfrm>
          <a:prstGeom prst="rect">
            <a:avLst/>
          </a:prstGeom>
        </p:spPr>
      </p:pic>
      <p:pic>
        <p:nvPicPr>
          <p:cNvPr id="54" name="Picture 53" descr="fig_06.pdf"/>
          <p:cNvPicPr>
            <a:picLocks noChangeAspect="1"/>
          </p:cNvPicPr>
          <p:nvPr/>
        </p:nvPicPr>
        <p:blipFill>
          <a:blip r:embed="rId8" cstate="print"/>
          <a:stretch>
            <a:fillRect/>
          </a:stretch>
        </p:blipFill>
        <p:spPr>
          <a:xfrm>
            <a:off x="2905401" y="4004333"/>
            <a:ext cx="3114399" cy="2109222"/>
          </a:xfrm>
          <a:prstGeom prst="rect">
            <a:avLst/>
          </a:prstGeom>
        </p:spPr>
      </p:pic>
    </p:spTree>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54519" y="152400"/>
            <a:ext cx="8989481" cy="877163"/>
          </a:xfrm>
          <a:prstGeom prst="rect">
            <a:avLst/>
          </a:prstGeom>
          <a:noFill/>
        </p:spPr>
        <p:txBody>
          <a:bodyPr wrap="square" rtlCol="0">
            <a:spAutoFit/>
          </a:bodyPr>
          <a:lstStyle/>
          <a:p>
            <a:r>
              <a:rPr lang="en-GB" sz="2800" dirty="0" smtClean="0">
                <a:solidFill>
                  <a:prstClr val="black"/>
                </a:solidFill>
                <a:latin typeface="Trebuchet MS"/>
                <a:cs typeface="Trebuchet MS"/>
              </a:rPr>
              <a:t>“Natural” SUSY</a:t>
            </a:r>
            <a:endParaRPr lang="en-GB" sz="1800" dirty="0" smtClean="0">
              <a:solidFill>
                <a:prstClr val="black"/>
              </a:solidFill>
              <a:latin typeface="Trebuchet MS"/>
              <a:cs typeface="Trebuchet MS"/>
            </a:endParaRPr>
          </a:p>
          <a:p>
            <a:pPr>
              <a:spcBef>
                <a:spcPts val="600"/>
              </a:spcBef>
            </a:pPr>
            <a:r>
              <a:rPr lang="en-US" sz="1800" dirty="0" smtClean="0">
                <a:solidFill>
                  <a:prstClr val="black"/>
                </a:solidFill>
                <a:latin typeface="Trebuchet MS"/>
                <a:cs typeface="Trebuchet MS"/>
              </a:rPr>
              <a:t>Are squarks &amp; gluinos too heavy to be produced at 8 TeV ? Look at EW production !</a:t>
            </a:r>
          </a:p>
        </p:txBody>
      </p:sp>
      <p:sp>
        <p:nvSpPr>
          <p:cNvPr id="13" name="Rectangle 12"/>
          <p:cNvSpPr/>
          <p:nvPr/>
        </p:nvSpPr>
        <p:spPr>
          <a:xfrm>
            <a:off x="0" y="1676400"/>
            <a:ext cx="9144000" cy="449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47" name="TextBox 46"/>
          <p:cNvSpPr txBox="1"/>
          <p:nvPr/>
        </p:nvSpPr>
        <p:spPr>
          <a:xfrm>
            <a:off x="166855" y="1795046"/>
            <a:ext cx="8977145" cy="984885"/>
          </a:xfrm>
          <a:prstGeom prst="rect">
            <a:avLst/>
          </a:prstGeom>
          <a:noFill/>
        </p:spPr>
        <p:txBody>
          <a:bodyPr wrap="square" rtlCol="0">
            <a:spAutoFit/>
          </a:bodyPr>
          <a:lstStyle/>
          <a:p>
            <a:pPr>
              <a:spcBef>
                <a:spcPts val="1200"/>
              </a:spcBef>
            </a:pPr>
            <a:r>
              <a:rPr lang="en-US" sz="1600" dirty="0" smtClean="0">
                <a:solidFill>
                  <a:prstClr val="black">
                    <a:lumMod val="85000"/>
                    <a:lumOff val="15000"/>
                  </a:prstClr>
                </a:solidFill>
                <a:latin typeface="Trebuchet MS"/>
                <a:cs typeface="Trebuchet MS"/>
              </a:rPr>
              <a:t>Dedicated searches for EW slepton/gaugino production in multilepton final states published this summer; 8 TeV 13 fb</a:t>
            </a:r>
            <a:r>
              <a:rPr lang="en-US" sz="1600" baseline="30000" dirty="0" smtClean="0">
                <a:solidFill>
                  <a:prstClr val="black">
                    <a:lumMod val="85000"/>
                    <a:lumOff val="15000"/>
                  </a:prstClr>
                </a:solidFill>
                <a:latin typeface="Symbol" charset="2"/>
                <a:cs typeface="Symbol" charset="2"/>
              </a:rPr>
              <a:t>-</a:t>
            </a:r>
            <a:r>
              <a:rPr lang="en-US" sz="1600" baseline="30000" dirty="0" smtClean="0">
                <a:solidFill>
                  <a:prstClr val="black">
                    <a:lumMod val="85000"/>
                    <a:lumOff val="15000"/>
                  </a:prstClr>
                </a:solidFill>
                <a:latin typeface="Trebuchet MS"/>
                <a:cs typeface="Trebuchet MS"/>
              </a:rPr>
              <a:t>1</a:t>
            </a:r>
            <a:r>
              <a:rPr lang="en-US" sz="1600" dirty="0" smtClean="0">
                <a:solidFill>
                  <a:prstClr val="black">
                    <a:lumMod val="85000"/>
                    <a:lumOff val="15000"/>
                  </a:prstClr>
                </a:solidFill>
                <a:latin typeface="Trebuchet MS"/>
                <a:cs typeface="Trebuchet MS"/>
              </a:rPr>
              <a:t> update of 3-</a:t>
            </a:r>
            <a:r>
              <a:rPr lang="en-US" sz="1600" i="1" dirty="0" smtClean="0">
                <a:solidFill>
                  <a:prstClr val="black">
                    <a:lumMod val="85000"/>
                    <a:lumOff val="15000"/>
                  </a:prstClr>
                </a:solidFill>
                <a:latin typeface="Trebuchet MS"/>
                <a:cs typeface="Trebuchet MS"/>
              </a:rPr>
              <a:t>L</a:t>
            </a:r>
            <a:r>
              <a:rPr lang="en-US" sz="1600" dirty="0" smtClean="0">
                <a:solidFill>
                  <a:prstClr val="black">
                    <a:lumMod val="85000"/>
                    <a:lumOff val="15000"/>
                  </a:prstClr>
                </a:solidFill>
                <a:latin typeface="Trebuchet MS"/>
                <a:cs typeface="Trebuchet MS"/>
              </a:rPr>
              <a:t> search</a:t>
            </a:r>
          </a:p>
          <a:p>
            <a:pPr>
              <a:spcBef>
                <a:spcPts val="1200"/>
              </a:spcBef>
            </a:pPr>
            <a:r>
              <a:rPr lang="en-US" sz="1600" dirty="0" smtClean="0">
                <a:solidFill>
                  <a:prstClr val="black">
                    <a:lumMod val="85000"/>
                    <a:lumOff val="15000"/>
                  </a:prstClr>
                </a:solidFill>
                <a:latin typeface="Trebuchet MS"/>
                <a:cs typeface="Trebuchet MS"/>
              </a:rPr>
              <a:t>Interpretation in simplified models but also in a phenomenological MSSM model (less “naïve”) </a:t>
            </a:r>
            <a:endParaRPr lang="en-GB" sz="1600" dirty="0" smtClean="0">
              <a:solidFill>
                <a:prstClr val="black">
                  <a:lumMod val="85000"/>
                  <a:lumOff val="15000"/>
                </a:prstClr>
              </a:solidFill>
              <a:latin typeface="Trebuchet MS"/>
              <a:cs typeface="Trebuchet MS"/>
            </a:endParaRPr>
          </a:p>
        </p:txBody>
      </p:sp>
      <p:sp>
        <p:nvSpPr>
          <p:cNvPr id="11" name="TextBox 10"/>
          <p:cNvSpPr txBox="1"/>
          <p:nvPr/>
        </p:nvSpPr>
        <p:spPr>
          <a:xfrm>
            <a:off x="457200" y="3505200"/>
            <a:ext cx="2119145" cy="646331"/>
          </a:xfrm>
          <a:prstGeom prst="rect">
            <a:avLst/>
          </a:prstGeom>
          <a:noFill/>
        </p:spPr>
        <p:txBody>
          <a:bodyPr wrap="square" rtlCol="0">
            <a:spAutoFit/>
          </a:bodyPr>
          <a:lstStyle/>
          <a:p>
            <a:r>
              <a:rPr lang="en-US" sz="1200" dirty="0" smtClean="0">
                <a:solidFill>
                  <a:schemeClr val="tx1">
                    <a:lumMod val="65000"/>
                    <a:lumOff val="35000"/>
                  </a:schemeClr>
                </a:solidFill>
                <a:latin typeface="Trebuchet MS"/>
                <a:cs typeface="Trebuchet MS"/>
              </a:rPr>
              <a:t>Significant background from </a:t>
            </a:r>
            <a:r>
              <a:rPr lang="en-US" sz="1200" i="1" dirty="0" smtClean="0">
                <a:solidFill>
                  <a:schemeClr val="tx1">
                    <a:lumMod val="65000"/>
                    <a:lumOff val="35000"/>
                  </a:schemeClr>
                </a:solidFill>
                <a:latin typeface="Trebuchet MS"/>
                <a:cs typeface="Trebuchet MS"/>
              </a:rPr>
              <a:t>WZ </a:t>
            </a:r>
            <a:r>
              <a:rPr lang="en-US" sz="1200" dirty="0" smtClean="0">
                <a:solidFill>
                  <a:schemeClr val="tx1">
                    <a:lumMod val="65000"/>
                    <a:lumOff val="35000"/>
                  </a:schemeClr>
                </a:solidFill>
                <a:latin typeface="Trebuchet MS"/>
                <a:cs typeface="Trebuchet MS"/>
              </a:rPr>
              <a:t>production; measured in dedicated control region</a:t>
            </a:r>
            <a:endParaRPr lang="en-GB" sz="1200" dirty="0">
              <a:solidFill>
                <a:schemeClr val="tx1">
                  <a:lumMod val="65000"/>
                  <a:lumOff val="35000"/>
                </a:schemeClr>
              </a:solidFill>
              <a:latin typeface="Trebuchet MS"/>
              <a:cs typeface="Trebuchet MS"/>
            </a:endParaRPr>
          </a:p>
        </p:txBody>
      </p:sp>
      <p:sp>
        <p:nvSpPr>
          <p:cNvPr id="12" name="TextBox 11"/>
          <p:cNvSpPr txBox="1"/>
          <p:nvPr/>
        </p:nvSpPr>
        <p:spPr>
          <a:xfrm>
            <a:off x="3239122" y="2967335"/>
            <a:ext cx="2804945" cy="461665"/>
          </a:xfrm>
          <a:prstGeom prst="rect">
            <a:avLst/>
          </a:prstGeom>
          <a:noFill/>
        </p:spPr>
        <p:txBody>
          <a:bodyPr wrap="square" rtlCol="0">
            <a:spAutoFit/>
          </a:bodyPr>
          <a:lstStyle/>
          <a:p>
            <a:r>
              <a:rPr lang="en-US" sz="1200" dirty="0" smtClean="0">
                <a:solidFill>
                  <a:schemeClr val="tx1">
                    <a:lumMod val="65000"/>
                    <a:lumOff val="35000"/>
                  </a:schemeClr>
                </a:solidFill>
                <a:latin typeface="Trebuchet MS"/>
                <a:cs typeface="Trebuchet MS"/>
              </a:rPr>
              <a:t>Limit on C+N2 production with intermediate sleptons</a:t>
            </a:r>
            <a:endParaRPr lang="en-GB" sz="1200" dirty="0">
              <a:solidFill>
                <a:schemeClr val="tx1">
                  <a:lumMod val="65000"/>
                  <a:lumOff val="35000"/>
                </a:schemeClr>
              </a:solidFill>
              <a:latin typeface="Trebuchet MS"/>
              <a:cs typeface="Trebuchet MS"/>
            </a:endParaRPr>
          </a:p>
        </p:txBody>
      </p:sp>
      <p:pic>
        <p:nvPicPr>
          <p:cNvPr id="15" name="Picture 14" descr="fig_07a.pdf"/>
          <p:cNvPicPr>
            <a:picLocks noChangeAspect="1"/>
          </p:cNvPicPr>
          <p:nvPr/>
        </p:nvPicPr>
        <p:blipFill>
          <a:blip r:embed="rId3" cstate="print"/>
          <a:stretch>
            <a:fillRect/>
          </a:stretch>
        </p:blipFill>
        <p:spPr>
          <a:xfrm>
            <a:off x="2971800" y="3352800"/>
            <a:ext cx="3021140" cy="2749397"/>
          </a:xfrm>
          <a:prstGeom prst="rect">
            <a:avLst/>
          </a:prstGeom>
        </p:spPr>
      </p:pic>
      <p:pic>
        <p:nvPicPr>
          <p:cNvPr id="16" name="Picture 15" descr="fig_07b.pdf"/>
          <p:cNvPicPr>
            <a:picLocks noChangeAspect="1"/>
          </p:cNvPicPr>
          <p:nvPr/>
        </p:nvPicPr>
        <p:blipFill>
          <a:blip r:embed="rId4" cstate="print"/>
          <a:stretch>
            <a:fillRect/>
          </a:stretch>
        </p:blipFill>
        <p:spPr>
          <a:xfrm>
            <a:off x="6019800" y="3352800"/>
            <a:ext cx="3021140" cy="2749397"/>
          </a:xfrm>
          <a:prstGeom prst="rect">
            <a:avLst/>
          </a:prstGeom>
        </p:spPr>
      </p:pic>
      <p:pic>
        <p:nvPicPr>
          <p:cNvPr id="17" name="Picture 16" descr="fig_01b.pdf"/>
          <p:cNvPicPr>
            <a:picLocks noChangeAspect="1"/>
          </p:cNvPicPr>
          <p:nvPr/>
        </p:nvPicPr>
        <p:blipFill>
          <a:blip r:embed="rId5" cstate="print"/>
          <a:stretch>
            <a:fillRect/>
          </a:stretch>
        </p:blipFill>
        <p:spPr>
          <a:xfrm>
            <a:off x="76200" y="4153355"/>
            <a:ext cx="2679405" cy="1923312"/>
          </a:xfrm>
          <a:prstGeom prst="rect">
            <a:avLst/>
          </a:prstGeom>
        </p:spPr>
      </p:pic>
      <p:sp>
        <p:nvSpPr>
          <p:cNvPr id="18" name="TextBox 17"/>
          <p:cNvSpPr txBox="1"/>
          <p:nvPr/>
        </p:nvSpPr>
        <p:spPr>
          <a:xfrm>
            <a:off x="6276067" y="2967335"/>
            <a:ext cx="2764874" cy="461665"/>
          </a:xfrm>
          <a:prstGeom prst="rect">
            <a:avLst/>
          </a:prstGeom>
          <a:noFill/>
        </p:spPr>
        <p:txBody>
          <a:bodyPr wrap="square" rtlCol="0">
            <a:spAutoFit/>
          </a:bodyPr>
          <a:lstStyle/>
          <a:p>
            <a:r>
              <a:rPr lang="en-US" sz="1200" dirty="0" smtClean="0">
                <a:solidFill>
                  <a:schemeClr val="tx1">
                    <a:lumMod val="65000"/>
                    <a:lumOff val="35000"/>
                  </a:schemeClr>
                </a:solidFill>
                <a:latin typeface="Trebuchet MS"/>
                <a:cs typeface="Trebuchet MS"/>
              </a:rPr>
              <a:t>Limit on C+N2 production without intermediate sleptons</a:t>
            </a:r>
            <a:endParaRPr lang="en-GB" sz="1200" dirty="0">
              <a:solidFill>
                <a:schemeClr val="tx1">
                  <a:lumMod val="65000"/>
                  <a:lumOff val="35000"/>
                </a:schemeClr>
              </a:solidFill>
              <a:latin typeface="Trebuchet MS"/>
              <a:cs typeface="Trebuchet MS"/>
            </a:endParaRPr>
          </a:p>
        </p:txBody>
      </p:sp>
      <p:sp>
        <p:nvSpPr>
          <p:cNvPr id="14" name="TextBox 13"/>
          <p:cNvSpPr txBox="1"/>
          <p:nvPr/>
        </p:nvSpPr>
        <p:spPr>
          <a:xfrm>
            <a:off x="6096000" y="1460956"/>
            <a:ext cx="3048000"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1208.2884, 1208.3144, ATLAS-CONF-2012-154</a:t>
            </a:r>
          </a:p>
        </p:txBody>
      </p:sp>
    </p:spTree>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54519" y="152400"/>
            <a:ext cx="8989481" cy="877163"/>
          </a:xfrm>
          <a:prstGeom prst="rect">
            <a:avLst/>
          </a:prstGeom>
          <a:noFill/>
        </p:spPr>
        <p:txBody>
          <a:bodyPr wrap="square" rtlCol="0">
            <a:spAutoFit/>
          </a:bodyPr>
          <a:lstStyle/>
          <a:p>
            <a:r>
              <a:rPr lang="en-GB" sz="2800" i="1" dirty="0" smtClean="0">
                <a:solidFill>
                  <a:prstClr val="black"/>
                </a:solidFill>
                <a:latin typeface="Trebuchet MS"/>
                <a:cs typeface="Trebuchet MS"/>
              </a:rPr>
              <a:t>R</a:t>
            </a:r>
            <a:r>
              <a:rPr lang="en-GB" sz="2800" dirty="0" smtClean="0">
                <a:solidFill>
                  <a:prstClr val="black"/>
                </a:solidFill>
                <a:latin typeface="Trebuchet MS"/>
                <a:cs typeface="Trebuchet MS"/>
              </a:rPr>
              <a:t>-parity violating SUSY scenarios</a:t>
            </a:r>
            <a:endParaRPr lang="en-GB" sz="1800" dirty="0" smtClean="0">
              <a:solidFill>
                <a:prstClr val="black"/>
              </a:solidFill>
              <a:latin typeface="Trebuchet MS"/>
              <a:cs typeface="Trebuchet MS"/>
            </a:endParaRPr>
          </a:p>
          <a:p>
            <a:pPr>
              <a:spcBef>
                <a:spcPts val="600"/>
              </a:spcBef>
            </a:pPr>
            <a:r>
              <a:rPr lang="en-US" sz="1800" dirty="0" smtClean="0">
                <a:solidFill>
                  <a:prstClr val="black"/>
                </a:solidFill>
                <a:latin typeface="Trebuchet MS"/>
                <a:cs typeface="Trebuchet MS"/>
              </a:rPr>
              <a:t>Decays of LSP in RPV models can lead to many leptons, many jets, resonances</a:t>
            </a:r>
          </a:p>
        </p:txBody>
      </p:sp>
      <p:sp>
        <p:nvSpPr>
          <p:cNvPr id="13" name="Rectangle 12"/>
          <p:cNvSpPr/>
          <p:nvPr/>
        </p:nvSpPr>
        <p:spPr>
          <a:xfrm>
            <a:off x="0" y="1676400"/>
            <a:ext cx="9144000" cy="449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47" name="TextBox 46"/>
          <p:cNvSpPr txBox="1"/>
          <p:nvPr/>
        </p:nvSpPr>
        <p:spPr>
          <a:xfrm>
            <a:off x="166855" y="1795046"/>
            <a:ext cx="8977145" cy="338554"/>
          </a:xfrm>
          <a:prstGeom prst="rect">
            <a:avLst/>
          </a:prstGeom>
          <a:noFill/>
        </p:spPr>
        <p:txBody>
          <a:bodyPr wrap="square" rtlCol="0">
            <a:spAutoFit/>
          </a:bodyPr>
          <a:lstStyle/>
          <a:p>
            <a:pPr>
              <a:spcBef>
                <a:spcPts val="1200"/>
              </a:spcBef>
            </a:pPr>
            <a:r>
              <a:rPr lang="en-US" sz="1600" dirty="0" smtClean="0">
                <a:solidFill>
                  <a:prstClr val="black">
                    <a:lumMod val="85000"/>
                    <a:lumOff val="15000"/>
                  </a:prstClr>
                </a:solidFill>
                <a:latin typeface="Trebuchet MS"/>
                <a:cs typeface="Trebuchet MS"/>
              </a:rPr>
              <a:t>Dedicated research </a:t>
            </a:r>
            <a:r>
              <a:rPr lang="en-US" sz="1600" dirty="0" err="1" smtClean="0">
                <a:solidFill>
                  <a:prstClr val="black">
                    <a:lumMod val="85000"/>
                    <a:lumOff val="15000"/>
                  </a:prstClr>
                </a:solidFill>
                <a:latin typeface="Trebuchet MS"/>
                <a:cs typeface="Trebuchet MS"/>
              </a:rPr>
              <a:t>programme</a:t>
            </a:r>
            <a:r>
              <a:rPr lang="en-US" sz="1600" dirty="0" smtClean="0">
                <a:solidFill>
                  <a:prstClr val="black">
                    <a:lumMod val="85000"/>
                    <a:lumOff val="15000"/>
                  </a:prstClr>
                </a:solidFill>
                <a:latin typeface="Trebuchet MS"/>
                <a:cs typeface="Trebuchet MS"/>
              </a:rPr>
              <a:t> designed to assess extremely broad RPV phenomenology</a:t>
            </a:r>
          </a:p>
        </p:txBody>
      </p:sp>
      <p:sp>
        <p:nvSpPr>
          <p:cNvPr id="12" name="TextBox 11"/>
          <p:cNvSpPr txBox="1"/>
          <p:nvPr/>
        </p:nvSpPr>
        <p:spPr>
          <a:xfrm>
            <a:off x="3647493" y="2286000"/>
            <a:ext cx="2677107" cy="461665"/>
          </a:xfrm>
          <a:prstGeom prst="rect">
            <a:avLst/>
          </a:prstGeom>
          <a:noFill/>
        </p:spPr>
        <p:txBody>
          <a:bodyPr wrap="square" rtlCol="0">
            <a:spAutoFit/>
          </a:bodyPr>
          <a:lstStyle/>
          <a:p>
            <a:r>
              <a:rPr lang="en-US" sz="1200" dirty="0" smtClean="0">
                <a:solidFill>
                  <a:schemeClr val="tx1">
                    <a:lumMod val="65000"/>
                    <a:lumOff val="35000"/>
                  </a:schemeClr>
                </a:solidFill>
                <a:latin typeface="Trebuchet MS"/>
                <a:cs typeface="Trebuchet MS"/>
              </a:rPr>
              <a:t>Search for RPV </a:t>
            </a:r>
            <a:r>
              <a:rPr lang="en-US" sz="1200" dirty="0" err="1" smtClean="0">
                <a:solidFill>
                  <a:schemeClr val="tx1">
                    <a:lumMod val="65000"/>
                    <a:lumOff val="35000"/>
                  </a:schemeClr>
                </a:solidFill>
                <a:latin typeface="Trebuchet MS"/>
                <a:cs typeface="Trebuchet MS"/>
              </a:rPr>
              <a:t>sneutrino</a:t>
            </a:r>
            <a:r>
              <a:rPr lang="en-US" sz="1200" dirty="0" smtClean="0">
                <a:solidFill>
                  <a:schemeClr val="tx1">
                    <a:lumMod val="65000"/>
                    <a:lumOff val="35000"/>
                  </a:schemeClr>
                </a:solidFill>
                <a:latin typeface="Trebuchet MS"/>
                <a:cs typeface="Trebuchet MS"/>
              </a:rPr>
              <a:t> production and decay through LFV into </a:t>
            </a:r>
            <a:r>
              <a:rPr lang="en-US" sz="1200" i="1" dirty="0" smtClean="0">
                <a:solidFill>
                  <a:schemeClr val="tx1">
                    <a:lumMod val="65000"/>
                    <a:lumOff val="35000"/>
                  </a:schemeClr>
                </a:solidFill>
                <a:latin typeface="Trebuchet MS"/>
                <a:cs typeface="Trebuchet MS"/>
              </a:rPr>
              <a:t>LL</a:t>
            </a:r>
            <a:r>
              <a:rPr lang="en-US" sz="1200" dirty="0" smtClean="0">
                <a:solidFill>
                  <a:schemeClr val="tx1">
                    <a:lumMod val="65000"/>
                    <a:lumOff val="35000"/>
                  </a:schemeClr>
                </a:solidFill>
                <a:latin typeface="Trebuchet MS"/>
                <a:cs typeface="Trebuchet MS"/>
              </a:rPr>
              <a:t>’</a:t>
            </a:r>
            <a:endParaRPr lang="en-GB" sz="1200" dirty="0">
              <a:solidFill>
                <a:schemeClr val="tx1">
                  <a:lumMod val="65000"/>
                  <a:lumOff val="35000"/>
                </a:schemeClr>
              </a:solidFill>
              <a:latin typeface="Trebuchet MS"/>
              <a:cs typeface="Trebuchet MS"/>
            </a:endParaRPr>
          </a:p>
        </p:txBody>
      </p:sp>
      <p:sp>
        <p:nvSpPr>
          <p:cNvPr id="18" name="TextBox 17"/>
          <p:cNvSpPr txBox="1"/>
          <p:nvPr/>
        </p:nvSpPr>
        <p:spPr>
          <a:xfrm>
            <a:off x="6563521" y="2286000"/>
            <a:ext cx="2656679" cy="938719"/>
          </a:xfrm>
          <a:prstGeom prst="rect">
            <a:avLst/>
          </a:prstGeom>
          <a:noFill/>
        </p:spPr>
        <p:txBody>
          <a:bodyPr wrap="square" rtlCol="0">
            <a:spAutoFit/>
          </a:bodyPr>
          <a:lstStyle/>
          <a:p>
            <a:r>
              <a:rPr lang="en-US" sz="1200" dirty="0" smtClean="0">
                <a:solidFill>
                  <a:schemeClr val="tx1">
                    <a:lumMod val="65000"/>
                    <a:lumOff val="35000"/>
                  </a:schemeClr>
                </a:solidFill>
                <a:latin typeface="Trebuchet MS"/>
                <a:cs typeface="Trebuchet MS"/>
              </a:rPr>
              <a:t>Search pairs of gluino decays to 3 </a:t>
            </a:r>
            <a:r>
              <a:rPr lang="en-US" sz="1200" i="1" dirty="0" err="1" smtClean="0">
                <a:solidFill>
                  <a:schemeClr val="tx1">
                    <a:lumMod val="65000"/>
                    <a:lumOff val="35000"/>
                  </a:schemeClr>
                </a:solidFill>
                <a:latin typeface="Trebuchet MS"/>
                <a:cs typeface="Trebuchet MS"/>
              </a:rPr>
              <a:t>q</a:t>
            </a:r>
            <a:endParaRPr lang="en-US" sz="1200" i="1" dirty="0" smtClean="0">
              <a:solidFill>
                <a:schemeClr val="tx1">
                  <a:lumMod val="65000"/>
                  <a:lumOff val="35000"/>
                </a:schemeClr>
              </a:solidFill>
              <a:latin typeface="Trebuchet MS"/>
              <a:cs typeface="Trebuchet MS"/>
            </a:endParaRPr>
          </a:p>
          <a:p>
            <a:pPr marL="177800" indent="-177800">
              <a:spcBef>
                <a:spcPts val="600"/>
              </a:spcBef>
              <a:buFont typeface="Lucida Grande"/>
              <a:buChar char="-"/>
            </a:pPr>
            <a:r>
              <a:rPr lang="en-US" sz="1100" dirty="0" smtClean="0">
                <a:solidFill>
                  <a:schemeClr val="tx1">
                    <a:lumMod val="65000"/>
                    <a:lumOff val="35000"/>
                  </a:schemeClr>
                </a:solidFill>
                <a:latin typeface="Trebuchet MS"/>
                <a:cs typeface="Trebuchet MS"/>
              </a:rPr>
              <a:t>Powerful limit from jet multiplicity and </a:t>
            </a:r>
            <a:r>
              <a:rPr lang="en-US" sz="1100" i="1" dirty="0" err="1" smtClean="0">
                <a:solidFill>
                  <a:schemeClr val="tx1">
                    <a:lumMod val="65000"/>
                    <a:lumOff val="35000"/>
                  </a:schemeClr>
                </a:solidFill>
                <a:latin typeface="Trebuchet MS"/>
                <a:cs typeface="Trebuchet MS"/>
              </a:rPr>
              <a:t>p</a:t>
            </a:r>
            <a:r>
              <a:rPr lang="en-US" sz="1100" i="1" baseline="-25000" dirty="0" err="1" smtClean="0">
                <a:solidFill>
                  <a:schemeClr val="tx1">
                    <a:lumMod val="65000"/>
                    <a:lumOff val="35000"/>
                  </a:schemeClr>
                </a:solidFill>
                <a:latin typeface="Trebuchet MS"/>
                <a:cs typeface="Trebuchet MS"/>
              </a:rPr>
              <a:t>T</a:t>
            </a:r>
            <a:r>
              <a:rPr lang="en-US" sz="1100" i="1" dirty="0" smtClean="0">
                <a:solidFill>
                  <a:schemeClr val="tx1">
                    <a:lumMod val="65000"/>
                    <a:lumOff val="35000"/>
                  </a:schemeClr>
                </a:solidFill>
                <a:latin typeface="Trebuchet MS"/>
                <a:cs typeface="Trebuchet MS"/>
              </a:rPr>
              <a:t> </a:t>
            </a:r>
            <a:r>
              <a:rPr lang="en-US" sz="1100" dirty="0" smtClean="0">
                <a:solidFill>
                  <a:schemeClr val="tx1">
                    <a:lumMod val="65000"/>
                    <a:lumOff val="35000"/>
                  </a:schemeClr>
                </a:solidFill>
                <a:latin typeface="Trebuchet MS"/>
                <a:cs typeface="Trebuchet MS"/>
              </a:rPr>
              <a:t>(no mass reconstruction)</a:t>
            </a:r>
          </a:p>
          <a:p>
            <a:pPr marL="177800" indent="-177800">
              <a:spcBef>
                <a:spcPts val="600"/>
              </a:spcBef>
              <a:buFont typeface="Lucida Grande"/>
              <a:buChar char="-"/>
            </a:pPr>
            <a:r>
              <a:rPr lang="en-US" sz="1100" dirty="0" smtClean="0">
                <a:solidFill>
                  <a:schemeClr val="tx1">
                    <a:lumMod val="65000"/>
                    <a:lumOff val="35000"/>
                  </a:schemeClr>
                </a:solidFill>
                <a:latin typeface="Trebuchet MS"/>
                <a:cs typeface="Trebuchet MS"/>
              </a:rPr>
              <a:t>Boosted and resolved jets analysis</a:t>
            </a:r>
            <a:endParaRPr lang="en-GB" sz="1100" dirty="0">
              <a:solidFill>
                <a:schemeClr val="tx1">
                  <a:lumMod val="65000"/>
                  <a:lumOff val="35000"/>
                </a:schemeClr>
              </a:solidFill>
              <a:latin typeface="Trebuchet MS"/>
              <a:cs typeface="Trebuchet MS"/>
            </a:endParaRPr>
          </a:p>
        </p:txBody>
      </p:sp>
      <p:pic>
        <p:nvPicPr>
          <p:cNvPr id="22" name="Picture 21" descr="fig_01b.pdf"/>
          <p:cNvPicPr>
            <a:picLocks noChangeAspect="1"/>
          </p:cNvPicPr>
          <p:nvPr/>
        </p:nvPicPr>
        <p:blipFill>
          <a:blip r:embed="rId3" cstate="print"/>
          <a:srcRect l="4497" r="14021"/>
          <a:stretch>
            <a:fillRect/>
          </a:stretch>
        </p:blipFill>
        <p:spPr>
          <a:xfrm>
            <a:off x="3388559" y="3780366"/>
            <a:ext cx="2631241" cy="2266740"/>
          </a:xfrm>
          <a:prstGeom prst="rect">
            <a:avLst/>
          </a:prstGeom>
        </p:spPr>
      </p:pic>
      <p:sp>
        <p:nvSpPr>
          <p:cNvPr id="14" name="TextBox 13"/>
          <p:cNvSpPr txBox="1"/>
          <p:nvPr/>
        </p:nvSpPr>
        <p:spPr>
          <a:xfrm>
            <a:off x="395455" y="2286000"/>
            <a:ext cx="2804945" cy="461665"/>
          </a:xfrm>
          <a:prstGeom prst="rect">
            <a:avLst/>
          </a:prstGeom>
          <a:noFill/>
        </p:spPr>
        <p:txBody>
          <a:bodyPr wrap="square" rtlCol="0">
            <a:spAutoFit/>
          </a:bodyPr>
          <a:lstStyle/>
          <a:p>
            <a:r>
              <a:rPr lang="en-US" sz="1200" dirty="0" smtClean="0">
                <a:solidFill>
                  <a:schemeClr val="tx1">
                    <a:lumMod val="65000"/>
                    <a:lumOff val="35000"/>
                  </a:schemeClr>
                </a:solidFill>
                <a:latin typeface="Trebuchet MS"/>
                <a:cs typeface="Trebuchet MS"/>
              </a:rPr>
              <a:t>Search for strong and EW SUSY-RPV production in events with &gt;=4-</a:t>
            </a:r>
            <a:r>
              <a:rPr lang="en-US" sz="1200" i="1" dirty="0" smtClean="0">
                <a:solidFill>
                  <a:schemeClr val="tx1">
                    <a:lumMod val="65000"/>
                    <a:lumOff val="35000"/>
                  </a:schemeClr>
                </a:solidFill>
                <a:latin typeface="Trebuchet MS"/>
                <a:cs typeface="Trebuchet MS"/>
              </a:rPr>
              <a:t>L</a:t>
            </a:r>
            <a:r>
              <a:rPr lang="en-US" sz="1200" dirty="0" smtClean="0">
                <a:solidFill>
                  <a:schemeClr val="tx1">
                    <a:lumMod val="65000"/>
                    <a:lumOff val="35000"/>
                  </a:schemeClr>
                </a:solidFill>
                <a:latin typeface="Trebuchet MS"/>
                <a:cs typeface="Trebuchet MS"/>
              </a:rPr>
              <a:t> </a:t>
            </a:r>
            <a:endParaRPr lang="en-GB" sz="1200" dirty="0">
              <a:solidFill>
                <a:schemeClr val="tx1">
                  <a:lumMod val="65000"/>
                  <a:lumOff val="35000"/>
                </a:schemeClr>
              </a:solidFill>
              <a:latin typeface="Trebuchet MS"/>
              <a:cs typeface="Trebuchet MS"/>
            </a:endParaRPr>
          </a:p>
        </p:txBody>
      </p:sp>
      <p:pic>
        <p:nvPicPr>
          <p:cNvPr id="20" name="Picture 19" descr="fig_07a.pdf"/>
          <p:cNvPicPr>
            <a:picLocks noChangeAspect="1"/>
          </p:cNvPicPr>
          <p:nvPr/>
        </p:nvPicPr>
        <p:blipFill>
          <a:blip r:embed="rId4" cstate="print"/>
          <a:srcRect r="9712"/>
          <a:stretch>
            <a:fillRect/>
          </a:stretch>
        </p:blipFill>
        <p:spPr>
          <a:xfrm>
            <a:off x="152400" y="3697168"/>
            <a:ext cx="3083340" cy="2312807"/>
          </a:xfrm>
          <a:prstGeom prst="rect">
            <a:avLst/>
          </a:prstGeom>
        </p:spPr>
      </p:pic>
      <p:pic>
        <p:nvPicPr>
          <p:cNvPr id="21" name="Picture 20" descr="fig_05.pdf"/>
          <p:cNvPicPr>
            <a:picLocks noChangeAspect="1"/>
          </p:cNvPicPr>
          <p:nvPr/>
        </p:nvPicPr>
        <p:blipFill>
          <a:blip r:embed="rId5" cstate="print"/>
          <a:stretch>
            <a:fillRect/>
          </a:stretch>
        </p:blipFill>
        <p:spPr>
          <a:xfrm>
            <a:off x="6144099" y="3289969"/>
            <a:ext cx="2999901" cy="2878212"/>
          </a:xfrm>
          <a:prstGeom prst="rect">
            <a:avLst/>
          </a:prstGeom>
        </p:spPr>
      </p:pic>
      <p:pic>
        <p:nvPicPr>
          <p:cNvPr id="19" name="Picture 18" descr="fig_01a.pdf"/>
          <p:cNvPicPr>
            <a:picLocks noChangeAspect="1"/>
          </p:cNvPicPr>
          <p:nvPr/>
        </p:nvPicPr>
        <p:blipFill>
          <a:blip r:embed="rId6" cstate="print"/>
          <a:stretch>
            <a:fillRect/>
          </a:stretch>
        </p:blipFill>
        <p:spPr>
          <a:xfrm>
            <a:off x="457200" y="2743200"/>
            <a:ext cx="2476804" cy="1006475"/>
          </a:xfrm>
          <a:prstGeom prst="rect">
            <a:avLst/>
          </a:prstGeom>
        </p:spPr>
      </p:pic>
      <p:pic>
        <p:nvPicPr>
          <p:cNvPr id="23" name="Picture 22" descr="sneutrino-graph.pdf"/>
          <p:cNvPicPr>
            <a:picLocks noChangeAspect="1"/>
          </p:cNvPicPr>
          <p:nvPr/>
        </p:nvPicPr>
        <p:blipFill>
          <a:blip r:embed="rId7" cstate="print"/>
          <a:stretch>
            <a:fillRect/>
          </a:stretch>
        </p:blipFill>
        <p:spPr>
          <a:xfrm>
            <a:off x="3953245" y="2823288"/>
            <a:ext cx="1914155" cy="957078"/>
          </a:xfrm>
          <a:prstGeom prst="rect">
            <a:avLst/>
          </a:prstGeom>
        </p:spPr>
      </p:pic>
      <p:sp>
        <p:nvSpPr>
          <p:cNvPr id="16" name="TextBox 15"/>
          <p:cNvSpPr txBox="1"/>
          <p:nvPr/>
        </p:nvSpPr>
        <p:spPr>
          <a:xfrm>
            <a:off x="6096000" y="1460956"/>
            <a:ext cx="3048000"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ATLAS-CONF-2012-153, Preliminary, 1210.4813</a:t>
            </a:r>
          </a:p>
        </p:txBody>
      </p:sp>
    </p:spTree>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154519" y="152400"/>
            <a:ext cx="8684681" cy="877163"/>
          </a:xfrm>
          <a:prstGeom prst="rect">
            <a:avLst/>
          </a:prstGeom>
          <a:noFill/>
        </p:spPr>
        <p:txBody>
          <a:bodyPr wrap="square" rtlCol="0">
            <a:spAutoFit/>
          </a:bodyPr>
          <a:lstStyle/>
          <a:p>
            <a:r>
              <a:rPr lang="en-GB" sz="2800" dirty="0" smtClean="0">
                <a:solidFill>
                  <a:prstClr val="black"/>
                </a:solidFill>
                <a:latin typeface="Trebuchet MS"/>
                <a:cs typeface="Trebuchet MS"/>
              </a:rPr>
              <a:t>What about Dark Matter ?</a:t>
            </a:r>
            <a:endParaRPr lang="en-GB" sz="1800" dirty="0" smtClean="0">
              <a:solidFill>
                <a:prstClr val="black"/>
              </a:solidFill>
              <a:latin typeface="Trebuchet MS"/>
              <a:cs typeface="Trebuchet MS"/>
            </a:endParaRPr>
          </a:p>
          <a:p>
            <a:pPr>
              <a:spcBef>
                <a:spcPts val="600"/>
              </a:spcBef>
            </a:pPr>
            <a:r>
              <a:rPr lang="en-GB" sz="1800" dirty="0" smtClean="0">
                <a:solidFill>
                  <a:prstClr val="black"/>
                </a:solidFill>
                <a:latin typeface="Trebuchet MS"/>
                <a:cs typeface="Trebuchet MS"/>
              </a:rPr>
              <a:t>Limits on WIMP production assuming high-scale contact interaction</a:t>
            </a:r>
            <a:endParaRPr lang="en-GB" sz="1800" dirty="0">
              <a:solidFill>
                <a:prstClr val="black"/>
              </a:solidFill>
              <a:latin typeface="Trebuchet MS"/>
              <a:cs typeface="Trebuchet MS"/>
            </a:endParaRPr>
          </a:p>
        </p:txBody>
      </p:sp>
      <p:sp>
        <p:nvSpPr>
          <p:cNvPr id="17" name="Rectangle 16"/>
          <p:cNvSpPr/>
          <p:nvPr/>
        </p:nvSpPr>
        <p:spPr>
          <a:xfrm>
            <a:off x="0" y="1676400"/>
            <a:ext cx="9144000" cy="45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cxnSp>
        <p:nvCxnSpPr>
          <p:cNvPr id="31" name="Straight Connector 30"/>
          <p:cNvCxnSpPr/>
          <p:nvPr/>
        </p:nvCxnSpPr>
        <p:spPr>
          <a:xfrm rot="5400000">
            <a:off x="3009106" y="3999706"/>
            <a:ext cx="4038600" cy="1588"/>
          </a:xfrm>
          <a:prstGeom prst="line">
            <a:avLst/>
          </a:prstGeom>
          <a:ln w="635" cap="flat" cmpd="sng" algn="ctr">
            <a:solidFill>
              <a:schemeClr val="bg1">
                <a:lumMod val="6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62983" y="3004192"/>
            <a:ext cx="2514599" cy="338554"/>
          </a:xfrm>
          <a:prstGeom prst="rect">
            <a:avLst/>
          </a:prstGeom>
          <a:noFill/>
        </p:spPr>
        <p:txBody>
          <a:bodyPr wrap="square" rtlCol="0">
            <a:spAutoFit/>
          </a:bodyPr>
          <a:lstStyle/>
          <a:p>
            <a:r>
              <a:rPr lang="en-GB" sz="1600" dirty="0" smtClean="0">
                <a:solidFill>
                  <a:srgbClr val="4F81BD">
                    <a:lumMod val="75000"/>
                  </a:srgbClr>
                </a:solidFill>
                <a:latin typeface="Trebuchet MS"/>
                <a:cs typeface="Trebuchet MS"/>
              </a:rPr>
              <a:t>Vector (SI): </a:t>
            </a:r>
          </a:p>
        </p:txBody>
      </p:sp>
      <p:sp>
        <p:nvSpPr>
          <p:cNvPr id="21" name="TextBox 20"/>
          <p:cNvSpPr txBox="1"/>
          <p:nvPr/>
        </p:nvSpPr>
        <p:spPr>
          <a:xfrm>
            <a:off x="162983" y="3342746"/>
            <a:ext cx="2514599" cy="338554"/>
          </a:xfrm>
          <a:prstGeom prst="rect">
            <a:avLst/>
          </a:prstGeom>
          <a:noFill/>
        </p:spPr>
        <p:txBody>
          <a:bodyPr wrap="square" rtlCol="0">
            <a:spAutoFit/>
          </a:bodyPr>
          <a:lstStyle/>
          <a:p>
            <a:r>
              <a:rPr lang="en-GB" sz="1600" dirty="0" smtClean="0">
                <a:solidFill>
                  <a:srgbClr val="008000"/>
                </a:solidFill>
                <a:latin typeface="Trebuchet MS"/>
                <a:cs typeface="Trebuchet MS"/>
              </a:rPr>
              <a:t>Axial-</a:t>
            </a:r>
            <a:r>
              <a:rPr lang="en-GB" sz="1600" dirty="0" err="1" smtClean="0">
                <a:solidFill>
                  <a:srgbClr val="008000"/>
                </a:solidFill>
                <a:latin typeface="Trebuchet MS"/>
                <a:cs typeface="Trebuchet MS"/>
              </a:rPr>
              <a:t>v</a:t>
            </a:r>
            <a:r>
              <a:rPr lang="en-GB" sz="1600" dirty="0" smtClean="0">
                <a:solidFill>
                  <a:srgbClr val="008000"/>
                </a:solidFill>
                <a:latin typeface="Trebuchet MS"/>
                <a:cs typeface="Trebuchet MS"/>
              </a:rPr>
              <a:t>. (SD):</a:t>
            </a:r>
          </a:p>
        </p:txBody>
      </p:sp>
      <p:graphicFrame>
        <p:nvGraphicFramePr>
          <p:cNvPr id="22" name="Object 4"/>
          <p:cNvGraphicFramePr>
            <a:graphicFrameLocks noChangeAspect="1"/>
          </p:cNvGraphicFramePr>
          <p:nvPr/>
        </p:nvGraphicFramePr>
        <p:xfrm>
          <a:off x="1458383" y="2971800"/>
          <a:ext cx="1856976" cy="420158"/>
        </p:xfrm>
        <a:graphic>
          <a:graphicData uri="http://schemas.openxmlformats.org/presentationml/2006/ole">
            <p:oleObj spid="_x0000_s962562" name="Equation" r:id="rId4" imgW="1231900" imgH="279400" progId="">
              <p:embed/>
            </p:oleObj>
          </a:graphicData>
        </a:graphic>
      </p:graphicFrame>
      <p:graphicFrame>
        <p:nvGraphicFramePr>
          <p:cNvPr id="23" name="Object 3"/>
          <p:cNvGraphicFramePr>
            <a:graphicFrameLocks noChangeAspect="1"/>
          </p:cNvGraphicFramePr>
          <p:nvPr/>
        </p:nvGraphicFramePr>
        <p:xfrm>
          <a:off x="1447800" y="3342746"/>
          <a:ext cx="2276475" cy="420687"/>
        </p:xfrm>
        <a:graphic>
          <a:graphicData uri="http://schemas.openxmlformats.org/presentationml/2006/ole">
            <p:oleObj spid="_x0000_s962563" name="Equation" r:id="rId5" imgW="1511300" imgH="279400" progId="">
              <p:embed/>
            </p:oleObj>
          </a:graphicData>
        </a:graphic>
      </p:graphicFrame>
      <p:grpSp>
        <p:nvGrpSpPr>
          <p:cNvPr id="2" name="Group 38"/>
          <p:cNvGrpSpPr/>
          <p:nvPr/>
        </p:nvGrpSpPr>
        <p:grpSpPr>
          <a:xfrm>
            <a:off x="196851" y="4771017"/>
            <a:ext cx="3804714" cy="867783"/>
            <a:chOff x="196851" y="3854451"/>
            <a:chExt cx="3804714" cy="867783"/>
          </a:xfrm>
        </p:grpSpPr>
        <p:pic>
          <p:nvPicPr>
            <p:cNvPr id="33" name="Picture 32" descr="Picture 38.png"/>
            <p:cNvPicPr>
              <a:picLocks noChangeAspect="1"/>
            </p:cNvPicPr>
            <p:nvPr/>
          </p:nvPicPr>
          <p:blipFill>
            <a:blip r:embed="rId6" cstate="print"/>
            <a:stretch>
              <a:fillRect/>
            </a:stretch>
          </p:blipFill>
          <p:spPr>
            <a:xfrm>
              <a:off x="2092325" y="3876523"/>
              <a:ext cx="1565275" cy="815706"/>
            </a:xfrm>
            <a:prstGeom prst="rect">
              <a:avLst/>
            </a:prstGeom>
          </p:spPr>
        </p:pic>
        <p:pic>
          <p:nvPicPr>
            <p:cNvPr id="35" name="Picture 34" descr="Picture 37.png"/>
            <p:cNvPicPr>
              <a:picLocks noChangeAspect="1"/>
            </p:cNvPicPr>
            <p:nvPr/>
          </p:nvPicPr>
          <p:blipFill>
            <a:blip r:embed="rId7" cstate="print"/>
            <a:stretch>
              <a:fillRect/>
            </a:stretch>
          </p:blipFill>
          <p:spPr>
            <a:xfrm>
              <a:off x="196851" y="3854451"/>
              <a:ext cx="1546231" cy="867783"/>
            </a:xfrm>
            <a:prstGeom prst="rect">
              <a:avLst/>
            </a:prstGeom>
            <a:effectLst/>
          </p:spPr>
        </p:pic>
        <p:sp>
          <p:nvSpPr>
            <p:cNvPr id="36" name="Right Arrow 35"/>
            <p:cNvSpPr/>
            <p:nvPr/>
          </p:nvSpPr>
          <p:spPr>
            <a:xfrm>
              <a:off x="1686994" y="4174044"/>
              <a:ext cx="457189" cy="224390"/>
            </a:xfrm>
            <a:prstGeom prst="rightArrow">
              <a:avLst>
                <a:gd name="adj1" fmla="val 50000"/>
                <a:gd name="adj2" fmla="val 50000"/>
              </a:avLst>
            </a:prstGeom>
            <a:solidFill>
              <a:schemeClr val="tx1">
                <a:lumMod val="75000"/>
                <a:lumOff val="25000"/>
              </a:schemeClr>
            </a:solidFill>
            <a:ln>
              <a:noFill/>
            </a:ln>
            <a:effectLst>
              <a:outerShdw blurRad="50800" dist="38100" dir="270000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37" name="Rectangle 36"/>
            <p:cNvSpPr/>
            <p:nvPr/>
          </p:nvSpPr>
          <p:spPr>
            <a:xfrm>
              <a:off x="3842815" y="4224844"/>
              <a:ext cx="158750" cy="20108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aphicFrame>
        <p:nvGraphicFramePr>
          <p:cNvPr id="38" name="Object 5"/>
          <p:cNvGraphicFramePr>
            <a:graphicFrameLocks noChangeAspect="1"/>
          </p:cNvGraphicFramePr>
          <p:nvPr/>
        </p:nvGraphicFramePr>
        <p:xfrm>
          <a:off x="2563485" y="3993845"/>
          <a:ext cx="784225" cy="600075"/>
        </p:xfrm>
        <a:graphic>
          <a:graphicData uri="http://schemas.openxmlformats.org/presentationml/2006/ole">
            <p:oleObj spid="_x0000_s962564" name="Equation" r:id="rId8" imgW="546100" imgH="419100" progId="">
              <p:embed/>
            </p:oleObj>
          </a:graphicData>
        </a:graphic>
      </p:graphicFrame>
      <p:sp>
        <p:nvSpPr>
          <p:cNvPr id="40" name="TextBox 39"/>
          <p:cNvSpPr txBox="1"/>
          <p:nvPr/>
        </p:nvSpPr>
        <p:spPr>
          <a:xfrm>
            <a:off x="162983" y="3900441"/>
            <a:ext cx="2519363" cy="584776"/>
          </a:xfrm>
          <a:prstGeom prst="rect">
            <a:avLst/>
          </a:prstGeom>
          <a:noFill/>
        </p:spPr>
        <p:txBody>
          <a:bodyPr wrap="square" rtlCol="0">
            <a:spAutoFit/>
          </a:bodyPr>
          <a:lstStyle/>
          <a:p>
            <a:r>
              <a:rPr lang="en-GB" sz="1600" dirty="0" smtClean="0">
                <a:solidFill>
                  <a:srgbClr val="C90202"/>
                </a:solidFill>
                <a:latin typeface="Trebuchet MS"/>
                <a:cs typeface="Trebuchet MS"/>
              </a:rPr>
              <a:t>WIMP-nucleon </a:t>
            </a:r>
          </a:p>
          <a:p>
            <a:r>
              <a:rPr lang="en-GB" sz="1600" dirty="0" smtClean="0">
                <a:solidFill>
                  <a:srgbClr val="C90202"/>
                </a:solidFill>
                <a:latin typeface="Trebuchet MS"/>
                <a:cs typeface="Trebuchet MS"/>
              </a:rPr>
              <a:t>scattering cross-section: </a:t>
            </a:r>
          </a:p>
        </p:txBody>
      </p:sp>
      <p:pic>
        <p:nvPicPr>
          <p:cNvPr id="42" name="Picture 41" descr="fig_05-2.pdf"/>
          <p:cNvPicPr>
            <a:picLocks noChangeAspect="1"/>
          </p:cNvPicPr>
          <p:nvPr/>
        </p:nvPicPr>
        <p:blipFill>
          <a:blip r:embed="rId9" cstate="print"/>
          <a:stretch>
            <a:fillRect/>
          </a:stretch>
        </p:blipFill>
        <p:spPr>
          <a:xfrm>
            <a:off x="3938598" y="1979083"/>
            <a:ext cx="5107859" cy="4116916"/>
          </a:xfrm>
          <a:prstGeom prst="rect">
            <a:avLst/>
          </a:prstGeom>
        </p:spPr>
      </p:pic>
      <p:cxnSp>
        <p:nvCxnSpPr>
          <p:cNvPr id="43" name="Straight Connector 42"/>
          <p:cNvCxnSpPr/>
          <p:nvPr/>
        </p:nvCxnSpPr>
        <p:spPr>
          <a:xfrm rot="5400000">
            <a:off x="1866105" y="3999706"/>
            <a:ext cx="4038600" cy="1588"/>
          </a:xfrm>
          <a:prstGeom prst="line">
            <a:avLst/>
          </a:prstGeom>
          <a:ln w="635" cap="flat" cmpd="sng" algn="ctr">
            <a:solidFill>
              <a:schemeClr val="bg1">
                <a:lumMod val="6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62983" y="1797216"/>
            <a:ext cx="3505200" cy="1077218"/>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Limit on WIMP pair production cross-section can be transformed into limit on effective WIMP-hadronic contact interaction:</a:t>
            </a:r>
            <a:endParaRPr lang="en-GB" sz="1600" baseline="30000" dirty="0" smtClean="0">
              <a:solidFill>
                <a:prstClr val="black">
                  <a:lumMod val="85000"/>
                  <a:lumOff val="15000"/>
                </a:prstClr>
              </a:solidFill>
              <a:latin typeface="Trebuchet MS"/>
              <a:cs typeface="Trebuchet MS"/>
            </a:endParaRPr>
          </a:p>
        </p:txBody>
      </p:sp>
      <p:sp>
        <p:nvSpPr>
          <p:cNvPr id="24" name="TextBox 23"/>
          <p:cNvSpPr txBox="1"/>
          <p:nvPr/>
        </p:nvSpPr>
        <p:spPr>
          <a:xfrm>
            <a:off x="6096000" y="1460956"/>
            <a:ext cx="3048000"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1210.4491, ATLAS-CONF-2012-147</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up)">
                                      <p:cBhvr>
                                        <p:cTn id="26"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154519" y="152400"/>
            <a:ext cx="8684681" cy="877163"/>
          </a:xfrm>
          <a:prstGeom prst="rect">
            <a:avLst/>
          </a:prstGeom>
          <a:noFill/>
        </p:spPr>
        <p:txBody>
          <a:bodyPr wrap="square" rtlCol="0">
            <a:spAutoFit/>
          </a:bodyPr>
          <a:lstStyle/>
          <a:p>
            <a:r>
              <a:rPr lang="en-GB" sz="2800" dirty="0" err="1" smtClean="0">
                <a:solidFill>
                  <a:prstClr val="black"/>
                </a:solidFill>
                <a:latin typeface="Trebuchet MS"/>
                <a:cs typeface="Trebuchet MS"/>
              </a:rPr>
              <a:t>Monojet</a:t>
            </a:r>
            <a:r>
              <a:rPr lang="en-GB" sz="2800" dirty="0" smtClean="0">
                <a:solidFill>
                  <a:prstClr val="black"/>
                </a:solidFill>
                <a:latin typeface="Trebuchet MS"/>
                <a:cs typeface="Trebuchet MS"/>
              </a:rPr>
              <a:t> analysis as search for gravitino production</a:t>
            </a:r>
            <a:endParaRPr lang="en-GB" sz="1800" dirty="0" smtClean="0">
              <a:solidFill>
                <a:prstClr val="black"/>
              </a:solidFill>
              <a:latin typeface="Trebuchet MS"/>
              <a:cs typeface="Trebuchet MS"/>
            </a:endParaRPr>
          </a:p>
          <a:p>
            <a:pPr>
              <a:spcBef>
                <a:spcPts val="600"/>
              </a:spcBef>
            </a:pPr>
            <a:r>
              <a:rPr lang="en-GB" sz="1800" dirty="0" smtClean="0">
                <a:solidFill>
                  <a:prstClr val="black"/>
                </a:solidFill>
                <a:latin typeface="Trebuchet MS"/>
                <a:cs typeface="Trebuchet MS"/>
              </a:rPr>
              <a:t>Same signature as WIMP production, but not ISR search (similar to ADD)</a:t>
            </a:r>
            <a:endParaRPr lang="en-GB" dirty="0">
              <a:solidFill>
                <a:prstClr val="black"/>
              </a:solidFill>
              <a:latin typeface="Trebuchet MS"/>
              <a:cs typeface="Trebuchet MS"/>
            </a:endParaRPr>
          </a:p>
        </p:txBody>
      </p:sp>
      <p:sp>
        <p:nvSpPr>
          <p:cNvPr id="17" name="Rectangle 16"/>
          <p:cNvSpPr/>
          <p:nvPr/>
        </p:nvSpPr>
        <p:spPr>
          <a:xfrm>
            <a:off x="0" y="1676400"/>
            <a:ext cx="9144000" cy="45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0" name="TextBox 29"/>
          <p:cNvSpPr txBox="1"/>
          <p:nvPr/>
        </p:nvSpPr>
        <p:spPr>
          <a:xfrm>
            <a:off x="7696200" y="1460954"/>
            <a:ext cx="1447799"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ATLAS-CONF-2012-147</a:t>
            </a:r>
          </a:p>
        </p:txBody>
      </p:sp>
      <p:sp>
        <p:nvSpPr>
          <p:cNvPr id="34" name="TextBox 33"/>
          <p:cNvSpPr txBox="1"/>
          <p:nvPr/>
        </p:nvSpPr>
        <p:spPr>
          <a:xfrm>
            <a:off x="162983" y="1794932"/>
            <a:ext cx="3875617" cy="1323439"/>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In GM SUSY, gravitino LSP with mass related to SUSY breaking scale</a:t>
            </a:r>
          </a:p>
          <a:p>
            <a:r>
              <a:rPr lang="en-GB" sz="1600" dirty="0" smtClean="0">
                <a:solidFill>
                  <a:prstClr val="black">
                    <a:lumMod val="85000"/>
                    <a:lumOff val="15000"/>
                  </a:prstClr>
                </a:solidFill>
                <a:latin typeface="Trebuchet MS"/>
                <a:cs typeface="Trebuchet MS"/>
              </a:rPr>
              <a:t>At LHC with low-scale SUSY breaking, direct </a:t>
            </a:r>
            <a:r>
              <a:rPr lang="en-GB" sz="1600" i="1" dirty="0" err="1" smtClean="0">
                <a:solidFill>
                  <a:prstClr val="black">
                    <a:lumMod val="85000"/>
                    <a:lumOff val="15000"/>
                  </a:prstClr>
                </a:solidFill>
                <a:latin typeface="Trebuchet MS"/>
                <a:cs typeface="Trebuchet MS"/>
              </a:rPr>
              <a:t>G</a:t>
            </a:r>
            <a:r>
              <a:rPr lang="en-GB" sz="1600" dirty="0" err="1" smtClean="0">
                <a:solidFill>
                  <a:prstClr val="black">
                    <a:lumMod val="85000"/>
                    <a:lumOff val="15000"/>
                  </a:prstClr>
                </a:solidFill>
                <a:latin typeface="Trebuchet MS"/>
                <a:cs typeface="Trebuchet MS"/>
              </a:rPr>
              <a:t>+</a:t>
            </a:r>
            <a:r>
              <a:rPr lang="en-GB" sz="1600" i="1" dirty="0" err="1" smtClean="0">
                <a:solidFill>
                  <a:prstClr val="black">
                    <a:lumMod val="85000"/>
                    <a:lumOff val="15000"/>
                  </a:prstClr>
                </a:solidFill>
                <a:latin typeface="Trebuchet MS"/>
                <a:cs typeface="Trebuchet MS"/>
              </a:rPr>
              <a:t>q</a:t>
            </a:r>
            <a:r>
              <a:rPr lang="en-GB" sz="1600" dirty="0" smtClean="0">
                <a:solidFill>
                  <a:prstClr val="black">
                    <a:lumMod val="85000"/>
                    <a:lumOff val="15000"/>
                  </a:prstClr>
                </a:solidFill>
                <a:latin typeface="Trebuchet MS"/>
                <a:cs typeface="Trebuchet MS"/>
              </a:rPr>
              <a:t> or </a:t>
            </a:r>
            <a:r>
              <a:rPr lang="en-GB" sz="1600" i="1" dirty="0" err="1" smtClean="0">
                <a:solidFill>
                  <a:prstClr val="black">
                    <a:lumMod val="85000"/>
                    <a:lumOff val="15000"/>
                  </a:prstClr>
                </a:solidFill>
                <a:latin typeface="Trebuchet MS"/>
                <a:cs typeface="Trebuchet MS"/>
              </a:rPr>
              <a:t>G</a:t>
            </a:r>
            <a:r>
              <a:rPr lang="en-GB" sz="1600" dirty="0" err="1" smtClean="0">
                <a:solidFill>
                  <a:prstClr val="black">
                    <a:lumMod val="85000"/>
                    <a:lumOff val="15000"/>
                  </a:prstClr>
                </a:solidFill>
                <a:latin typeface="Trebuchet MS"/>
                <a:cs typeface="Trebuchet MS"/>
              </a:rPr>
              <a:t>+</a:t>
            </a:r>
            <a:r>
              <a:rPr lang="en-GB" sz="1600" i="1" dirty="0" err="1" smtClean="0">
                <a:solidFill>
                  <a:prstClr val="black">
                    <a:lumMod val="85000"/>
                    <a:lumOff val="15000"/>
                  </a:prstClr>
                </a:solidFill>
                <a:latin typeface="Trebuchet MS"/>
                <a:cs typeface="Trebuchet MS"/>
              </a:rPr>
              <a:t>g</a:t>
            </a:r>
            <a:r>
              <a:rPr lang="en-GB" sz="1600" dirty="0" smtClean="0">
                <a:solidFill>
                  <a:prstClr val="black">
                    <a:lumMod val="85000"/>
                    <a:lumOff val="15000"/>
                  </a:prstClr>
                </a:solidFill>
                <a:latin typeface="Trebuchet MS"/>
                <a:cs typeface="Trebuchet MS"/>
              </a:rPr>
              <a:t> production can dominate. Cross-section ~ 1/</a:t>
            </a:r>
            <a:r>
              <a:rPr lang="en-GB" sz="1600" i="1" dirty="0" smtClean="0">
                <a:solidFill>
                  <a:prstClr val="black">
                    <a:lumMod val="85000"/>
                    <a:lumOff val="15000"/>
                  </a:prstClr>
                </a:solidFill>
                <a:latin typeface="Trebuchet MS"/>
                <a:cs typeface="Trebuchet MS"/>
              </a:rPr>
              <a:t>m</a:t>
            </a:r>
            <a:r>
              <a:rPr lang="en-GB" sz="1600" baseline="30000" dirty="0" smtClean="0">
                <a:solidFill>
                  <a:prstClr val="black">
                    <a:lumMod val="85000"/>
                    <a:lumOff val="15000"/>
                  </a:prstClr>
                </a:solidFill>
                <a:latin typeface="Trebuchet MS"/>
                <a:cs typeface="Trebuchet MS"/>
              </a:rPr>
              <a:t>2</a:t>
            </a:r>
            <a:r>
              <a:rPr lang="en-GB" sz="1600" dirty="0" smtClean="0">
                <a:solidFill>
                  <a:prstClr val="black">
                    <a:lumMod val="85000"/>
                    <a:lumOff val="15000"/>
                  </a:prstClr>
                </a:solidFill>
                <a:latin typeface="Trebuchet MS"/>
                <a:cs typeface="Trebuchet MS"/>
              </a:rPr>
              <a:t>(</a:t>
            </a:r>
            <a:r>
              <a:rPr lang="en-GB" sz="1600" i="1" dirty="0" smtClean="0">
                <a:solidFill>
                  <a:prstClr val="black">
                    <a:lumMod val="85000"/>
                    <a:lumOff val="15000"/>
                  </a:prstClr>
                </a:solidFill>
                <a:latin typeface="Trebuchet MS"/>
                <a:cs typeface="Trebuchet MS"/>
              </a:rPr>
              <a:t>G</a:t>
            </a:r>
            <a:r>
              <a:rPr lang="en-GB" sz="1600" dirty="0" smtClean="0">
                <a:solidFill>
                  <a:prstClr val="black">
                    <a:lumMod val="85000"/>
                    <a:lumOff val="15000"/>
                  </a:prstClr>
                </a:solidFill>
                <a:latin typeface="Trebuchet MS"/>
                <a:cs typeface="Trebuchet MS"/>
              </a:rPr>
              <a:t>)</a:t>
            </a:r>
          </a:p>
        </p:txBody>
      </p:sp>
      <p:pic>
        <p:nvPicPr>
          <p:cNvPr id="21" name="Picture 20" descr="fig_10.pdf"/>
          <p:cNvPicPr>
            <a:picLocks noChangeAspect="1"/>
          </p:cNvPicPr>
          <p:nvPr/>
        </p:nvPicPr>
        <p:blipFill>
          <a:blip r:embed="rId3" cstate="print"/>
          <a:srcRect l="2394" t="3283" r="3757"/>
          <a:stretch>
            <a:fillRect/>
          </a:stretch>
        </p:blipFill>
        <p:spPr>
          <a:xfrm>
            <a:off x="4328681" y="1894418"/>
            <a:ext cx="4715834" cy="3291415"/>
          </a:xfrm>
          <a:prstGeom prst="rect">
            <a:avLst/>
          </a:prstGeom>
        </p:spPr>
      </p:pic>
      <p:cxnSp>
        <p:nvCxnSpPr>
          <p:cNvPr id="31" name="Straight Connector 30"/>
          <p:cNvCxnSpPr/>
          <p:nvPr/>
        </p:nvCxnSpPr>
        <p:spPr>
          <a:xfrm rot="5400000">
            <a:off x="2248694" y="3999706"/>
            <a:ext cx="4038600" cy="1588"/>
          </a:xfrm>
          <a:prstGeom prst="line">
            <a:avLst/>
          </a:prstGeom>
          <a:ln w="635" cap="flat" cmpd="sng" algn="ctr">
            <a:solidFill>
              <a:schemeClr val="bg1">
                <a:lumMod val="6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84234" y="5213349"/>
            <a:ext cx="4059765" cy="907941"/>
          </a:xfrm>
          <a:prstGeom prst="rect">
            <a:avLst/>
          </a:prstGeom>
          <a:noFill/>
        </p:spPr>
        <p:txBody>
          <a:bodyPr wrap="square" rtlCol="0">
            <a:spAutoFit/>
          </a:bodyPr>
          <a:lstStyle/>
          <a:p>
            <a:r>
              <a:rPr lang="en-GB" sz="1600" dirty="0" smtClean="0">
                <a:latin typeface="Trebuchet MS"/>
                <a:cs typeface="Trebuchet MS"/>
              </a:rPr>
              <a:t>Lower limits on gravitino mass as    function of </a:t>
            </a:r>
            <a:r>
              <a:rPr lang="en-GB" sz="1600" dirty="0" err="1" smtClean="0">
                <a:latin typeface="Trebuchet MS"/>
                <a:cs typeface="Trebuchet MS"/>
              </a:rPr>
              <a:t>squark</a:t>
            </a:r>
            <a:r>
              <a:rPr lang="en-GB" sz="1600" dirty="0" smtClean="0">
                <a:latin typeface="Trebuchet MS"/>
                <a:cs typeface="Trebuchet MS"/>
              </a:rPr>
              <a:t>/gluino masses</a:t>
            </a:r>
          </a:p>
          <a:p>
            <a:pPr>
              <a:spcBef>
                <a:spcPts val="600"/>
              </a:spcBef>
            </a:pPr>
            <a:r>
              <a:rPr lang="en-GB" sz="1600" dirty="0" smtClean="0">
                <a:solidFill>
                  <a:srgbClr val="D00209"/>
                </a:solidFill>
                <a:latin typeface="Trebuchet MS"/>
                <a:cs typeface="Trebuchet MS"/>
              </a:rPr>
              <a:t>Improves existing limits by </a:t>
            </a:r>
            <a:r>
              <a:rPr lang="en-GB" sz="1600" i="1" dirty="0" err="1" smtClean="0">
                <a:solidFill>
                  <a:srgbClr val="D00209"/>
                </a:solidFill>
                <a:latin typeface="Trebuchet MS"/>
                <a:cs typeface="Trebuchet MS"/>
              </a:rPr>
              <a:t>O</a:t>
            </a:r>
            <a:r>
              <a:rPr lang="en-GB" sz="1600" dirty="0" err="1" smtClean="0">
                <a:solidFill>
                  <a:srgbClr val="D00209"/>
                </a:solidFill>
                <a:latin typeface="Trebuchet MS"/>
                <a:cs typeface="Trebuchet MS"/>
              </a:rPr>
              <a:t>(magnitude</a:t>
            </a:r>
            <a:r>
              <a:rPr lang="en-GB" sz="1600" dirty="0" smtClean="0">
                <a:solidFill>
                  <a:srgbClr val="D00209"/>
                </a:solidFill>
                <a:latin typeface="Trebuchet MS"/>
                <a:cs typeface="Trebuchet MS"/>
              </a:rPr>
              <a:t>)</a:t>
            </a:r>
          </a:p>
        </p:txBody>
      </p:sp>
      <p:sp>
        <p:nvSpPr>
          <p:cNvPr id="25" name="Right Arrow 24"/>
          <p:cNvSpPr/>
          <p:nvPr/>
        </p:nvSpPr>
        <p:spPr>
          <a:xfrm>
            <a:off x="4453468" y="5812477"/>
            <a:ext cx="499532" cy="270821"/>
          </a:xfrm>
          <a:prstGeom prst="rightArrow">
            <a:avLst/>
          </a:prstGeom>
          <a:gradFill flip="none" rotWithShape="1">
            <a:gsLst>
              <a:gs pos="0">
                <a:schemeClr val="bg1">
                  <a:lumMod val="95000"/>
                  <a:alpha val="82000"/>
                </a:schemeClr>
              </a:gs>
              <a:gs pos="100000">
                <a:schemeClr val="bg1">
                  <a:lumMod val="65000"/>
                  <a:alpha val="82000"/>
                </a:schemeClr>
              </a:gs>
            </a:gsLst>
            <a:lin ang="0" scaled="1"/>
            <a:tileRect/>
          </a:gradFill>
          <a:ln>
            <a:solidFill>
              <a:schemeClr val="bg1">
                <a:lumMod val="65000"/>
              </a:schemeClr>
            </a:solidFill>
          </a:ln>
          <a:effectLst>
            <a:outerShdw blurRad="38100" dist="381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Box 31"/>
          <p:cNvSpPr txBox="1"/>
          <p:nvPr/>
        </p:nvSpPr>
        <p:spPr>
          <a:xfrm>
            <a:off x="800683" y="2391836"/>
            <a:ext cx="305718" cy="369332"/>
          </a:xfrm>
          <a:prstGeom prst="rect">
            <a:avLst/>
          </a:prstGeom>
          <a:noFill/>
        </p:spPr>
        <p:txBody>
          <a:bodyPr wrap="none" rtlCol="0">
            <a:spAutoFit/>
          </a:bodyPr>
          <a:lstStyle/>
          <a:p>
            <a:r>
              <a:rPr lang="en-GB" sz="1800" dirty="0" smtClean="0">
                <a:latin typeface="Trebuchet MS"/>
                <a:cs typeface="Trebuchet MS"/>
              </a:rPr>
              <a:t>~</a:t>
            </a:r>
          </a:p>
        </p:txBody>
      </p:sp>
      <p:sp>
        <p:nvSpPr>
          <p:cNvPr id="33" name="TextBox 32"/>
          <p:cNvSpPr txBox="1"/>
          <p:nvPr/>
        </p:nvSpPr>
        <p:spPr>
          <a:xfrm>
            <a:off x="1027164" y="2415115"/>
            <a:ext cx="305718" cy="369332"/>
          </a:xfrm>
          <a:prstGeom prst="rect">
            <a:avLst/>
          </a:prstGeom>
          <a:noFill/>
        </p:spPr>
        <p:txBody>
          <a:bodyPr wrap="none" rtlCol="0">
            <a:spAutoFit/>
          </a:bodyPr>
          <a:lstStyle/>
          <a:p>
            <a:r>
              <a:rPr lang="en-GB" sz="1800" dirty="0" smtClean="0">
                <a:latin typeface="Trebuchet MS"/>
                <a:cs typeface="Trebuchet MS"/>
              </a:rPr>
              <a:t>~</a:t>
            </a:r>
          </a:p>
        </p:txBody>
      </p:sp>
      <p:sp>
        <p:nvSpPr>
          <p:cNvPr id="35" name="TextBox 34"/>
          <p:cNvSpPr txBox="1"/>
          <p:nvPr/>
        </p:nvSpPr>
        <p:spPr>
          <a:xfrm>
            <a:off x="1478631" y="2383366"/>
            <a:ext cx="305718" cy="369332"/>
          </a:xfrm>
          <a:prstGeom prst="rect">
            <a:avLst/>
          </a:prstGeom>
          <a:noFill/>
        </p:spPr>
        <p:txBody>
          <a:bodyPr wrap="none" rtlCol="0">
            <a:spAutoFit/>
          </a:bodyPr>
          <a:lstStyle/>
          <a:p>
            <a:r>
              <a:rPr lang="en-GB" sz="1800" dirty="0" smtClean="0">
                <a:latin typeface="Trebuchet MS"/>
                <a:cs typeface="Trebuchet MS"/>
              </a:rPr>
              <a:t>~</a:t>
            </a:r>
          </a:p>
        </p:txBody>
      </p:sp>
      <p:sp>
        <p:nvSpPr>
          <p:cNvPr id="36" name="TextBox 35"/>
          <p:cNvSpPr txBox="1"/>
          <p:nvPr/>
        </p:nvSpPr>
        <p:spPr>
          <a:xfrm>
            <a:off x="1688184" y="2419353"/>
            <a:ext cx="305718" cy="369332"/>
          </a:xfrm>
          <a:prstGeom prst="rect">
            <a:avLst/>
          </a:prstGeom>
          <a:noFill/>
        </p:spPr>
        <p:txBody>
          <a:bodyPr wrap="none" rtlCol="0">
            <a:spAutoFit/>
          </a:bodyPr>
          <a:lstStyle/>
          <a:p>
            <a:r>
              <a:rPr lang="en-GB" sz="1800" dirty="0" smtClean="0">
                <a:latin typeface="Trebuchet MS"/>
                <a:cs typeface="Trebuchet MS"/>
              </a:rPr>
              <a:t>~</a:t>
            </a:r>
          </a:p>
        </p:txBody>
      </p:sp>
      <p:sp>
        <p:nvSpPr>
          <p:cNvPr id="37" name="TextBox 36"/>
          <p:cNvSpPr txBox="1"/>
          <p:nvPr/>
        </p:nvSpPr>
        <p:spPr>
          <a:xfrm>
            <a:off x="3135984" y="2615170"/>
            <a:ext cx="305718" cy="369332"/>
          </a:xfrm>
          <a:prstGeom prst="rect">
            <a:avLst/>
          </a:prstGeom>
          <a:noFill/>
        </p:spPr>
        <p:txBody>
          <a:bodyPr wrap="none" rtlCol="0">
            <a:spAutoFit/>
          </a:bodyPr>
          <a:lstStyle/>
          <a:p>
            <a:r>
              <a:rPr lang="en-GB" sz="1800" dirty="0" smtClean="0">
                <a:latin typeface="Trebuchet MS"/>
                <a:cs typeface="Trebuchet MS"/>
              </a:rPr>
              <a:t>~</a:t>
            </a:r>
          </a:p>
        </p:txBody>
      </p:sp>
      <p:pic>
        <p:nvPicPr>
          <p:cNvPr id="38" name="Picture 37" descr="f2.pdf"/>
          <p:cNvPicPr>
            <a:picLocks noChangeAspect="1"/>
          </p:cNvPicPr>
          <p:nvPr/>
        </p:nvPicPr>
        <p:blipFill>
          <a:blip r:embed="rId4" cstate="print"/>
          <a:stretch>
            <a:fillRect/>
          </a:stretch>
        </p:blipFill>
        <p:spPr>
          <a:xfrm>
            <a:off x="270933" y="4660900"/>
            <a:ext cx="2590799" cy="1203599"/>
          </a:xfrm>
          <a:prstGeom prst="rect">
            <a:avLst/>
          </a:prstGeom>
        </p:spPr>
      </p:pic>
      <p:pic>
        <p:nvPicPr>
          <p:cNvPr id="39" name="Picture 38" descr="f1.pdf"/>
          <p:cNvPicPr>
            <a:picLocks noChangeAspect="1"/>
          </p:cNvPicPr>
          <p:nvPr/>
        </p:nvPicPr>
        <p:blipFill>
          <a:blip r:embed="rId5" cstate="print"/>
          <a:stretch>
            <a:fillRect/>
          </a:stretch>
        </p:blipFill>
        <p:spPr>
          <a:xfrm>
            <a:off x="228600" y="3200400"/>
            <a:ext cx="2672399" cy="1183200"/>
          </a:xfrm>
          <a:prstGeom prst="rect">
            <a:avLst/>
          </a:prstGeom>
        </p:spPr>
      </p:pic>
      <p:sp>
        <p:nvSpPr>
          <p:cNvPr id="40" name="TextBox 39"/>
          <p:cNvSpPr txBox="1"/>
          <p:nvPr/>
        </p:nvSpPr>
        <p:spPr>
          <a:xfrm>
            <a:off x="2852839" y="4101240"/>
            <a:ext cx="1249231" cy="307777"/>
          </a:xfrm>
          <a:prstGeom prst="rect">
            <a:avLst/>
          </a:prstGeom>
          <a:noFill/>
        </p:spPr>
        <p:txBody>
          <a:bodyPr wrap="none" rtlCol="0">
            <a:spAutoFit/>
          </a:bodyPr>
          <a:lstStyle/>
          <a:p>
            <a:r>
              <a:rPr lang="en-US" sz="1400" dirty="0" smtClean="0">
                <a:solidFill>
                  <a:srgbClr val="000000"/>
                </a:solidFill>
                <a:latin typeface="Symbol" charset="2"/>
                <a:cs typeface="Symbol" charset="2"/>
                <a:sym typeface="Wingdings"/>
              </a:rPr>
              <a:t>®</a:t>
            </a:r>
            <a:r>
              <a:rPr lang="en-US" sz="1400" dirty="0" smtClean="0">
                <a:solidFill>
                  <a:srgbClr val="000000"/>
                </a:solidFill>
                <a:latin typeface="Trebuchet MS"/>
                <a:cs typeface="Trebuchet MS"/>
                <a:sym typeface="Wingdings"/>
              </a:rPr>
              <a:t> jet + </a:t>
            </a:r>
            <a:r>
              <a:rPr lang="en-US" sz="1400" i="1" dirty="0" err="1" smtClean="0">
                <a:solidFill>
                  <a:srgbClr val="000000"/>
                </a:solidFill>
                <a:latin typeface="Trebuchet MS"/>
                <a:cs typeface="Trebuchet MS"/>
              </a:rPr>
              <a:t>E</a:t>
            </a:r>
            <a:r>
              <a:rPr lang="en-US" sz="1400" i="1" baseline="-25000" dirty="0" err="1" smtClean="0">
                <a:solidFill>
                  <a:srgbClr val="000000"/>
                </a:solidFill>
                <a:latin typeface="Trebuchet MS"/>
                <a:cs typeface="Trebuchet MS"/>
              </a:rPr>
              <a:t>T</a:t>
            </a:r>
            <a:r>
              <a:rPr lang="en-US" sz="1400" baseline="30000" dirty="0" err="1" smtClean="0">
                <a:solidFill>
                  <a:srgbClr val="000000"/>
                </a:solidFill>
                <a:latin typeface="Trebuchet MS"/>
                <a:cs typeface="Trebuchet MS"/>
              </a:rPr>
              <a:t>miss</a:t>
            </a:r>
            <a:r>
              <a:rPr lang="en-US" sz="1400" dirty="0" smtClean="0">
                <a:solidFill>
                  <a:srgbClr val="000000"/>
                </a:solidFill>
                <a:latin typeface="Trebuchet MS"/>
                <a:cs typeface="Trebuchet MS"/>
              </a:rPr>
              <a:t> </a:t>
            </a:r>
            <a:endParaRPr lang="en-GB" sz="1400" dirty="0" err="1" smtClean="0">
              <a:solidFill>
                <a:srgbClr val="000000"/>
              </a:solidFill>
              <a:latin typeface="Trebuchet MS"/>
              <a:cs typeface="Trebuchet MS"/>
            </a:endParaRPr>
          </a:p>
        </p:txBody>
      </p:sp>
      <p:sp>
        <p:nvSpPr>
          <p:cNvPr id="41" name="TextBox 40"/>
          <p:cNvSpPr txBox="1"/>
          <p:nvPr/>
        </p:nvSpPr>
        <p:spPr>
          <a:xfrm>
            <a:off x="2860874" y="5559623"/>
            <a:ext cx="1249231" cy="307777"/>
          </a:xfrm>
          <a:prstGeom prst="rect">
            <a:avLst/>
          </a:prstGeom>
          <a:noFill/>
        </p:spPr>
        <p:txBody>
          <a:bodyPr wrap="none" rtlCol="0">
            <a:spAutoFit/>
          </a:bodyPr>
          <a:lstStyle/>
          <a:p>
            <a:r>
              <a:rPr lang="en-US" sz="1400" dirty="0" smtClean="0">
                <a:solidFill>
                  <a:srgbClr val="000000"/>
                </a:solidFill>
                <a:latin typeface="Symbol" charset="2"/>
                <a:cs typeface="Symbol" charset="2"/>
                <a:sym typeface="Wingdings"/>
              </a:rPr>
              <a:t>®</a:t>
            </a:r>
            <a:r>
              <a:rPr lang="en-US" sz="1400" dirty="0" smtClean="0">
                <a:solidFill>
                  <a:srgbClr val="000000"/>
                </a:solidFill>
                <a:latin typeface="Trebuchet MS"/>
                <a:cs typeface="Trebuchet MS"/>
                <a:sym typeface="Wingdings"/>
              </a:rPr>
              <a:t> jet + </a:t>
            </a:r>
            <a:r>
              <a:rPr lang="en-US" sz="1400" i="1" dirty="0" err="1" smtClean="0">
                <a:solidFill>
                  <a:srgbClr val="000000"/>
                </a:solidFill>
                <a:latin typeface="Trebuchet MS"/>
                <a:cs typeface="Trebuchet MS"/>
              </a:rPr>
              <a:t>E</a:t>
            </a:r>
            <a:r>
              <a:rPr lang="en-US" sz="1400" i="1" baseline="-25000" dirty="0" err="1" smtClean="0">
                <a:solidFill>
                  <a:srgbClr val="000000"/>
                </a:solidFill>
                <a:latin typeface="Trebuchet MS"/>
                <a:cs typeface="Trebuchet MS"/>
              </a:rPr>
              <a:t>T</a:t>
            </a:r>
            <a:r>
              <a:rPr lang="en-US" sz="1400" baseline="30000" dirty="0" err="1" smtClean="0">
                <a:solidFill>
                  <a:srgbClr val="000000"/>
                </a:solidFill>
                <a:latin typeface="Trebuchet MS"/>
                <a:cs typeface="Trebuchet MS"/>
              </a:rPr>
              <a:t>miss</a:t>
            </a:r>
            <a:r>
              <a:rPr lang="en-US" sz="1400" dirty="0" smtClean="0">
                <a:solidFill>
                  <a:srgbClr val="000000"/>
                </a:solidFill>
                <a:latin typeface="Trebuchet MS"/>
                <a:cs typeface="Trebuchet MS"/>
              </a:rPr>
              <a:t> </a:t>
            </a:r>
            <a:endParaRPr lang="en-GB" sz="1400" dirty="0" err="1" smtClean="0">
              <a:solidFill>
                <a:srgbClr val="000000"/>
              </a:solidFill>
              <a:latin typeface="Trebuchet MS"/>
              <a:cs typeface="Trebuchet M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08162" y="224664"/>
            <a:ext cx="5415968"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US" sz="2500" b="1" dirty="0" smtClean="0">
                <a:solidFill>
                  <a:srgbClr val="FFC000"/>
                </a:solidFill>
              </a:rPr>
              <a:t>SUSY in 1-lepton channel: </a:t>
            </a:r>
            <a:r>
              <a:rPr lang="en-US" sz="2500" b="1" dirty="0" err="1" smtClean="0">
                <a:solidFill>
                  <a:srgbClr val="FFC000"/>
                </a:solidFill>
              </a:rPr>
              <a:t>bRPV</a:t>
            </a:r>
            <a:r>
              <a:rPr lang="en-US" sz="2500" b="1" dirty="0" smtClean="0">
                <a:solidFill>
                  <a:srgbClr val="FFC000"/>
                </a:solidFill>
              </a:rPr>
              <a:t> limits</a:t>
            </a:r>
          </a:p>
        </p:txBody>
      </p:sp>
      <p:pic>
        <p:nvPicPr>
          <p:cNvPr id="488451" name="Picture 3"/>
          <p:cNvPicPr>
            <a:picLocks noChangeAspect="1" noChangeArrowheads="1"/>
          </p:cNvPicPr>
          <p:nvPr/>
        </p:nvPicPr>
        <p:blipFill>
          <a:blip r:embed="rId3" cstate="print"/>
          <a:srcRect/>
          <a:stretch>
            <a:fillRect/>
          </a:stretch>
        </p:blipFill>
        <p:spPr bwMode="auto">
          <a:xfrm>
            <a:off x="4105715" y="3429000"/>
            <a:ext cx="4997243" cy="3384376"/>
          </a:xfrm>
          <a:prstGeom prst="rect">
            <a:avLst/>
          </a:prstGeom>
          <a:noFill/>
          <a:ln w="9525">
            <a:noFill/>
            <a:miter lim="800000"/>
            <a:headEnd/>
            <a:tailEnd/>
          </a:ln>
        </p:spPr>
      </p:pic>
      <p:sp>
        <p:nvSpPr>
          <p:cNvPr id="4" name="Rectangle 3"/>
          <p:cNvSpPr/>
          <p:nvPr/>
        </p:nvSpPr>
        <p:spPr>
          <a:xfrm>
            <a:off x="35498" y="836714"/>
            <a:ext cx="6984776" cy="5816977"/>
          </a:xfrm>
          <a:prstGeom prst="rect">
            <a:avLst/>
          </a:prstGeom>
        </p:spPr>
        <p:txBody>
          <a:bodyPr wrap="square">
            <a:spAutoFit/>
          </a:bodyPr>
          <a:lstStyle/>
          <a:p>
            <a:r>
              <a:rPr lang="en-GB" dirty="0" smtClean="0"/>
              <a:t>“Turn off” R‐parity conservation via bilinear terms in the </a:t>
            </a:r>
            <a:r>
              <a:rPr lang="en-GB" dirty="0" err="1" smtClean="0"/>
              <a:t>superpotential</a:t>
            </a:r>
            <a:endParaRPr lang="en-GB" dirty="0" smtClean="0"/>
          </a:p>
          <a:p>
            <a:r>
              <a:rPr lang="en-GB" dirty="0" smtClean="0"/>
              <a:t>• Leads to mixing of neutrinos and </a:t>
            </a:r>
            <a:r>
              <a:rPr lang="en-GB" dirty="0" err="1" smtClean="0"/>
              <a:t>neutralinos</a:t>
            </a:r>
            <a:endParaRPr lang="en-GB" dirty="0" smtClean="0"/>
          </a:p>
          <a:p>
            <a:r>
              <a:rPr lang="en-GB" dirty="0" smtClean="0"/>
              <a:t>– Reasonably natural way to give neutrinos a small mass</a:t>
            </a:r>
          </a:p>
          <a:p>
            <a:r>
              <a:rPr lang="en-GB" dirty="0" smtClean="0"/>
              <a:t>• Also leads to decay of the lightest </a:t>
            </a:r>
            <a:r>
              <a:rPr lang="en-GB" dirty="0" err="1" smtClean="0"/>
              <a:t>neutralino</a:t>
            </a:r>
            <a:endParaRPr lang="en-GB" dirty="0" smtClean="0"/>
          </a:p>
          <a:p>
            <a:r>
              <a:rPr lang="en-GB" dirty="0" smtClean="0"/>
              <a:t>(normally LSP) </a:t>
            </a:r>
            <a:r>
              <a:rPr lang="en-GB" i="1" dirty="0" smtClean="0">
                <a:cs typeface="Times New Roman" pitchFamily="18" charset="0"/>
              </a:rPr>
              <a:t>χ</a:t>
            </a:r>
            <a:r>
              <a:rPr lang="en-GB" i="1" baseline="-33000" dirty="0" smtClean="0">
                <a:cs typeface="Arial" pitchFamily="34" charset="0"/>
              </a:rPr>
              <a:t>1</a:t>
            </a:r>
            <a:r>
              <a:rPr lang="en-GB" i="1" baseline="33000" dirty="0" smtClean="0"/>
              <a:t>0</a:t>
            </a:r>
            <a:r>
              <a:rPr lang="en-GB" dirty="0" smtClean="0"/>
              <a:t> → l W</a:t>
            </a:r>
          </a:p>
          <a:p>
            <a:endParaRPr lang="en-GB" dirty="0" smtClean="0"/>
          </a:p>
          <a:p>
            <a:r>
              <a:rPr lang="en-GB" dirty="0" smtClean="0"/>
              <a:t>• Don’t set limits where c</a:t>
            </a:r>
            <a:r>
              <a:rPr lang="el-GR" dirty="0" smtClean="0"/>
              <a:t>τ&gt;15</a:t>
            </a:r>
            <a:r>
              <a:rPr lang="en-GB" dirty="0" smtClean="0"/>
              <a:t> mm – SUSY Long-Lived Particle search is better in this region…</a:t>
            </a:r>
          </a:p>
          <a:p>
            <a:r>
              <a:rPr lang="en-GB" dirty="0" smtClean="0"/>
              <a:t>• Same theory space as </a:t>
            </a:r>
            <a:r>
              <a:rPr lang="en-GB" dirty="0" err="1" smtClean="0"/>
              <a:t>mSUGRA</a:t>
            </a:r>
            <a:r>
              <a:rPr lang="en-GB" dirty="0" smtClean="0"/>
              <a:t>/CMSSM – Adding neutrino oscillation data constrains the other free parameters</a:t>
            </a:r>
          </a:p>
          <a:p>
            <a:r>
              <a:rPr lang="en-GB" dirty="0" smtClean="0"/>
              <a:t>• </a:t>
            </a:r>
            <a:r>
              <a:rPr lang="en-GB" dirty="0" err="1" smtClean="0"/>
              <a:t>Muon</a:t>
            </a:r>
            <a:r>
              <a:rPr lang="en-GB" dirty="0" smtClean="0"/>
              <a:t> channel favoured theoretically</a:t>
            </a:r>
          </a:p>
          <a:p>
            <a:r>
              <a:rPr lang="en-GB" dirty="0" smtClean="0"/>
              <a:t>–four jet tight signal region dominates </a:t>
            </a:r>
          </a:p>
          <a:p>
            <a:r>
              <a:rPr lang="en-GB" dirty="0" smtClean="0"/>
              <a:t>everywhere</a:t>
            </a:r>
          </a:p>
          <a:p>
            <a:endParaRPr lang="en-GB" dirty="0" smtClean="0"/>
          </a:p>
          <a:p>
            <a:endParaRPr lang="en-GB" dirty="0" smtClean="0"/>
          </a:p>
          <a:p>
            <a:r>
              <a:rPr lang="en-GB" sz="2400" dirty="0" smtClean="0"/>
              <a:t>→ exclusion plot for </a:t>
            </a:r>
          </a:p>
          <a:p>
            <a:r>
              <a:rPr lang="en-GB" sz="2400" dirty="0" smtClean="0"/>
              <a:t>bilinear R-parity violation model</a:t>
            </a:r>
          </a:p>
          <a:p>
            <a:endParaRPr lang="en-GB" sz="2400" dirty="0" smtClean="0"/>
          </a:p>
          <a:p>
            <a:r>
              <a:rPr lang="en-GB" sz="2400" dirty="0" smtClean="0"/>
              <a:t>(first time at </a:t>
            </a:r>
            <a:r>
              <a:rPr lang="en-GB" sz="2400" smtClean="0"/>
              <a:t>the LHC)</a:t>
            </a:r>
            <a:endParaRPr lang="en-GB" sz="2400" dirty="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G_6130.JPG" descr="/Users/alexread/Pictures/EPF/EPF2011/CERNAutumn2011/IMG_6130.JPG"/>
          <p:cNvPicPr>
            <a:picLocks noChangeAspect="1"/>
          </p:cNvPicPr>
          <p:nvPr/>
        </p:nvPicPr>
        <p:blipFill rotWithShape="1">
          <a:blip r:embed="rId4" r:link="rId5" cstate="print">
            <a:extLst>
              <a:ext uri="{BEBA8EAE-BF5A-486C-A8C5-ECC9F3942E4B}">
                <a14:imgProps xmlns:a14="http://schemas.microsoft.com/office/drawing/2010/main" xmlns="">
                  <a14:imgLayer r:embed="rId8">
                    <a14:imgEffect>
                      <a14:brightnessContrast bright="40000"/>
                    </a14:imgEffect>
                  </a14:imgLayer>
                </a14:imgProps>
              </a:ext>
              <a:ext uri="{28A0092B-C50C-407E-A947-70E740481C1C}">
                <a14:useLocalDpi xmlns:a14="http://schemas.microsoft.com/office/drawing/2010/main" xmlns="" val="0"/>
              </a:ext>
            </a:extLst>
          </a:blip>
          <a:srcRect l="53889" t="19793" r="34056" b="46053"/>
          <a:stretch/>
        </p:blipFill>
        <p:spPr>
          <a:xfrm rot="16200000">
            <a:off x="2204157" y="387576"/>
            <a:ext cx="1054610" cy="2240916"/>
          </a:xfrm>
          <a:prstGeom prst="rect">
            <a:avLst/>
          </a:prstGeom>
        </p:spPr>
      </p:pic>
      <p:sp>
        <p:nvSpPr>
          <p:cNvPr id="4" name="Content Placeholder 3"/>
          <p:cNvSpPr>
            <a:spLocks noGrp="1"/>
          </p:cNvSpPr>
          <p:nvPr>
            <p:ph sz="half" idx="4294967295"/>
          </p:nvPr>
        </p:nvSpPr>
        <p:spPr>
          <a:xfrm>
            <a:off x="3491881" y="908720"/>
            <a:ext cx="2736303" cy="5400600"/>
          </a:xfrm>
        </p:spPr>
        <p:txBody>
          <a:bodyPr>
            <a:normAutofit/>
          </a:bodyPr>
          <a:lstStyle/>
          <a:p>
            <a:r>
              <a:rPr lang="en-US" sz="2000" dirty="0" smtClean="0"/>
              <a:t>Local significance p</a:t>
            </a:r>
            <a:r>
              <a:rPr lang="en-US" sz="2000" baseline="-25000" dirty="0" smtClean="0"/>
              <a:t>0</a:t>
            </a:r>
            <a:r>
              <a:rPr lang="en-US" sz="2000" dirty="0" smtClean="0"/>
              <a:t> to test background </a:t>
            </a:r>
            <a:br>
              <a:rPr lang="en-US" sz="2000" dirty="0" smtClean="0"/>
            </a:br>
            <a:r>
              <a:rPr lang="en-US" sz="2000" dirty="0" smtClean="0"/>
              <a:t>hypothesis</a:t>
            </a:r>
          </a:p>
          <a:p>
            <a:pPr marL="0" indent="0">
              <a:buNone/>
            </a:pPr>
            <a:endParaRPr lang="en-US" sz="2000" dirty="0" smtClean="0"/>
          </a:p>
          <a:p>
            <a:pPr marL="0" indent="0">
              <a:buNone/>
            </a:pPr>
            <a:endParaRPr lang="en-US" sz="2000" dirty="0" smtClean="0"/>
          </a:p>
          <a:p>
            <a:r>
              <a:rPr lang="en-US" sz="2000" dirty="0" smtClean="0"/>
              <a:t>CL</a:t>
            </a:r>
            <a:r>
              <a:rPr lang="en-US" sz="2000" baseline="-25000" dirty="0" smtClean="0"/>
              <a:t>s</a:t>
            </a:r>
            <a:r>
              <a:rPr lang="en-US" sz="2000" dirty="0" smtClean="0"/>
              <a:t>  = </a:t>
            </a:r>
            <a:r>
              <a:rPr lang="en-US" sz="2000" dirty="0" err="1" smtClean="0"/>
              <a:t>CL</a:t>
            </a:r>
            <a:r>
              <a:rPr lang="en-US" sz="2000" baseline="-25000" dirty="0" err="1" smtClean="0"/>
              <a:t>s+b</a:t>
            </a:r>
            <a:r>
              <a:rPr lang="en-US" sz="2000" dirty="0" smtClean="0"/>
              <a:t>/</a:t>
            </a:r>
            <a:r>
              <a:rPr lang="en-US" sz="2000" dirty="0" err="1" smtClean="0"/>
              <a:t>CL</a:t>
            </a:r>
            <a:r>
              <a:rPr lang="en-US" sz="2000" baseline="-25000" dirty="0" err="1" smtClean="0"/>
              <a:t>b</a:t>
            </a:r>
            <a:r>
              <a:rPr lang="en-US" sz="2000" dirty="0" smtClean="0"/>
              <a:t>          </a:t>
            </a:r>
          </a:p>
          <a:p>
            <a:pPr>
              <a:buNone/>
            </a:pPr>
            <a:r>
              <a:rPr lang="en-US" sz="2000" dirty="0" smtClean="0"/>
              <a:t>	(log-likelihood ratio)</a:t>
            </a:r>
          </a:p>
          <a:p>
            <a:pPr>
              <a:buNone/>
            </a:pPr>
            <a:r>
              <a:rPr lang="en-US" sz="2000" dirty="0" smtClean="0"/>
              <a:t>	to test signal</a:t>
            </a:r>
            <a:br>
              <a:rPr lang="en-US" sz="2000" dirty="0" smtClean="0"/>
            </a:br>
            <a:r>
              <a:rPr lang="en-US" sz="2000" dirty="0" smtClean="0"/>
              <a:t>hypothesis</a:t>
            </a:r>
          </a:p>
          <a:p>
            <a:pPr marL="0" indent="0">
              <a:buNone/>
            </a:pPr>
            <a:endParaRPr lang="en-US" sz="2000" dirty="0"/>
          </a:p>
          <a:p>
            <a:pPr marL="0" indent="0">
              <a:buNone/>
            </a:pPr>
            <a:endParaRPr lang="en-US" sz="2000" dirty="0" smtClean="0"/>
          </a:p>
          <a:p>
            <a:pPr marL="0" indent="0">
              <a:buNone/>
            </a:pPr>
            <a:endParaRPr lang="en-US" sz="2000" dirty="0"/>
          </a:p>
          <a:p>
            <a:r>
              <a:rPr lang="en-US" sz="2000" dirty="0" smtClean="0"/>
              <a:t>    to estimate</a:t>
            </a:r>
            <a:br>
              <a:rPr lang="en-US" sz="2000" dirty="0" smtClean="0"/>
            </a:br>
            <a:r>
              <a:rPr lang="en-US" sz="2000" dirty="0" smtClean="0"/>
              <a:t>signal strength (relative to expectation)</a:t>
            </a:r>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endParaRPr lang="en-US" i="1" dirty="0" smtClean="0"/>
          </a:p>
          <a:p>
            <a:endParaRPr lang="en-US" i="1" dirty="0"/>
          </a:p>
        </p:txBody>
      </p:sp>
      <p:pic>
        <p:nvPicPr>
          <p:cNvPr id="10" name="IMG_6130.JPG" descr="/Users/alexread/Pictures/EPF/EPF2011/CERNAutumn2011/IMG_6130.JPG"/>
          <p:cNvPicPr>
            <a:picLocks noChangeAspect="1"/>
          </p:cNvPicPr>
          <p:nvPr/>
        </p:nvPicPr>
        <p:blipFill rotWithShape="1">
          <a:blip r:embed="rId9" r:link="rId5" cstate="print">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rcRect l="69177" t="18254" r="7070" b="36987"/>
          <a:stretch/>
        </p:blipFill>
        <p:spPr>
          <a:xfrm rot="16200000">
            <a:off x="569892" y="627455"/>
            <a:ext cx="1709981" cy="2416539"/>
          </a:xfrm>
          <a:prstGeom prst="rect">
            <a:avLst/>
          </a:prstGeom>
        </p:spPr>
      </p:pic>
      <p:pic>
        <p:nvPicPr>
          <p:cNvPr id="11" name="IMG_6130.JPG" descr="/Users/alexread/Pictures/EPF/EPF2011/CERNAutumn2011/IMG_6130.JPG"/>
          <p:cNvPicPr>
            <a:picLocks noChangeAspect="1"/>
          </p:cNvPicPr>
          <p:nvPr/>
        </p:nvPicPr>
        <p:blipFill rotWithShape="1">
          <a:blip r:embed="rId4" r:link="rId5" cstate="print">
            <a:extLst>
              <a:ext uri="{BEBA8EAE-BF5A-486C-A8C5-ECC9F3942E4B}">
                <a14:imgProps xmlns:a14="http://schemas.microsoft.com/office/drawing/2010/main" xmlns="">
                  <a14:imgLayer r:embed="rId10">
                    <a14:imgEffect>
                      <a14:brightnessContrast bright="40000"/>
                    </a14:imgEffect>
                  </a14:imgLayer>
                </a14:imgProps>
              </a:ext>
              <a:ext uri="{28A0092B-C50C-407E-A947-70E740481C1C}">
                <a14:useLocalDpi xmlns:a14="http://schemas.microsoft.com/office/drawing/2010/main" xmlns="" val="0"/>
              </a:ext>
            </a:extLst>
          </a:blip>
          <a:srcRect l="26363" t="18912" r="50000" b="37425"/>
          <a:stretch/>
        </p:blipFill>
        <p:spPr>
          <a:xfrm rot="16200000">
            <a:off x="536275" y="3876837"/>
            <a:ext cx="1658899" cy="2298222"/>
          </a:xfrm>
          <a:prstGeom prst="rect">
            <a:avLst/>
          </a:prstGeom>
        </p:spPr>
      </p:pic>
      <p:pic>
        <p:nvPicPr>
          <p:cNvPr id="12" name="IMG_6130.JPG" descr="/Users/alexread/Pictures/EPF/EPF2011/CERNAutumn2011/IMG_6130.JPG"/>
          <p:cNvPicPr>
            <a:picLocks noChangeAspect="1"/>
          </p:cNvPicPr>
          <p:nvPr/>
        </p:nvPicPr>
        <p:blipFill rotWithShape="1">
          <a:blip r:embed="rId4" r:link="rId5" cstate="print">
            <a:extLst>
              <a:ext uri="{BEBA8EAE-BF5A-486C-A8C5-ECC9F3942E4B}">
                <a14:imgProps xmlns:a14="http://schemas.microsoft.com/office/drawing/2010/main" xmlns="">
                  <a14:imgLayer r:embed="rId11">
                    <a14:imgEffect>
                      <a14:brightnessContrast bright="40000"/>
                    </a14:imgEffect>
                  </a14:imgLayer>
                </a14:imgProps>
              </a:ext>
              <a:ext uri="{28A0092B-C50C-407E-A947-70E740481C1C}">
                <a14:useLocalDpi xmlns:a14="http://schemas.microsoft.com/office/drawing/2010/main" xmlns="" val="0"/>
              </a:ext>
            </a:extLst>
          </a:blip>
          <a:srcRect l="7807" t="20624" r="71299" b="34818"/>
          <a:stretch/>
        </p:blipFill>
        <p:spPr>
          <a:xfrm rot="16200000">
            <a:off x="669450" y="2232794"/>
            <a:ext cx="1510867" cy="2416539"/>
          </a:xfrm>
          <a:prstGeom prst="rect">
            <a:avLst/>
          </a:prstGeom>
        </p:spPr>
      </p:pic>
      <p:pic>
        <p:nvPicPr>
          <p:cNvPr id="15" name="IMG_6130.JPG" descr="/Users/alexread/Pictures/EPF/EPF2011/CERNAutumn2011/IMG_6130.JPG"/>
          <p:cNvPicPr>
            <a:picLocks noChangeAspect="1"/>
          </p:cNvPicPr>
          <p:nvPr/>
        </p:nvPicPr>
        <p:blipFill rotWithShape="1">
          <a:blip r:embed="rId4" r:link="rId5" cstate="print">
            <a:extLst>
              <a:ext uri="{BEBA8EAE-BF5A-486C-A8C5-ECC9F3942E4B}">
                <a14:imgProps xmlns:a14="http://schemas.microsoft.com/office/drawing/2010/main" xmlns="">
                  <a14:imgLayer r:embed="rId12">
                    <a14:imgEffect>
                      <a14:brightnessContrast bright="40000"/>
                    </a14:imgEffect>
                  </a14:imgLayer>
                </a14:imgProps>
              </a:ext>
              <a:ext uri="{28A0092B-C50C-407E-A947-70E740481C1C}">
                <a14:useLocalDpi xmlns:a14="http://schemas.microsoft.com/office/drawing/2010/main" xmlns="" val="0"/>
              </a:ext>
            </a:extLst>
          </a:blip>
          <a:srcRect l="56962" t="59658" r="35857" b="19096"/>
          <a:stretch/>
        </p:blipFill>
        <p:spPr>
          <a:xfrm rot="16200000">
            <a:off x="2111900" y="3877412"/>
            <a:ext cx="705522" cy="1565486"/>
          </a:xfrm>
          <a:prstGeom prst="rect">
            <a:avLst/>
          </a:prstGeom>
        </p:spPr>
      </p:pic>
      <p:graphicFrame>
        <p:nvGraphicFramePr>
          <p:cNvPr id="23" name="Object 22"/>
          <p:cNvGraphicFramePr>
            <a:graphicFrameLocks noChangeAspect="1"/>
          </p:cNvGraphicFramePr>
          <p:nvPr>
            <p:extLst>
              <p:ext uri="{D42A27DB-BD31-4B8C-83A1-F6EECF244321}">
                <p14:modId xmlns:p14="http://schemas.microsoft.com/office/powerpoint/2010/main" xmlns="" val="2227281078"/>
              </p:ext>
            </p:extLst>
          </p:nvPr>
        </p:nvGraphicFramePr>
        <p:xfrm>
          <a:off x="3779912" y="4581128"/>
          <a:ext cx="340987" cy="433768"/>
        </p:xfrm>
        <a:graphic>
          <a:graphicData uri="http://schemas.openxmlformats.org/presentationml/2006/ole">
            <p:oleObj spid="_x0000_s1193986" name="Equation" r:id="rId13" imgW="127800" imgH="191880" progId="Equation.3">
              <p:embed/>
            </p:oleObj>
          </a:graphicData>
        </a:graphic>
      </p:graphicFrame>
      <p:sp>
        <p:nvSpPr>
          <p:cNvPr id="24" name="TextBox 23"/>
          <p:cNvSpPr txBox="1"/>
          <p:nvPr/>
        </p:nvSpPr>
        <p:spPr>
          <a:xfrm>
            <a:off x="107504" y="6372036"/>
            <a:ext cx="4122219" cy="369332"/>
          </a:xfrm>
          <a:prstGeom prst="rect">
            <a:avLst/>
          </a:prstGeom>
          <a:noFill/>
        </p:spPr>
        <p:txBody>
          <a:bodyPr wrap="none" rtlCol="0">
            <a:spAutoFit/>
          </a:bodyPr>
          <a:lstStyle/>
          <a:p>
            <a:r>
              <a:rPr lang="en-US" dirty="0" smtClean="0">
                <a:hlinkClick r:id="rId14"/>
              </a:rPr>
              <a:t>Follow LHCHCG Combination Procedures</a:t>
            </a:r>
            <a:endParaRPr lang="en-US" dirty="0"/>
          </a:p>
        </p:txBody>
      </p:sp>
      <p:sp>
        <p:nvSpPr>
          <p:cNvPr id="14" name="Rectangle 13"/>
          <p:cNvSpPr>
            <a:spLocks noChangeArrowheads="1"/>
          </p:cNvSpPr>
          <p:nvPr/>
        </p:nvSpPr>
        <p:spPr bwMode="auto">
          <a:xfrm>
            <a:off x="308160" y="224664"/>
            <a:ext cx="5631992"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GB" sz="2500" b="1" dirty="0" smtClean="0">
                <a:solidFill>
                  <a:srgbClr val="FFC000"/>
                </a:solidFill>
              </a:rPr>
              <a:t>Profile likelihood ratio, p</a:t>
            </a:r>
            <a:r>
              <a:rPr lang="en-GB" sz="2500" b="1" baseline="-25000" dirty="0" smtClean="0">
                <a:solidFill>
                  <a:srgbClr val="FFC000"/>
                </a:solidFill>
              </a:rPr>
              <a:t>0</a:t>
            </a:r>
            <a:r>
              <a:rPr lang="en-GB" sz="2500" b="1" dirty="0" smtClean="0">
                <a:solidFill>
                  <a:srgbClr val="FFC000"/>
                </a:solidFill>
              </a:rPr>
              <a:t> and CL</a:t>
            </a:r>
            <a:r>
              <a:rPr lang="en-GB" sz="2500" b="1" baseline="-25000" dirty="0" smtClean="0">
                <a:solidFill>
                  <a:srgbClr val="FFC000"/>
                </a:solidFill>
              </a:rPr>
              <a:t>s</a:t>
            </a:r>
          </a:p>
        </p:txBody>
      </p:sp>
      <p:pic>
        <p:nvPicPr>
          <p:cNvPr id="16" name="Picture 15" descr="Untitled 2.png"/>
          <p:cNvPicPr preferRelativeResize="0">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6156176" y="332656"/>
            <a:ext cx="2838446" cy="1957038"/>
          </a:xfrm>
          <a:prstGeom prst="rect">
            <a:avLst/>
          </a:prstGeom>
          <a:ln>
            <a:solidFill>
              <a:srgbClr val="000000"/>
            </a:solidFill>
          </a:ln>
        </p:spPr>
      </p:pic>
      <p:pic>
        <p:nvPicPr>
          <p:cNvPr id="17" name="Picture 16" descr="Untitled 2.png"/>
          <p:cNvPicPr preferRelativeResize="0">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6156175" y="2276872"/>
            <a:ext cx="2846173" cy="1944216"/>
          </a:xfrm>
          <a:prstGeom prst="rect">
            <a:avLst/>
          </a:prstGeom>
          <a:ln>
            <a:solidFill>
              <a:srgbClr val="000000"/>
            </a:solidFill>
          </a:ln>
        </p:spPr>
      </p:pic>
      <p:pic>
        <p:nvPicPr>
          <p:cNvPr id="18" name="Picture 17" descr="Untitled 2.png"/>
          <p:cNvPicPr preferRelativeResize="0">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6156176" y="4221089"/>
            <a:ext cx="2880319" cy="2169126"/>
          </a:xfrm>
          <a:prstGeom prst="rect">
            <a:avLst/>
          </a:prstGeom>
          <a:ln>
            <a:solidFill>
              <a:srgbClr val="000000"/>
            </a:solidFill>
          </a:ln>
        </p:spPr>
      </p:pic>
    </p:spTree>
    <p:extLst>
      <p:ext uri="{BB962C8B-B14F-4D97-AF65-F5344CB8AC3E}">
        <p14:creationId xmlns:p14="http://schemas.microsoft.com/office/powerpoint/2010/main" xmlns="" val="2485702950"/>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l="9982"/>
          <a:stretch>
            <a:fillRect/>
          </a:stretch>
        </p:blipFill>
        <p:spPr bwMode="auto">
          <a:xfrm>
            <a:off x="432048" y="1224650"/>
            <a:ext cx="6156176" cy="4220574"/>
          </a:xfrm>
          <a:prstGeom prst="rect">
            <a:avLst/>
          </a:prstGeom>
          <a:noFill/>
          <a:ln w="9525">
            <a:noFill/>
            <a:round/>
            <a:headEnd/>
            <a:tailEnd/>
          </a:ln>
        </p:spPr>
      </p:pic>
      <p:sp>
        <p:nvSpPr>
          <p:cNvPr id="3" name="Rectangle 8"/>
          <p:cNvSpPr>
            <a:spLocks noChangeArrowheads="1"/>
          </p:cNvSpPr>
          <p:nvPr/>
        </p:nvSpPr>
        <p:spPr bwMode="auto">
          <a:xfrm>
            <a:off x="5943600" y="2348880"/>
            <a:ext cx="3200400" cy="1701800"/>
          </a:xfrm>
          <a:prstGeom prst="rect">
            <a:avLst/>
          </a:prstGeom>
          <a:solidFill>
            <a:srgbClr val="99FFCC"/>
          </a:solidFill>
          <a:ln w="9525">
            <a:solidFill>
              <a:schemeClr val="tx1"/>
            </a:solidFill>
            <a:miter lim="800000"/>
            <a:headEnd/>
            <a:tailEnd/>
          </a:ln>
        </p:spPr>
        <p:txBody>
          <a:bodyPr>
            <a:spAutoFit/>
          </a:bodyPr>
          <a:lstStyle/>
          <a:p>
            <a:pPr>
              <a:defRPr/>
            </a:pPr>
            <a:r>
              <a:rPr lang="en-US" sz="1500" dirty="0">
                <a:solidFill>
                  <a:prstClr val="black"/>
                </a:solidFill>
                <a:cs typeface="Arial" charset="0"/>
              </a:rPr>
              <a:t>Inner Detector (|</a:t>
            </a:r>
            <a:r>
              <a:rPr lang="en-US" sz="1500" dirty="0">
                <a:solidFill>
                  <a:prstClr val="black"/>
                </a:solidFill>
                <a:cs typeface="Arial" charset="0"/>
                <a:sym typeface="Symbol" charset="0"/>
              </a:rPr>
              <a:t></a:t>
            </a:r>
            <a:r>
              <a:rPr lang="en-US" sz="1500" dirty="0">
                <a:solidFill>
                  <a:prstClr val="black"/>
                </a:solidFill>
                <a:cs typeface="Arial" charset="0"/>
              </a:rPr>
              <a:t>|&lt;2.5, B=2T): </a:t>
            </a:r>
          </a:p>
          <a:p>
            <a:pPr>
              <a:defRPr/>
            </a:pPr>
            <a:r>
              <a:rPr lang="en-US" sz="1500" dirty="0">
                <a:solidFill>
                  <a:prstClr val="black"/>
                </a:solidFill>
                <a:cs typeface="Arial" charset="0"/>
              </a:rPr>
              <a:t>Si Pixels, Si strips, Transition Radiation detector (straws) </a:t>
            </a:r>
          </a:p>
          <a:p>
            <a:pPr>
              <a:defRPr/>
            </a:pPr>
            <a:r>
              <a:rPr lang="en-US" sz="1500" dirty="0">
                <a:solidFill>
                  <a:prstClr val="black"/>
                </a:solidFill>
                <a:cs typeface="Arial" charset="0"/>
              </a:rPr>
              <a:t>Precise tracking and </a:t>
            </a:r>
            <a:r>
              <a:rPr lang="en-US" sz="1500" dirty="0" err="1">
                <a:solidFill>
                  <a:prstClr val="black"/>
                </a:solidFill>
                <a:cs typeface="Arial" charset="0"/>
              </a:rPr>
              <a:t>vertexing</a:t>
            </a:r>
            <a:r>
              <a:rPr lang="en-US" sz="1500" dirty="0">
                <a:solidFill>
                  <a:prstClr val="black"/>
                </a:solidFill>
                <a:cs typeface="Arial" charset="0"/>
              </a:rPr>
              <a:t>,</a:t>
            </a:r>
          </a:p>
          <a:p>
            <a:pPr>
              <a:defRPr/>
            </a:pPr>
            <a:r>
              <a:rPr lang="en-US" sz="1500" dirty="0">
                <a:solidFill>
                  <a:prstClr val="black"/>
                </a:solidFill>
                <a:cs typeface="Arial" charset="0"/>
              </a:rPr>
              <a:t>e/</a:t>
            </a:r>
            <a:r>
              <a:rPr lang="en-US" sz="1500" dirty="0">
                <a:solidFill>
                  <a:prstClr val="black"/>
                </a:solidFill>
                <a:cs typeface="Arial" charset="0"/>
                <a:sym typeface="Symbol" charset="0"/>
              </a:rPr>
              <a:t></a:t>
            </a:r>
            <a:r>
              <a:rPr lang="en-US" sz="1500" dirty="0">
                <a:solidFill>
                  <a:prstClr val="black"/>
                </a:solidFill>
                <a:cs typeface="Arial" charset="0"/>
              </a:rPr>
              <a:t> separation</a:t>
            </a:r>
          </a:p>
          <a:p>
            <a:pPr>
              <a:defRPr/>
            </a:pPr>
            <a:r>
              <a:rPr lang="en-US" sz="1500" dirty="0">
                <a:solidFill>
                  <a:prstClr val="black"/>
                </a:solidFill>
                <a:cs typeface="Arial" charset="0"/>
              </a:rPr>
              <a:t>Momentum resolution: </a:t>
            </a:r>
          </a:p>
          <a:p>
            <a:pPr>
              <a:defRPr/>
            </a:pPr>
            <a:r>
              <a:rPr lang="en-US" sz="1500" dirty="0">
                <a:solidFill>
                  <a:prstClr val="black"/>
                </a:solidFill>
                <a:cs typeface="Arial" charset="0"/>
                <a:sym typeface="Symbol" charset="0"/>
              </a:rPr>
              <a:t></a:t>
            </a:r>
            <a:r>
              <a:rPr lang="en-US" sz="1500" dirty="0">
                <a:solidFill>
                  <a:prstClr val="black"/>
                </a:solidFill>
                <a:cs typeface="Arial" charset="0"/>
              </a:rPr>
              <a:t>/</a:t>
            </a:r>
            <a:r>
              <a:rPr lang="en-US" sz="1500" dirty="0" err="1">
                <a:solidFill>
                  <a:prstClr val="black"/>
                </a:solidFill>
                <a:cs typeface="Arial" charset="0"/>
              </a:rPr>
              <a:t>p</a:t>
            </a:r>
            <a:r>
              <a:rPr lang="en-US" sz="1500" baseline="-25000" dirty="0" err="1">
                <a:solidFill>
                  <a:prstClr val="black"/>
                </a:solidFill>
                <a:cs typeface="Arial" charset="0"/>
              </a:rPr>
              <a:t>T</a:t>
            </a:r>
            <a:r>
              <a:rPr lang="en-US" sz="1500" dirty="0">
                <a:solidFill>
                  <a:prstClr val="black"/>
                </a:solidFill>
                <a:cs typeface="Arial" charset="0"/>
              </a:rPr>
              <a:t> ~ 3.8x10</a:t>
            </a:r>
            <a:r>
              <a:rPr lang="en-US" sz="1500" baseline="30000" dirty="0">
                <a:solidFill>
                  <a:prstClr val="black"/>
                </a:solidFill>
                <a:cs typeface="Arial" charset="0"/>
              </a:rPr>
              <a:t>-4</a:t>
            </a:r>
            <a:r>
              <a:rPr lang="en-US" sz="1500" dirty="0">
                <a:solidFill>
                  <a:prstClr val="black"/>
                </a:solidFill>
                <a:cs typeface="Arial" charset="0"/>
              </a:rPr>
              <a:t> </a:t>
            </a:r>
            <a:r>
              <a:rPr lang="en-US" sz="1500" dirty="0" err="1">
                <a:solidFill>
                  <a:prstClr val="black"/>
                </a:solidFill>
                <a:cs typeface="Arial" charset="0"/>
              </a:rPr>
              <a:t>p</a:t>
            </a:r>
            <a:r>
              <a:rPr lang="en-US" sz="1500" baseline="-25000" dirty="0" err="1">
                <a:solidFill>
                  <a:prstClr val="black"/>
                </a:solidFill>
                <a:cs typeface="Arial" charset="0"/>
              </a:rPr>
              <a:t>T</a:t>
            </a:r>
            <a:r>
              <a:rPr lang="en-US" sz="1500" baseline="-25000" dirty="0">
                <a:solidFill>
                  <a:prstClr val="black"/>
                </a:solidFill>
                <a:cs typeface="Arial" charset="0"/>
              </a:rPr>
              <a:t> </a:t>
            </a:r>
            <a:r>
              <a:rPr lang="en-US" sz="1500" dirty="0">
                <a:solidFill>
                  <a:prstClr val="black"/>
                </a:solidFill>
                <a:cs typeface="Arial" charset="0"/>
              </a:rPr>
              <a:t>(</a:t>
            </a:r>
            <a:r>
              <a:rPr lang="en-US" sz="1500" dirty="0" err="1">
                <a:solidFill>
                  <a:prstClr val="black"/>
                </a:solidFill>
                <a:cs typeface="Arial" charset="0"/>
              </a:rPr>
              <a:t>GeV</a:t>
            </a:r>
            <a:r>
              <a:rPr lang="en-US" sz="1500" dirty="0">
                <a:solidFill>
                  <a:prstClr val="black"/>
                </a:solidFill>
                <a:cs typeface="Arial" charset="0"/>
              </a:rPr>
              <a:t>) </a:t>
            </a:r>
            <a:r>
              <a:rPr lang="en-US" sz="1500" dirty="0">
                <a:solidFill>
                  <a:prstClr val="black"/>
                </a:solidFill>
                <a:cs typeface="Arial" charset="0"/>
                <a:sym typeface="Symbol" charset="0"/>
              </a:rPr>
              <a:t> </a:t>
            </a:r>
            <a:r>
              <a:rPr lang="en-US" sz="1500" dirty="0">
                <a:solidFill>
                  <a:prstClr val="black"/>
                </a:solidFill>
                <a:cs typeface="Arial" charset="0"/>
              </a:rPr>
              <a:t>0.0</a:t>
            </a:r>
            <a:r>
              <a:rPr lang="en-US" sz="1500" dirty="0">
                <a:solidFill>
                  <a:prstClr val="black"/>
                </a:solidFill>
                <a:effectLst>
                  <a:outerShdw blurRad="38100" dist="38100" dir="2700000" algn="tl">
                    <a:srgbClr val="FFFFFF"/>
                  </a:outerShdw>
                </a:effectLst>
                <a:cs typeface="Arial" charset="0"/>
              </a:rPr>
              <a:t>15</a:t>
            </a:r>
          </a:p>
        </p:txBody>
      </p:sp>
      <p:sp>
        <p:nvSpPr>
          <p:cNvPr id="4" name="Text Box 1028"/>
          <p:cNvSpPr txBox="1">
            <a:spLocks noChangeArrowheads="1"/>
          </p:cNvSpPr>
          <p:nvPr/>
        </p:nvSpPr>
        <p:spPr bwMode="auto">
          <a:xfrm>
            <a:off x="6553200" y="835025"/>
            <a:ext cx="2231701" cy="1323439"/>
          </a:xfrm>
          <a:prstGeom prst="rect">
            <a:avLst/>
          </a:prstGeom>
          <a:solidFill>
            <a:srgbClr val="FFFF99"/>
          </a:solidFill>
          <a:ln w="9525">
            <a:solidFill>
              <a:schemeClr val="tx1"/>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a:solidFill>
                  <a:prstClr val="black"/>
                </a:solidFill>
                <a:latin typeface="Corbel"/>
              </a:rPr>
              <a:t>Length  : ~ </a:t>
            </a:r>
            <a:r>
              <a:rPr lang="en-US" dirty="0" smtClean="0">
                <a:solidFill>
                  <a:prstClr val="black"/>
                </a:solidFill>
                <a:latin typeface="Corbel"/>
              </a:rPr>
              <a:t>44 </a:t>
            </a:r>
            <a:r>
              <a:rPr lang="en-US" dirty="0">
                <a:solidFill>
                  <a:prstClr val="black"/>
                </a:solidFill>
                <a:latin typeface="Corbel"/>
              </a:rPr>
              <a:t>m </a:t>
            </a:r>
          </a:p>
          <a:p>
            <a:r>
              <a:rPr lang="en-US" dirty="0">
                <a:solidFill>
                  <a:prstClr val="black"/>
                </a:solidFill>
                <a:latin typeface="Corbel"/>
              </a:rPr>
              <a:t>Radius  : ~ 12 m </a:t>
            </a:r>
          </a:p>
          <a:p>
            <a:r>
              <a:rPr lang="en-US" dirty="0">
                <a:solidFill>
                  <a:prstClr val="black"/>
                </a:solidFill>
                <a:latin typeface="Corbel"/>
              </a:rPr>
              <a:t>Weight : ~ 7000 tons</a:t>
            </a:r>
          </a:p>
          <a:p>
            <a:pPr>
              <a:buFont typeface="Wingdings" charset="0"/>
              <a:buNone/>
            </a:pPr>
            <a:r>
              <a:rPr lang="en-US" dirty="0">
                <a:solidFill>
                  <a:prstClr val="black"/>
                </a:solidFill>
                <a:latin typeface="Corbel"/>
              </a:rPr>
              <a:t>~10</a:t>
            </a:r>
            <a:r>
              <a:rPr lang="en-US" baseline="30000" dirty="0">
                <a:solidFill>
                  <a:prstClr val="black"/>
                </a:solidFill>
                <a:latin typeface="Corbel"/>
              </a:rPr>
              <a:t>8</a:t>
            </a:r>
            <a:r>
              <a:rPr lang="en-US" dirty="0">
                <a:solidFill>
                  <a:prstClr val="black"/>
                </a:solidFill>
                <a:latin typeface="Corbel"/>
              </a:rPr>
              <a:t> electronic channels</a:t>
            </a:r>
          </a:p>
          <a:p>
            <a:pPr>
              <a:buFont typeface="Wingdings" charset="0"/>
              <a:buNone/>
            </a:pPr>
            <a:r>
              <a:rPr lang="en-US" dirty="0">
                <a:solidFill>
                  <a:prstClr val="black"/>
                </a:solidFill>
                <a:latin typeface="Corbel"/>
              </a:rPr>
              <a:t>3000 km of cables</a:t>
            </a:r>
          </a:p>
        </p:txBody>
      </p:sp>
      <p:sp>
        <p:nvSpPr>
          <p:cNvPr id="5" name="Line 1029"/>
          <p:cNvSpPr>
            <a:spLocks noChangeShapeType="1"/>
          </p:cNvSpPr>
          <p:nvPr/>
        </p:nvSpPr>
        <p:spPr bwMode="auto">
          <a:xfrm>
            <a:off x="2133600" y="533400"/>
            <a:ext cx="1524000" cy="1676400"/>
          </a:xfrm>
          <a:prstGeom prst="line">
            <a:avLst/>
          </a:prstGeom>
          <a:noFill/>
          <a:ln w="28575">
            <a:solidFill>
              <a:schemeClr val="bg1"/>
            </a:solidFill>
            <a:round/>
            <a:headEnd/>
            <a:tailEnd type="triangle" w="med" len="med"/>
          </a:ln>
        </p:spPr>
        <p:txBody>
          <a:bodyPr wrap="none" anchor="ctr"/>
          <a:lstStyle/>
          <a:p>
            <a:pPr>
              <a:defRPr/>
            </a:pPr>
            <a:endParaRPr lang="en-US">
              <a:solidFill>
                <a:prstClr val="black"/>
              </a:solidFill>
            </a:endParaRPr>
          </a:p>
        </p:txBody>
      </p:sp>
      <p:sp>
        <p:nvSpPr>
          <p:cNvPr id="6" name="Text Box 1030"/>
          <p:cNvSpPr txBox="1">
            <a:spLocks noChangeArrowheads="1"/>
          </p:cNvSpPr>
          <p:nvPr/>
        </p:nvSpPr>
        <p:spPr bwMode="auto">
          <a:xfrm>
            <a:off x="23813" y="76200"/>
            <a:ext cx="6755696" cy="553998"/>
          </a:xfrm>
          <a:prstGeom prst="rect">
            <a:avLst/>
          </a:prstGeom>
          <a:solidFill>
            <a:schemeClr val="hlink"/>
          </a:solidFill>
          <a:ln w="9525">
            <a:solidFill>
              <a:schemeClr val="tx1"/>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500" dirty="0" err="1">
                <a:solidFill>
                  <a:prstClr val="black"/>
                </a:solidFill>
                <a:latin typeface="Corbel"/>
              </a:rPr>
              <a:t>Muon</a:t>
            </a:r>
            <a:r>
              <a:rPr lang="en-US" sz="1500" dirty="0">
                <a:solidFill>
                  <a:prstClr val="black"/>
                </a:solidFill>
                <a:latin typeface="Corbel"/>
              </a:rPr>
              <a:t> Spectrometer </a:t>
            </a:r>
            <a:r>
              <a:rPr lang="en-US" sz="1500" dirty="0">
                <a:solidFill>
                  <a:prstClr val="black"/>
                </a:solidFill>
                <a:latin typeface="Corbel"/>
                <a:sym typeface="Symbol" charset="0"/>
              </a:rPr>
              <a:t>(</a:t>
            </a:r>
            <a:r>
              <a:rPr lang="en-US" sz="1500" dirty="0">
                <a:solidFill>
                  <a:prstClr val="black"/>
                </a:solidFill>
                <a:latin typeface="Corbel"/>
              </a:rPr>
              <a:t>|</a:t>
            </a:r>
            <a:r>
              <a:rPr lang="en-US" sz="1500" dirty="0">
                <a:solidFill>
                  <a:prstClr val="black"/>
                </a:solidFill>
                <a:latin typeface="Corbel"/>
                <a:sym typeface="Symbol" charset="0"/>
              </a:rPr>
              <a:t>|&lt;2.7) : air-core </a:t>
            </a:r>
            <a:r>
              <a:rPr lang="en-US" sz="1500" dirty="0" err="1">
                <a:solidFill>
                  <a:prstClr val="black"/>
                </a:solidFill>
                <a:latin typeface="Corbel"/>
                <a:sym typeface="Symbol" charset="0"/>
              </a:rPr>
              <a:t>toroids</a:t>
            </a:r>
            <a:r>
              <a:rPr lang="en-US" sz="1500" dirty="0">
                <a:solidFill>
                  <a:prstClr val="black"/>
                </a:solidFill>
                <a:latin typeface="Corbel"/>
                <a:sym typeface="Symbol" charset="0"/>
              </a:rPr>
              <a:t> with gas-based </a:t>
            </a:r>
            <a:r>
              <a:rPr lang="en-US" sz="1500" dirty="0" err="1">
                <a:solidFill>
                  <a:prstClr val="black"/>
                </a:solidFill>
                <a:latin typeface="Corbel"/>
                <a:sym typeface="Symbol" charset="0"/>
              </a:rPr>
              <a:t>muon</a:t>
            </a:r>
            <a:r>
              <a:rPr lang="en-US" sz="1500" dirty="0">
                <a:solidFill>
                  <a:prstClr val="black"/>
                </a:solidFill>
                <a:latin typeface="Corbel"/>
                <a:sym typeface="Symbol" charset="0"/>
              </a:rPr>
              <a:t> chambers</a:t>
            </a:r>
            <a:endParaRPr lang="en-US" sz="1500" dirty="0">
              <a:solidFill>
                <a:prstClr val="black"/>
              </a:solidFill>
              <a:latin typeface="Corbel"/>
            </a:endParaRPr>
          </a:p>
          <a:p>
            <a:r>
              <a:rPr lang="en-US" sz="1500" dirty="0" err="1">
                <a:solidFill>
                  <a:prstClr val="black"/>
                </a:solidFill>
                <a:latin typeface="Corbel"/>
              </a:rPr>
              <a:t>Muon</a:t>
            </a:r>
            <a:r>
              <a:rPr lang="en-US" sz="1500" dirty="0">
                <a:solidFill>
                  <a:prstClr val="black"/>
                </a:solidFill>
                <a:latin typeface="Corbel"/>
              </a:rPr>
              <a:t> trigger and measurement with momentum resolution &lt; 10% up </a:t>
            </a:r>
            <a:r>
              <a:rPr lang="en-US" sz="1500" dirty="0" smtClean="0">
                <a:solidFill>
                  <a:prstClr val="black"/>
                </a:solidFill>
                <a:latin typeface="Corbel"/>
              </a:rPr>
              <a:t>to E</a:t>
            </a:r>
            <a:r>
              <a:rPr lang="en-US" sz="1500" baseline="-25000" dirty="0">
                <a:solidFill>
                  <a:prstClr val="black"/>
                </a:solidFill>
                <a:latin typeface="Corbel"/>
                <a:sym typeface="Symbol" charset="0"/>
              </a:rPr>
              <a:t></a:t>
            </a:r>
            <a:r>
              <a:rPr lang="en-US" sz="1500" dirty="0">
                <a:solidFill>
                  <a:prstClr val="black"/>
                </a:solidFill>
                <a:latin typeface="Corbel"/>
                <a:sym typeface="Symbol" charset="0"/>
              </a:rPr>
              <a:t> ~ 1 </a:t>
            </a:r>
            <a:r>
              <a:rPr lang="en-US" sz="1500" dirty="0" err="1">
                <a:solidFill>
                  <a:prstClr val="black"/>
                </a:solidFill>
                <a:latin typeface="Corbel"/>
                <a:sym typeface="Symbol" charset="0"/>
              </a:rPr>
              <a:t>TeV</a:t>
            </a:r>
            <a:endParaRPr lang="en-US" sz="1500" dirty="0">
              <a:solidFill>
                <a:prstClr val="black"/>
              </a:solidFill>
              <a:latin typeface="Corbel"/>
              <a:sym typeface="Symbol" charset="0"/>
            </a:endParaRPr>
          </a:p>
        </p:txBody>
      </p:sp>
      <p:sp>
        <p:nvSpPr>
          <p:cNvPr id="7" name="Line 1031"/>
          <p:cNvSpPr>
            <a:spLocks noChangeShapeType="1"/>
          </p:cNvSpPr>
          <p:nvPr/>
        </p:nvSpPr>
        <p:spPr bwMode="auto">
          <a:xfrm flipH="1" flipV="1">
            <a:off x="4191000" y="3276600"/>
            <a:ext cx="1749152" cy="152400"/>
          </a:xfrm>
          <a:prstGeom prst="line">
            <a:avLst/>
          </a:prstGeom>
          <a:noFill/>
          <a:ln w="28575">
            <a:solidFill>
              <a:schemeClr val="bg1"/>
            </a:solidFill>
            <a:round/>
            <a:headEnd/>
            <a:tailEnd type="triangle" w="med" len="med"/>
          </a:ln>
        </p:spPr>
        <p:txBody>
          <a:bodyPr wrap="none" anchor="ctr"/>
          <a:lstStyle/>
          <a:p>
            <a:pPr>
              <a:defRPr/>
            </a:pPr>
            <a:endParaRPr lang="en-US">
              <a:solidFill>
                <a:prstClr val="black"/>
              </a:solidFill>
            </a:endParaRPr>
          </a:p>
        </p:txBody>
      </p:sp>
      <p:sp>
        <p:nvSpPr>
          <p:cNvPr id="8" name="Line 1032"/>
          <p:cNvSpPr>
            <a:spLocks noChangeShapeType="1"/>
          </p:cNvSpPr>
          <p:nvPr/>
        </p:nvSpPr>
        <p:spPr bwMode="auto">
          <a:xfrm flipV="1">
            <a:off x="1331640" y="3403600"/>
            <a:ext cx="2630760" cy="2113632"/>
          </a:xfrm>
          <a:prstGeom prst="line">
            <a:avLst/>
          </a:prstGeom>
          <a:noFill/>
          <a:ln w="28575">
            <a:solidFill>
              <a:schemeClr val="bg1"/>
            </a:solidFill>
            <a:round/>
            <a:headEnd/>
            <a:tailEnd type="triangle" w="med" len="med"/>
          </a:ln>
        </p:spPr>
        <p:txBody>
          <a:bodyPr wrap="none" anchor="ctr"/>
          <a:lstStyle/>
          <a:p>
            <a:pPr>
              <a:defRPr/>
            </a:pPr>
            <a:endParaRPr lang="en-US">
              <a:solidFill>
                <a:prstClr val="black"/>
              </a:solidFill>
            </a:endParaRPr>
          </a:p>
        </p:txBody>
      </p:sp>
      <p:sp>
        <p:nvSpPr>
          <p:cNvPr id="9" name="Rectangle 8"/>
          <p:cNvSpPr>
            <a:spLocks noChangeArrowheads="1"/>
          </p:cNvSpPr>
          <p:nvPr/>
        </p:nvSpPr>
        <p:spPr bwMode="auto">
          <a:xfrm>
            <a:off x="35496" y="5521920"/>
            <a:ext cx="5029200" cy="787400"/>
          </a:xfrm>
          <a:prstGeom prst="rect">
            <a:avLst/>
          </a:prstGeom>
          <a:solidFill>
            <a:srgbClr val="FFCC33"/>
          </a:solidFill>
          <a:ln w="9525">
            <a:solidFill>
              <a:schemeClr val="tx1"/>
            </a:solidFill>
            <a:miter lim="800000"/>
            <a:headEnd/>
            <a:tailEnd/>
          </a:ln>
        </p:spPr>
        <p:txBody>
          <a:bodyPr>
            <a:spAutoFit/>
          </a:bodyPr>
          <a:lstStyle/>
          <a:p>
            <a:pPr>
              <a:defRPr/>
            </a:pPr>
            <a:r>
              <a:rPr lang="en-US" sz="1500" dirty="0">
                <a:solidFill>
                  <a:prstClr val="black"/>
                </a:solidFill>
                <a:cs typeface="Arial" charset="0"/>
              </a:rPr>
              <a:t>EM calorimeter: </a:t>
            </a:r>
            <a:r>
              <a:rPr lang="en-US" sz="1500" dirty="0" err="1">
                <a:solidFill>
                  <a:prstClr val="black"/>
                </a:solidFill>
                <a:cs typeface="Arial" charset="0"/>
              </a:rPr>
              <a:t>Pb-LA</a:t>
            </a:r>
            <a:r>
              <a:rPr lang="en-US" sz="1500" dirty="0" err="1">
                <a:solidFill>
                  <a:prstClr val="black"/>
                </a:solidFill>
                <a:effectLst>
                  <a:outerShdw blurRad="38100" dist="38100" dir="2700000" algn="tl">
                    <a:srgbClr val="FFFFFF"/>
                  </a:outerShdw>
                </a:effectLst>
                <a:cs typeface="Arial" charset="0"/>
              </a:rPr>
              <a:t>r</a:t>
            </a:r>
            <a:r>
              <a:rPr lang="en-US" sz="1500" dirty="0">
                <a:solidFill>
                  <a:prstClr val="black"/>
                </a:solidFill>
                <a:effectLst>
                  <a:outerShdw blurRad="38100" dist="38100" dir="2700000" algn="tl">
                    <a:srgbClr val="FFFFFF"/>
                  </a:outerShdw>
                </a:effectLst>
                <a:cs typeface="Arial" charset="0"/>
              </a:rPr>
              <a:t> </a:t>
            </a:r>
            <a:r>
              <a:rPr lang="en-US" sz="1500" dirty="0">
                <a:solidFill>
                  <a:prstClr val="black"/>
                </a:solidFill>
                <a:cs typeface="Arial" charset="0"/>
              </a:rPr>
              <a:t>Accordion</a:t>
            </a:r>
          </a:p>
          <a:p>
            <a:pPr>
              <a:defRPr/>
            </a:pPr>
            <a:r>
              <a:rPr lang="en-US" sz="1500" dirty="0">
                <a:solidFill>
                  <a:prstClr val="black"/>
                </a:solidFill>
                <a:cs typeface="Arial" charset="0"/>
              </a:rPr>
              <a:t>e/</a:t>
            </a:r>
            <a:r>
              <a:rPr lang="en-US" sz="1500" dirty="0">
                <a:solidFill>
                  <a:prstClr val="black"/>
                </a:solidFill>
                <a:cs typeface="Arial" charset="0"/>
                <a:sym typeface="Symbol" charset="0"/>
              </a:rPr>
              <a:t></a:t>
            </a:r>
            <a:r>
              <a:rPr lang="en-US" sz="1500" dirty="0">
                <a:solidFill>
                  <a:prstClr val="black"/>
                </a:solidFill>
                <a:cs typeface="Arial" charset="0"/>
              </a:rPr>
              <a:t> trigger, identification and measurement</a:t>
            </a:r>
          </a:p>
          <a:p>
            <a:pPr>
              <a:defRPr/>
            </a:pPr>
            <a:r>
              <a:rPr lang="en-US" sz="1500" dirty="0">
                <a:solidFill>
                  <a:prstClr val="black"/>
                </a:solidFill>
                <a:cs typeface="Arial" charset="0"/>
              </a:rPr>
              <a:t>E-resolution: </a:t>
            </a:r>
            <a:r>
              <a:rPr lang="en-US" sz="1500" dirty="0">
                <a:solidFill>
                  <a:prstClr val="black"/>
                </a:solidFill>
                <a:cs typeface="Arial" charset="0"/>
                <a:sym typeface="Symbol" charset="0"/>
              </a:rPr>
              <a:t></a:t>
            </a:r>
            <a:r>
              <a:rPr lang="en-US" sz="1500" dirty="0">
                <a:solidFill>
                  <a:prstClr val="black"/>
                </a:solidFill>
                <a:cs typeface="Arial" charset="0"/>
              </a:rPr>
              <a:t>/E ~ 10%/</a:t>
            </a:r>
            <a:r>
              <a:rPr lang="en-US" sz="1500" dirty="0">
                <a:solidFill>
                  <a:prstClr val="black"/>
                </a:solidFill>
                <a:cs typeface="Arial" charset="0"/>
                <a:sym typeface="Symbol" charset="0"/>
              </a:rPr>
              <a:t></a:t>
            </a:r>
            <a:r>
              <a:rPr lang="en-US" sz="1500" dirty="0">
                <a:solidFill>
                  <a:prstClr val="black"/>
                </a:solidFill>
                <a:cs typeface="Arial" charset="0"/>
              </a:rPr>
              <a:t>E </a:t>
            </a:r>
            <a:endParaRPr lang="es-ES_tradnl" sz="1500" b="1" dirty="0">
              <a:solidFill>
                <a:prstClr val="black"/>
              </a:solidFill>
              <a:cs typeface="Arial" charset="0"/>
              <a:sym typeface="Symbol" charset="0"/>
            </a:endParaRPr>
          </a:p>
        </p:txBody>
      </p:sp>
      <p:sp>
        <p:nvSpPr>
          <p:cNvPr id="10" name="Line 1034"/>
          <p:cNvSpPr>
            <a:spLocks noChangeShapeType="1"/>
          </p:cNvSpPr>
          <p:nvPr/>
        </p:nvSpPr>
        <p:spPr bwMode="auto">
          <a:xfrm flipH="1" flipV="1">
            <a:off x="4114800" y="3505200"/>
            <a:ext cx="838200" cy="2209800"/>
          </a:xfrm>
          <a:prstGeom prst="line">
            <a:avLst/>
          </a:prstGeom>
          <a:noFill/>
          <a:ln w="28575">
            <a:solidFill>
              <a:schemeClr val="bg1"/>
            </a:solidFill>
            <a:round/>
            <a:headEnd/>
            <a:tailEnd type="triangle" w="med" len="med"/>
          </a:ln>
        </p:spPr>
        <p:txBody>
          <a:bodyPr wrap="none" anchor="ctr"/>
          <a:lstStyle/>
          <a:p>
            <a:pPr>
              <a:defRPr/>
            </a:pPr>
            <a:endParaRPr lang="en-US">
              <a:solidFill>
                <a:prstClr val="black"/>
              </a:solidFill>
            </a:endParaRPr>
          </a:p>
        </p:txBody>
      </p:sp>
      <p:sp>
        <p:nvSpPr>
          <p:cNvPr id="11" name="Rectangle 8"/>
          <p:cNvSpPr>
            <a:spLocks noChangeArrowheads="1"/>
          </p:cNvSpPr>
          <p:nvPr/>
        </p:nvSpPr>
        <p:spPr bwMode="auto">
          <a:xfrm>
            <a:off x="4114800" y="5638800"/>
            <a:ext cx="5029200" cy="1016000"/>
          </a:xfrm>
          <a:prstGeom prst="rect">
            <a:avLst/>
          </a:prstGeom>
          <a:solidFill>
            <a:srgbClr val="FFCC99"/>
          </a:solidFill>
          <a:ln w="9525">
            <a:solidFill>
              <a:schemeClr val="tx1"/>
            </a:solidFill>
            <a:miter lim="800000"/>
            <a:headEnd/>
            <a:tailEnd/>
          </a:ln>
        </p:spPr>
        <p:txBody>
          <a:bodyPr>
            <a:spAutoFit/>
          </a:bodyPr>
          <a:lstStyle/>
          <a:p>
            <a:r>
              <a:rPr lang="en-US" sz="1500">
                <a:solidFill>
                  <a:prstClr val="black"/>
                </a:solidFill>
                <a:cs typeface="Arial" charset="0"/>
              </a:rPr>
              <a:t>HAD calorimetry (|</a:t>
            </a:r>
            <a:r>
              <a:rPr lang="en-US" sz="1500">
                <a:solidFill>
                  <a:prstClr val="black"/>
                </a:solidFill>
                <a:cs typeface="Arial" charset="0"/>
                <a:sym typeface="Symbol" charset="0"/>
              </a:rPr>
              <a:t>|&lt;5): segmentation, hermeticity</a:t>
            </a:r>
          </a:p>
          <a:p>
            <a:r>
              <a:rPr lang="en-US" sz="1500">
                <a:solidFill>
                  <a:prstClr val="black"/>
                </a:solidFill>
                <a:cs typeface="Arial" charset="0"/>
                <a:sym typeface="Symbol" charset="0"/>
              </a:rPr>
              <a:t>Fe/scintillator Tiles (central), Cu/W-LAr (fwd)</a:t>
            </a:r>
          </a:p>
          <a:p>
            <a:r>
              <a:rPr lang="en-US" sz="1500">
                <a:solidFill>
                  <a:prstClr val="black"/>
                </a:solidFill>
                <a:cs typeface="Arial" charset="0"/>
                <a:sym typeface="Symbol" charset="0"/>
              </a:rPr>
              <a:t>Trigger and measurement of jets and missing E</a:t>
            </a:r>
            <a:r>
              <a:rPr lang="en-US" sz="1500" baseline="-25000">
                <a:solidFill>
                  <a:prstClr val="black"/>
                </a:solidFill>
                <a:cs typeface="Arial" charset="0"/>
              </a:rPr>
              <a:t>T</a:t>
            </a:r>
            <a:endParaRPr lang="en-US" sz="1500">
              <a:solidFill>
                <a:prstClr val="black"/>
              </a:solidFill>
              <a:cs typeface="Arial" charset="0"/>
              <a:sym typeface="Symbol" charset="0"/>
            </a:endParaRPr>
          </a:p>
          <a:p>
            <a:r>
              <a:rPr lang="en-US" sz="1500">
                <a:solidFill>
                  <a:prstClr val="black"/>
                </a:solidFill>
                <a:cs typeface="Arial" charset="0"/>
              </a:rPr>
              <a:t>E-resolution:</a:t>
            </a:r>
            <a:r>
              <a:rPr lang="en-US" sz="1500">
                <a:solidFill>
                  <a:prstClr val="black"/>
                </a:solidFill>
                <a:cs typeface="Arial" charset="0"/>
                <a:sym typeface="Symbol" charset="0"/>
              </a:rPr>
              <a:t></a:t>
            </a:r>
            <a:r>
              <a:rPr lang="en-US" sz="1500">
                <a:solidFill>
                  <a:prstClr val="black"/>
                </a:solidFill>
                <a:cs typeface="Arial" charset="0"/>
              </a:rPr>
              <a:t>/E ~ 50%/</a:t>
            </a:r>
            <a:r>
              <a:rPr lang="en-US" sz="1500">
                <a:solidFill>
                  <a:prstClr val="black"/>
                </a:solidFill>
                <a:cs typeface="Arial" charset="0"/>
                <a:sym typeface="Symbol" charset="0"/>
              </a:rPr>
              <a:t></a:t>
            </a:r>
            <a:r>
              <a:rPr lang="en-US" sz="1500">
                <a:solidFill>
                  <a:prstClr val="black"/>
                </a:solidFill>
                <a:cs typeface="Arial" charset="0"/>
              </a:rPr>
              <a:t>E </a:t>
            </a:r>
            <a:r>
              <a:rPr lang="en-US" sz="1500">
                <a:solidFill>
                  <a:prstClr val="black"/>
                </a:solidFill>
                <a:cs typeface="Arial" charset="0"/>
                <a:sym typeface="Symbol" charset="0"/>
              </a:rPr>
              <a:t> </a:t>
            </a:r>
            <a:r>
              <a:rPr lang="en-US" sz="1500">
                <a:solidFill>
                  <a:prstClr val="black"/>
                </a:solidFill>
                <a:cs typeface="Arial" charset="0"/>
              </a:rPr>
              <a:t>0.03 </a:t>
            </a:r>
          </a:p>
        </p:txBody>
      </p:sp>
      <p:sp>
        <p:nvSpPr>
          <p:cNvPr id="12" name="Text Box 1036"/>
          <p:cNvSpPr txBox="1">
            <a:spLocks noChangeArrowheads="1"/>
          </p:cNvSpPr>
          <p:nvPr/>
        </p:nvSpPr>
        <p:spPr bwMode="auto">
          <a:xfrm>
            <a:off x="179512" y="764704"/>
            <a:ext cx="1545616" cy="1015663"/>
          </a:xfrm>
          <a:prstGeom prst="rect">
            <a:avLst/>
          </a:prstGeom>
          <a:solidFill>
            <a:srgbClr val="CCFF66"/>
          </a:solidFill>
          <a:ln w="9525">
            <a:solidFill>
              <a:schemeClr val="tx1"/>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500" dirty="0">
                <a:solidFill>
                  <a:prstClr val="black"/>
                </a:solidFill>
                <a:latin typeface="Corbel"/>
              </a:rPr>
              <a:t>3-level trigger</a:t>
            </a:r>
          </a:p>
          <a:p>
            <a:r>
              <a:rPr lang="en-US" sz="1500" dirty="0">
                <a:solidFill>
                  <a:prstClr val="black"/>
                </a:solidFill>
                <a:latin typeface="Corbel"/>
              </a:rPr>
              <a:t>reducing the rate</a:t>
            </a:r>
          </a:p>
          <a:p>
            <a:r>
              <a:rPr lang="en-US" sz="1500" dirty="0">
                <a:solidFill>
                  <a:prstClr val="black"/>
                </a:solidFill>
                <a:latin typeface="Corbel"/>
              </a:rPr>
              <a:t>from 40 MHz to</a:t>
            </a:r>
          </a:p>
          <a:p>
            <a:r>
              <a:rPr lang="en-US" sz="1500" dirty="0">
                <a:solidFill>
                  <a:prstClr val="black"/>
                </a:solidFill>
                <a:latin typeface="Corbel"/>
              </a:rPr>
              <a:t>~200 Hz</a:t>
            </a:r>
          </a:p>
        </p:txBody>
      </p:sp>
      <p:sp>
        <p:nvSpPr>
          <p:cNvPr id="13" name="Rectangle 3"/>
          <p:cNvSpPr>
            <a:spLocks noChangeArrowheads="1"/>
          </p:cNvSpPr>
          <p:nvPr/>
        </p:nvSpPr>
        <p:spPr bwMode="auto">
          <a:xfrm>
            <a:off x="2699792" y="692696"/>
            <a:ext cx="3816424" cy="570300"/>
          </a:xfrm>
          <a:prstGeom prst="rect">
            <a:avLst/>
          </a:prstGeom>
          <a:noFill/>
          <a:ln w="9525">
            <a:noFill/>
            <a:round/>
            <a:headEnd/>
            <a:tailEnd/>
          </a:ln>
          <a:effectLst/>
        </p:spPr>
        <p:txBody>
          <a:bodyPr lIns="81639" tIns="42452" rIns="81639" bIns="42452" anchor="ctr"/>
          <a:lstStyle/>
          <a:p>
            <a:pPr>
              <a:tabLst>
                <a:tab pos="656650" algn="l"/>
                <a:tab pos="1313299" algn="l"/>
                <a:tab pos="1969949" algn="l"/>
              </a:tabLst>
            </a:pPr>
            <a:r>
              <a:rPr lang="en-US" dirty="0" smtClean="0">
                <a:solidFill>
                  <a:srgbClr val="FFC000"/>
                </a:solidFill>
                <a:latin typeface="Trebuchet MS" pitchFamily="32" charset="0"/>
                <a:cs typeface="Arial" charset="0"/>
              </a:rPr>
              <a:t>38  Countries 	174  Institutions</a:t>
            </a:r>
          </a:p>
          <a:p>
            <a:pPr>
              <a:tabLst>
                <a:tab pos="656650" algn="l"/>
                <a:tab pos="1313299" algn="l"/>
                <a:tab pos="1969949" algn="l"/>
              </a:tabLst>
            </a:pPr>
            <a:r>
              <a:rPr lang="en-US" dirty="0" smtClean="0">
                <a:solidFill>
                  <a:srgbClr val="FFC000"/>
                </a:solidFill>
                <a:latin typeface="Trebuchet MS" pitchFamily="32" charset="0"/>
                <a:cs typeface="Arial" charset="0"/>
              </a:rPr>
              <a:t>3000  Scientists 	1000  Students</a:t>
            </a:r>
            <a:endParaRPr lang="en-US" sz="2400" dirty="0">
              <a:solidFill>
                <a:srgbClr val="FFC000"/>
              </a:solidFill>
              <a:latin typeface="Trebuchet MS" pitchFamily="32" charset="0"/>
              <a:cs typeface="Arial" charset="0"/>
            </a:endParaRPr>
          </a:p>
        </p:txBody>
      </p:sp>
      <p:sp>
        <p:nvSpPr>
          <p:cNvPr id="14" name="Rectangle 3"/>
          <p:cNvSpPr>
            <a:spLocks noChangeArrowheads="1"/>
          </p:cNvSpPr>
          <p:nvPr/>
        </p:nvSpPr>
        <p:spPr bwMode="auto">
          <a:xfrm>
            <a:off x="6428840" y="4689160"/>
            <a:ext cx="2535648"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latin typeface="Trebuchet MS" pitchFamily="32" charset="0"/>
              </a:rPr>
              <a:t>ATLAS Detector</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6400"/>
            <a:ext cx="9144000" cy="489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3" name="Rectangle 2"/>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154519" y="1052736"/>
            <a:ext cx="8989481" cy="369332"/>
          </a:xfrm>
          <a:prstGeom prst="rect">
            <a:avLst/>
          </a:prstGeom>
          <a:noFill/>
        </p:spPr>
        <p:txBody>
          <a:bodyPr wrap="square" rtlCol="0">
            <a:spAutoFit/>
          </a:bodyPr>
          <a:lstStyle/>
          <a:p>
            <a:pPr>
              <a:spcBef>
                <a:spcPts val="600"/>
              </a:spcBef>
            </a:pPr>
            <a:r>
              <a:rPr lang="en-US" sz="1800" dirty="0" smtClean="0">
                <a:solidFill>
                  <a:prstClr val="black"/>
                </a:solidFill>
                <a:latin typeface="Trebuchet MS"/>
                <a:cs typeface="Trebuchet MS"/>
              </a:rPr>
              <a:t>Large statistics allows precise tests of generators/theory, PDFs and </a:t>
            </a:r>
            <a:r>
              <a:rPr lang="en-US" sz="1800" dirty="0" err="1" smtClean="0">
                <a:solidFill>
                  <a:prstClr val="black"/>
                </a:solidFill>
                <a:latin typeface="Trebuchet MS"/>
                <a:cs typeface="Trebuchet MS"/>
              </a:rPr>
              <a:t>bkgd</a:t>
            </a:r>
            <a:r>
              <a:rPr lang="en-US" sz="1800" dirty="0" smtClean="0">
                <a:solidFill>
                  <a:prstClr val="black"/>
                </a:solidFill>
                <a:latin typeface="Trebuchet MS"/>
                <a:cs typeface="Trebuchet MS"/>
              </a:rPr>
              <a:t> to searches</a:t>
            </a:r>
          </a:p>
        </p:txBody>
      </p:sp>
      <p:sp>
        <p:nvSpPr>
          <p:cNvPr id="5" name="TextBox 4"/>
          <p:cNvSpPr txBox="1"/>
          <p:nvPr/>
        </p:nvSpPr>
        <p:spPr>
          <a:xfrm>
            <a:off x="162984" y="1794932"/>
            <a:ext cx="8828616" cy="369332"/>
          </a:xfrm>
          <a:prstGeom prst="rect">
            <a:avLst/>
          </a:prstGeom>
          <a:noFill/>
        </p:spPr>
        <p:txBody>
          <a:bodyPr wrap="square" rtlCol="0">
            <a:spAutoFit/>
          </a:bodyPr>
          <a:lstStyle/>
          <a:p>
            <a:r>
              <a:rPr lang="en-US" sz="1800" dirty="0" smtClean="0">
                <a:solidFill>
                  <a:srgbClr val="2B2B2B"/>
                </a:solidFill>
                <a:latin typeface="Trebuchet MS"/>
                <a:cs typeface="Trebuchet MS"/>
              </a:rPr>
              <a:t>Measurement of </a:t>
            </a:r>
            <a:r>
              <a:rPr lang="en-US" sz="1800" i="1" dirty="0" smtClean="0">
                <a:solidFill>
                  <a:srgbClr val="2B2B2B"/>
                </a:solidFill>
                <a:latin typeface="Trebuchet MS"/>
                <a:cs typeface="Trebuchet MS"/>
              </a:rPr>
              <a:t>W + </a:t>
            </a:r>
            <a:r>
              <a:rPr lang="en-US" sz="1800" i="1" dirty="0" err="1" smtClean="0">
                <a:solidFill>
                  <a:srgbClr val="2B2B2B"/>
                </a:solidFill>
                <a:latin typeface="Trebuchet MS"/>
                <a:cs typeface="Trebuchet MS"/>
              </a:rPr>
              <a:t>b</a:t>
            </a:r>
            <a:r>
              <a:rPr lang="en-US" sz="1800" dirty="0" smtClean="0">
                <a:solidFill>
                  <a:srgbClr val="2B2B2B"/>
                </a:solidFill>
                <a:latin typeface="Trebuchet MS"/>
                <a:cs typeface="Trebuchet MS"/>
              </a:rPr>
              <a:t>-jets fiducial </a:t>
            </a:r>
            <a:r>
              <a:rPr lang="en-US" sz="1400" dirty="0" smtClean="0">
                <a:solidFill>
                  <a:srgbClr val="2B2B2B"/>
                </a:solidFill>
                <a:latin typeface="Trebuchet MS"/>
                <a:cs typeface="Trebuchet MS"/>
              </a:rPr>
              <a:t>(</a:t>
            </a:r>
            <a:r>
              <a:rPr lang="en-US" sz="1400" i="1" dirty="0" err="1" smtClean="0">
                <a:solidFill>
                  <a:srgbClr val="2B2B2B"/>
                </a:solidFill>
                <a:latin typeface="Trebuchet MS"/>
                <a:cs typeface="Trebuchet MS"/>
              </a:rPr>
              <a:t>p</a:t>
            </a:r>
            <a:r>
              <a:rPr lang="en-US" sz="1400" i="1" baseline="-25000" dirty="0" err="1" smtClean="0">
                <a:solidFill>
                  <a:srgbClr val="2B2B2B"/>
                </a:solidFill>
                <a:latin typeface="Trebuchet MS"/>
                <a:cs typeface="Trebuchet MS"/>
              </a:rPr>
              <a:t>T</a:t>
            </a:r>
            <a:r>
              <a:rPr lang="en-US" sz="1400" i="1" dirty="0" smtClean="0">
                <a:solidFill>
                  <a:srgbClr val="2B2B2B"/>
                </a:solidFill>
                <a:latin typeface="Trebuchet MS"/>
                <a:cs typeface="Trebuchet MS"/>
              </a:rPr>
              <a:t> </a:t>
            </a:r>
            <a:r>
              <a:rPr lang="en-US" sz="1400" dirty="0" smtClean="0">
                <a:solidFill>
                  <a:srgbClr val="2B2B2B"/>
                </a:solidFill>
                <a:latin typeface="Trebuchet MS"/>
                <a:cs typeface="Trebuchet MS"/>
              </a:rPr>
              <a:t>&gt; 25 GeV, |</a:t>
            </a:r>
            <a:r>
              <a:rPr lang="en-US" sz="1400" i="1" dirty="0" err="1" smtClean="0">
                <a:solidFill>
                  <a:srgbClr val="2B2B2B"/>
                </a:solidFill>
                <a:latin typeface="Symbol" charset="2"/>
                <a:cs typeface="Symbol" charset="2"/>
              </a:rPr>
              <a:t>h</a:t>
            </a:r>
            <a:r>
              <a:rPr lang="en-US" sz="1400" dirty="0" smtClean="0">
                <a:solidFill>
                  <a:srgbClr val="2B2B2B"/>
                </a:solidFill>
                <a:latin typeface="Trebuchet MS"/>
                <a:cs typeface="Trebuchet MS"/>
              </a:rPr>
              <a:t>| &lt; 2.1) </a:t>
            </a:r>
            <a:r>
              <a:rPr lang="en-US" sz="1800" dirty="0" smtClean="0">
                <a:solidFill>
                  <a:srgbClr val="2B2B2B"/>
                </a:solidFill>
                <a:latin typeface="Trebuchet MS"/>
                <a:cs typeface="Trebuchet MS"/>
              </a:rPr>
              <a:t>&amp; differential cross section</a:t>
            </a:r>
          </a:p>
        </p:txBody>
      </p:sp>
      <p:sp>
        <p:nvSpPr>
          <p:cNvPr id="6" name="TextBox 5"/>
          <p:cNvSpPr txBox="1"/>
          <p:nvPr/>
        </p:nvSpPr>
        <p:spPr>
          <a:xfrm>
            <a:off x="7620000" y="1460956"/>
            <a:ext cx="1523999"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ATLAS-CONF-2012-156</a:t>
            </a:r>
            <a:endParaRPr lang="en-GB" sz="800" b="1" kern="0" dirty="0" smtClean="0">
              <a:solidFill>
                <a:srgbClr val="FFFFFF"/>
              </a:solidFill>
            </a:endParaRPr>
          </a:p>
        </p:txBody>
      </p:sp>
      <p:pic>
        <p:nvPicPr>
          <p:cNvPr id="7" name="Picture 6" descr="fig_06-1.pdf"/>
          <p:cNvPicPr>
            <a:picLocks noChangeAspect="1"/>
          </p:cNvPicPr>
          <p:nvPr/>
        </p:nvPicPr>
        <p:blipFill>
          <a:blip r:embed="rId3" cstate="print"/>
          <a:srcRect l="4038"/>
          <a:stretch>
            <a:fillRect/>
          </a:stretch>
        </p:blipFill>
        <p:spPr>
          <a:xfrm>
            <a:off x="116401" y="2209800"/>
            <a:ext cx="4988999" cy="3731866"/>
          </a:xfrm>
          <a:prstGeom prst="rect">
            <a:avLst/>
          </a:prstGeom>
        </p:spPr>
      </p:pic>
      <p:pic>
        <p:nvPicPr>
          <p:cNvPr id="8" name="Picture 7" descr="fig_07a-1.pdf"/>
          <p:cNvPicPr>
            <a:picLocks noChangeAspect="1"/>
          </p:cNvPicPr>
          <p:nvPr/>
        </p:nvPicPr>
        <p:blipFill>
          <a:blip r:embed="rId4" cstate="print"/>
          <a:stretch>
            <a:fillRect/>
          </a:stretch>
        </p:blipFill>
        <p:spPr>
          <a:xfrm>
            <a:off x="5105400" y="2281745"/>
            <a:ext cx="3831839" cy="3392563"/>
          </a:xfrm>
          <a:prstGeom prst="rect">
            <a:avLst/>
          </a:prstGeom>
        </p:spPr>
      </p:pic>
      <p:sp>
        <p:nvSpPr>
          <p:cNvPr id="9" name="Right Arrow 8"/>
          <p:cNvSpPr/>
          <p:nvPr/>
        </p:nvSpPr>
        <p:spPr>
          <a:xfrm>
            <a:off x="304800" y="5867400"/>
            <a:ext cx="499532" cy="270821"/>
          </a:xfrm>
          <a:prstGeom prst="rightArrow">
            <a:avLst/>
          </a:prstGeom>
          <a:gradFill flip="none" rotWithShape="1">
            <a:gsLst>
              <a:gs pos="0">
                <a:schemeClr val="bg1">
                  <a:lumMod val="95000"/>
                  <a:alpha val="82000"/>
                </a:schemeClr>
              </a:gs>
              <a:gs pos="100000">
                <a:schemeClr val="bg1">
                  <a:lumMod val="65000"/>
                  <a:alpha val="82000"/>
                </a:schemeClr>
              </a:gs>
            </a:gsLst>
            <a:lin ang="0" scaled="1"/>
            <a:tileRect/>
          </a:gradFill>
          <a:ln>
            <a:solidFill>
              <a:schemeClr val="bg1">
                <a:lumMod val="65000"/>
              </a:schemeClr>
            </a:solidFill>
          </a:ln>
          <a:effectLst>
            <a:outerShdw blurRad="38100" dist="381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880532" y="5831527"/>
            <a:ext cx="8263468" cy="584776"/>
          </a:xfrm>
          <a:prstGeom prst="rect">
            <a:avLst/>
          </a:prstGeom>
          <a:noFill/>
        </p:spPr>
        <p:txBody>
          <a:bodyPr wrap="square" rtlCol="0">
            <a:spAutoFit/>
          </a:bodyPr>
          <a:lstStyle/>
          <a:p>
            <a:r>
              <a:rPr lang="en-US" sz="1600" dirty="0" smtClean="0">
                <a:latin typeface="Trebuchet MS"/>
                <a:cs typeface="Trebuchet MS"/>
              </a:rPr>
              <a:t>Fiducial cross section within 1.5</a:t>
            </a:r>
            <a:r>
              <a:rPr lang="en-US" sz="1600" dirty="0" smtClean="0">
                <a:latin typeface="Symbol" charset="2"/>
                <a:cs typeface="Symbol" charset="2"/>
              </a:rPr>
              <a:t>s</a:t>
            </a:r>
            <a:r>
              <a:rPr lang="en-US" sz="1600" dirty="0" smtClean="0">
                <a:latin typeface="Trebuchet MS"/>
                <a:cs typeface="Trebuchet MS"/>
              </a:rPr>
              <a:t> of theory prediction</a:t>
            </a:r>
          </a:p>
          <a:p>
            <a:r>
              <a:rPr lang="en-US" sz="1600" i="1" dirty="0" err="1" smtClean="0">
                <a:latin typeface="Trebuchet MS"/>
                <a:cs typeface="Trebuchet MS"/>
              </a:rPr>
              <a:t>p</a:t>
            </a:r>
            <a:r>
              <a:rPr lang="en-US" sz="1600" i="1" baseline="-25000" dirty="0" err="1" smtClean="0">
                <a:latin typeface="Trebuchet MS"/>
                <a:cs typeface="Trebuchet MS"/>
              </a:rPr>
              <a:t>T</a:t>
            </a:r>
            <a:r>
              <a:rPr lang="en-US" sz="1600" i="1" dirty="0" smtClean="0">
                <a:latin typeface="Trebuchet MS"/>
                <a:cs typeface="Trebuchet MS"/>
              </a:rPr>
              <a:t> </a:t>
            </a:r>
            <a:r>
              <a:rPr lang="en-US" sz="1600" dirty="0" smtClean="0">
                <a:latin typeface="Trebuchet MS"/>
                <a:cs typeface="Trebuchet MS"/>
              </a:rPr>
              <a:t>spectrum harder in data, but compatible within uncertainties with generators </a:t>
            </a:r>
            <a:endParaRPr lang="en-GB" sz="1600" dirty="0" smtClean="0">
              <a:solidFill>
                <a:srgbClr val="D00209"/>
              </a:solidFill>
            </a:endParaRPr>
          </a:p>
        </p:txBody>
      </p:sp>
      <p:sp>
        <p:nvSpPr>
          <p:cNvPr id="11" name="Rectangle 6"/>
          <p:cNvSpPr>
            <a:spLocks noChangeArrowheads="1"/>
          </p:cNvSpPr>
          <p:nvPr/>
        </p:nvSpPr>
        <p:spPr bwMode="auto">
          <a:xfrm>
            <a:off x="107504" y="224664"/>
            <a:ext cx="878497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3600" b="1" dirty="0" smtClean="0">
                <a:solidFill>
                  <a:srgbClr val="FFC000"/>
                </a:solidFill>
              </a:rPr>
              <a:t>Electroweak highlights — differential x-</a:t>
            </a:r>
            <a:r>
              <a:rPr lang="en-GB" sz="3600" b="1" dirty="0" err="1" smtClean="0">
                <a:solidFill>
                  <a:srgbClr val="FFC000"/>
                </a:solidFill>
              </a:rPr>
              <a:t>sns</a:t>
            </a:r>
            <a:endParaRPr lang="en-GB" sz="3600" b="1" dirty="0" smtClean="0">
              <a:solidFill>
                <a:srgbClr val="FFC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ChangeArrowheads="1"/>
          </p:cNvSpPr>
          <p:nvPr/>
        </p:nvSpPr>
        <p:spPr bwMode="auto">
          <a:xfrm>
            <a:off x="107504" y="224664"/>
            <a:ext cx="878497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3600" b="1" dirty="0" smtClean="0">
                <a:solidFill>
                  <a:srgbClr val="FFC000"/>
                </a:solidFill>
              </a:rPr>
              <a:t>EW </a:t>
            </a:r>
            <a:r>
              <a:rPr lang="en-GB" sz="3600" b="1" dirty="0" err="1" smtClean="0">
                <a:solidFill>
                  <a:srgbClr val="FFC000"/>
                </a:solidFill>
              </a:rPr>
              <a:t>dibosons</a:t>
            </a:r>
            <a:r>
              <a:rPr lang="en-GB" sz="3600" b="1" dirty="0" smtClean="0">
                <a:solidFill>
                  <a:srgbClr val="FFC000"/>
                </a:solidFill>
              </a:rPr>
              <a:t> — WW, WZ, ZZ, </a:t>
            </a:r>
            <a:r>
              <a:rPr lang="en-GB" sz="3600" b="1" dirty="0" err="1" smtClean="0">
                <a:solidFill>
                  <a:srgbClr val="FFC000"/>
                </a:solidFill>
              </a:rPr>
              <a:t>W</a:t>
            </a:r>
            <a:r>
              <a:rPr lang="en-GB" sz="3600" b="1" dirty="0" err="1" smtClean="0">
                <a:solidFill>
                  <a:srgbClr val="FFC000"/>
                </a:solidFill>
                <a:latin typeface="Symbol" pitchFamily="18" charset="2"/>
              </a:rPr>
              <a:t>g</a:t>
            </a:r>
            <a:r>
              <a:rPr lang="en-GB" sz="3600" b="1" dirty="0" smtClean="0">
                <a:solidFill>
                  <a:srgbClr val="FFC000"/>
                </a:solidFill>
              </a:rPr>
              <a:t>, </a:t>
            </a:r>
            <a:r>
              <a:rPr lang="en-GB" sz="3600" b="1" dirty="0" err="1" smtClean="0">
                <a:solidFill>
                  <a:srgbClr val="FFC000"/>
                </a:solidFill>
              </a:rPr>
              <a:t>Z</a:t>
            </a:r>
            <a:r>
              <a:rPr lang="en-GB" sz="3600" b="1" dirty="0" err="1" smtClean="0">
                <a:solidFill>
                  <a:srgbClr val="FFC000"/>
                </a:solidFill>
                <a:latin typeface="Symbol" pitchFamily="18" charset="2"/>
              </a:rPr>
              <a:t>g</a:t>
            </a:r>
            <a:r>
              <a:rPr lang="en-GB" sz="3600" b="1" dirty="0" smtClean="0">
                <a:solidFill>
                  <a:srgbClr val="FFC000"/>
                </a:solidFill>
              </a:rPr>
              <a:t>, </a:t>
            </a:r>
            <a:r>
              <a:rPr lang="en-GB" sz="3600" b="1" dirty="0" err="1" smtClean="0">
                <a:solidFill>
                  <a:srgbClr val="FFC000"/>
                </a:solidFill>
                <a:latin typeface="Symbol" pitchFamily="18" charset="2"/>
              </a:rPr>
              <a:t>gg</a:t>
            </a:r>
            <a:endParaRPr lang="en-GB" sz="3600" b="1" dirty="0" smtClean="0">
              <a:solidFill>
                <a:srgbClr val="FFC000"/>
              </a:solidFill>
            </a:endParaRPr>
          </a:p>
        </p:txBody>
      </p:sp>
      <p:sp>
        <p:nvSpPr>
          <p:cNvPr id="12" name="Rectangle 11"/>
          <p:cNvSpPr/>
          <p:nvPr/>
        </p:nvSpPr>
        <p:spPr>
          <a:xfrm>
            <a:off x="0" y="1676400"/>
            <a:ext cx="9144000" cy="489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154519" y="335558"/>
            <a:ext cx="8989481" cy="1077218"/>
          </a:xfrm>
          <a:prstGeom prst="rect">
            <a:avLst/>
          </a:prstGeom>
          <a:noFill/>
        </p:spPr>
        <p:txBody>
          <a:bodyPr wrap="square" rtlCol="0">
            <a:spAutoFit/>
          </a:bodyPr>
          <a:lstStyle/>
          <a:p>
            <a:endParaRPr lang="en-US" sz="2800" i="1" dirty="0" smtClean="0">
              <a:solidFill>
                <a:prstClr val="black"/>
              </a:solidFill>
              <a:latin typeface="Symbol" charset="2"/>
              <a:cs typeface="Symbol" charset="2"/>
            </a:endParaRPr>
          </a:p>
          <a:p>
            <a:pPr>
              <a:spcBef>
                <a:spcPts val="600"/>
              </a:spcBef>
            </a:pPr>
            <a:r>
              <a:rPr lang="en-GB" dirty="0" smtClean="0">
                <a:solidFill>
                  <a:prstClr val="black"/>
                </a:solidFill>
                <a:latin typeface="Trebuchet MS"/>
                <a:cs typeface="Trebuchet MS"/>
              </a:rPr>
              <a:t>T</a:t>
            </a:r>
            <a:r>
              <a:rPr lang="en-GB" sz="1800" dirty="0" smtClean="0">
                <a:solidFill>
                  <a:prstClr val="black"/>
                </a:solidFill>
                <a:latin typeface="Trebuchet MS"/>
                <a:cs typeface="Trebuchet MS"/>
              </a:rPr>
              <a:t>otal, fiducial &amp; differential diboson cross-sections measurements</a:t>
            </a:r>
          </a:p>
          <a:p>
            <a:pPr lvl="0">
              <a:lnSpc>
                <a:spcPct val="110000"/>
              </a:lnSpc>
              <a:spcBef>
                <a:spcPts val="0"/>
              </a:spcBef>
            </a:pPr>
            <a:r>
              <a:rPr lang="en-US" sz="1200" dirty="0" smtClean="0">
                <a:solidFill>
                  <a:srgbClr val="404040"/>
                </a:solidFill>
                <a:latin typeface="Trebuchet MS"/>
                <a:ea typeface="Arial" charset="0"/>
                <a:cs typeface="Trebuchet MS"/>
              </a:rPr>
              <a:t>Measured 11 diboson fiducial cross-sections: most are slightly above theory expectation (but </a:t>
            </a:r>
            <a:r>
              <a:rPr lang="en-US" sz="1200" dirty="0" smtClean="0">
                <a:solidFill>
                  <a:srgbClr val="404040"/>
                </a:solidFill>
                <a:latin typeface="Trebuchet MS"/>
                <a:ea typeface="Arial" charset="0"/>
                <a:cs typeface="Trebuchet MS"/>
              </a:rPr>
              <a:t>sys. </a:t>
            </a:r>
            <a:r>
              <a:rPr lang="en-US" sz="1200" dirty="0" smtClean="0">
                <a:solidFill>
                  <a:srgbClr val="404040"/>
                </a:solidFill>
                <a:latin typeface="Trebuchet MS"/>
                <a:ea typeface="Arial" charset="0"/>
                <a:cs typeface="Trebuchet MS"/>
              </a:rPr>
              <a:t>and </a:t>
            </a:r>
            <a:r>
              <a:rPr lang="en-US" sz="1200" dirty="0" smtClean="0">
                <a:solidFill>
                  <a:srgbClr val="404040"/>
                </a:solidFill>
                <a:latin typeface="Trebuchet MS"/>
                <a:ea typeface="Arial" charset="0"/>
                <a:cs typeface="Trebuchet MS"/>
              </a:rPr>
              <a:t>theo</a:t>
            </a:r>
            <a:r>
              <a:rPr lang="en-US" sz="1200" dirty="0" smtClean="0">
                <a:solidFill>
                  <a:srgbClr val="404040"/>
                </a:solidFill>
                <a:latin typeface="Trebuchet MS"/>
                <a:ea typeface="Arial" charset="0"/>
                <a:cs typeface="Trebuchet MS"/>
              </a:rPr>
              <a:t>ry</a:t>
            </a:r>
            <a:r>
              <a:rPr lang="en-US" sz="1200" dirty="0" smtClean="0">
                <a:solidFill>
                  <a:srgbClr val="404040"/>
                </a:solidFill>
                <a:latin typeface="Trebuchet MS"/>
                <a:ea typeface="Arial" charset="0"/>
                <a:cs typeface="Trebuchet MS"/>
              </a:rPr>
              <a:t> </a:t>
            </a:r>
            <a:r>
              <a:rPr lang="en-US" sz="1200" dirty="0" smtClean="0">
                <a:solidFill>
                  <a:srgbClr val="404040"/>
                </a:solidFill>
                <a:latin typeface="Trebuchet MS"/>
                <a:ea typeface="Arial" charset="0"/>
                <a:cs typeface="Trebuchet MS"/>
              </a:rPr>
              <a:t>errors correlated)</a:t>
            </a:r>
          </a:p>
        </p:txBody>
      </p:sp>
      <p:sp>
        <p:nvSpPr>
          <p:cNvPr id="15" name="TextBox 14"/>
          <p:cNvSpPr txBox="1"/>
          <p:nvPr/>
        </p:nvSpPr>
        <p:spPr>
          <a:xfrm>
            <a:off x="7239000" y="1460956"/>
            <a:ext cx="1904999"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1210.2979</a:t>
            </a:r>
            <a:r>
              <a:rPr lang="en-GB" sz="800" b="1" kern="0" dirty="0" smtClean="0">
                <a:solidFill>
                  <a:srgbClr val="FFFFFF"/>
                </a:solidFill>
              </a:rPr>
              <a:t>, </a:t>
            </a:r>
            <a:r>
              <a:rPr lang="en-US" sz="800" b="1" kern="0" dirty="0" smtClean="0">
                <a:solidFill>
                  <a:srgbClr val="FFFFFF"/>
                </a:solidFill>
              </a:rPr>
              <a:t>1208.1390, </a:t>
            </a:r>
            <a:r>
              <a:rPr lang="en-GB" sz="800" b="1" kern="0" dirty="0" smtClean="0">
                <a:solidFill>
                  <a:srgbClr val="FFFFFF"/>
                </a:solidFill>
              </a:rPr>
              <a:t>1211.6096</a:t>
            </a:r>
          </a:p>
        </p:txBody>
      </p:sp>
      <p:sp>
        <p:nvSpPr>
          <p:cNvPr id="16" name="TextBox 15"/>
          <p:cNvSpPr txBox="1"/>
          <p:nvPr/>
        </p:nvSpPr>
        <p:spPr>
          <a:xfrm>
            <a:off x="162983" y="1794932"/>
            <a:ext cx="8820150" cy="369332"/>
          </a:xfrm>
          <a:prstGeom prst="rect">
            <a:avLst/>
          </a:prstGeom>
          <a:noFill/>
        </p:spPr>
        <p:txBody>
          <a:bodyPr wrap="square" rtlCol="0">
            <a:spAutoFit/>
          </a:bodyPr>
          <a:lstStyle/>
          <a:p>
            <a:r>
              <a:rPr lang="en-GB" sz="1800" dirty="0" smtClean="0">
                <a:solidFill>
                  <a:srgbClr val="2B2B2B"/>
                </a:solidFill>
                <a:latin typeface="Trebuchet MS"/>
                <a:cs typeface="Trebuchet MS"/>
              </a:rPr>
              <a:t>Examples for differential cross section measurements: </a:t>
            </a:r>
            <a:r>
              <a:rPr lang="en-GB" sz="1800" i="1" dirty="0" smtClean="0">
                <a:solidFill>
                  <a:srgbClr val="2B2B2B"/>
                </a:solidFill>
                <a:latin typeface="Trebuchet MS"/>
                <a:cs typeface="Trebuchet MS"/>
              </a:rPr>
              <a:t>WW, ZZ </a:t>
            </a:r>
            <a:r>
              <a:rPr lang="en-GB" sz="1800" dirty="0" smtClean="0">
                <a:solidFill>
                  <a:srgbClr val="2B2B2B"/>
                </a:solidFill>
                <a:latin typeface="Trebuchet MS"/>
                <a:cs typeface="Trebuchet MS"/>
              </a:rPr>
              <a:t>(7 TeV, 4.6 fb</a:t>
            </a:r>
            <a:r>
              <a:rPr lang="en-GB" sz="1800" baseline="30000" dirty="0" smtClean="0">
                <a:solidFill>
                  <a:srgbClr val="2B2B2B"/>
                </a:solidFill>
                <a:latin typeface="Symbol" charset="2"/>
                <a:cs typeface="Symbol" charset="2"/>
              </a:rPr>
              <a:t>-</a:t>
            </a:r>
            <a:r>
              <a:rPr lang="en-GB" sz="1800" baseline="30000" dirty="0" smtClean="0">
                <a:solidFill>
                  <a:srgbClr val="2B2B2B"/>
                </a:solidFill>
                <a:latin typeface="Trebuchet MS"/>
                <a:cs typeface="Trebuchet MS"/>
              </a:rPr>
              <a:t>1</a:t>
            </a:r>
            <a:r>
              <a:rPr lang="en-GB" sz="1800" dirty="0" smtClean="0">
                <a:solidFill>
                  <a:srgbClr val="2B2B2B"/>
                </a:solidFill>
                <a:latin typeface="Trebuchet MS"/>
                <a:cs typeface="Trebuchet MS"/>
              </a:rPr>
              <a:t>)</a:t>
            </a:r>
          </a:p>
        </p:txBody>
      </p:sp>
      <p:pic>
        <p:nvPicPr>
          <p:cNvPr id="17" name="Picture 16" descr="fig_07.pdf"/>
          <p:cNvPicPr>
            <a:picLocks noChangeAspect="1"/>
          </p:cNvPicPr>
          <p:nvPr/>
        </p:nvPicPr>
        <p:blipFill>
          <a:blip r:embed="rId4" cstate="print"/>
          <a:stretch>
            <a:fillRect/>
          </a:stretch>
        </p:blipFill>
        <p:spPr>
          <a:xfrm>
            <a:off x="125275" y="2422454"/>
            <a:ext cx="4294325" cy="3135539"/>
          </a:xfrm>
          <a:prstGeom prst="rect">
            <a:avLst/>
          </a:prstGeom>
        </p:spPr>
      </p:pic>
      <p:pic>
        <p:nvPicPr>
          <p:cNvPr id="19" name="Picture 18" descr="fig_08a.pdf"/>
          <p:cNvPicPr>
            <a:picLocks noChangeAspect="1"/>
          </p:cNvPicPr>
          <p:nvPr/>
        </p:nvPicPr>
        <p:blipFill>
          <a:blip r:embed="rId5" cstate="print"/>
          <a:stretch>
            <a:fillRect/>
          </a:stretch>
        </p:blipFill>
        <p:spPr>
          <a:xfrm>
            <a:off x="4730319" y="2425326"/>
            <a:ext cx="4297264" cy="3213474"/>
          </a:xfrm>
          <a:prstGeom prst="rect">
            <a:avLst/>
          </a:prstGeom>
        </p:spPr>
      </p:pic>
      <p:sp>
        <p:nvSpPr>
          <p:cNvPr id="20" name="TextBox 19"/>
          <p:cNvSpPr txBox="1"/>
          <p:nvPr/>
        </p:nvSpPr>
        <p:spPr>
          <a:xfrm>
            <a:off x="7239000" y="3810000"/>
            <a:ext cx="1381890" cy="461665"/>
          </a:xfrm>
          <a:prstGeom prst="rect">
            <a:avLst/>
          </a:prstGeom>
          <a:noFill/>
        </p:spPr>
        <p:txBody>
          <a:bodyPr wrap="square" rtlCol="0">
            <a:spAutoFit/>
          </a:bodyPr>
          <a:lstStyle/>
          <a:p>
            <a:pPr algn="r"/>
            <a:r>
              <a:rPr lang="en-GB" sz="1200" dirty="0" smtClean="0">
                <a:solidFill>
                  <a:srgbClr val="D00209"/>
                </a:solidFill>
                <a:latin typeface="Trebuchet MS"/>
                <a:cs typeface="Trebuchet MS"/>
              </a:rPr>
              <a:t>Measured also </a:t>
            </a:r>
            <a:r>
              <a:rPr lang="en-GB" sz="1200" i="1" dirty="0" err="1" smtClean="0">
                <a:solidFill>
                  <a:srgbClr val="D00209"/>
                </a:solidFill>
                <a:latin typeface="Trebuchet MS"/>
                <a:cs typeface="Trebuchet MS"/>
              </a:rPr>
              <a:t>ll</a:t>
            </a:r>
            <a:r>
              <a:rPr lang="en-GB" sz="1200" i="1" dirty="0" err="1" smtClean="0">
                <a:solidFill>
                  <a:srgbClr val="D00209"/>
                </a:solidFill>
                <a:latin typeface="Symbol" charset="2"/>
                <a:cs typeface="Symbol" charset="2"/>
              </a:rPr>
              <a:t>nn</a:t>
            </a:r>
            <a:r>
              <a:rPr lang="en-GB" sz="1200" dirty="0" smtClean="0">
                <a:solidFill>
                  <a:srgbClr val="D00209"/>
                </a:solidFill>
                <a:latin typeface="Trebuchet MS"/>
                <a:cs typeface="Trebuchet MS"/>
              </a:rPr>
              <a:t> channel</a:t>
            </a:r>
          </a:p>
        </p:txBody>
      </p:sp>
      <p:sp>
        <p:nvSpPr>
          <p:cNvPr id="21" name="Right Arrow 20"/>
          <p:cNvSpPr/>
          <p:nvPr/>
        </p:nvSpPr>
        <p:spPr>
          <a:xfrm>
            <a:off x="304800" y="5878540"/>
            <a:ext cx="499532" cy="270821"/>
          </a:xfrm>
          <a:prstGeom prst="rightArrow">
            <a:avLst/>
          </a:prstGeom>
          <a:gradFill flip="none" rotWithShape="1">
            <a:gsLst>
              <a:gs pos="0">
                <a:schemeClr val="bg1">
                  <a:lumMod val="95000"/>
                  <a:alpha val="82000"/>
                </a:schemeClr>
              </a:gs>
              <a:gs pos="100000">
                <a:schemeClr val="bg1">
                  <a:lumMod val="65000"/>
                  <a:alpha val="82000"/>
                </a:schemeClr>
              </a:gs>
            </a:gsLst>
            <a:lin ang="0" scaled="1"/>
            <a:tileRect/>
          </a:gradFill>
          <a:ln>
            <a:solidFill>
              <a:schemeClr val="bg1">
                <a:lumMod val="65000"/>
              </a:schemeClr>
            </a:solidFill>
          </a:ln>
          <a:effectLst>
            <a:outerShdw blurRad="38100" dist="381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p:cNvSpPr txBox="1"/>
          <p:nvPr/>
        </p:nvSpPr>
        <p:spPr>
          <a:xfrm>
            <a:off x="880532" y="5831527"/>
            <a:ext cx="8263468" cy="623248"/>
          </a:xfrm>
          <a:prstGeom prst="rect">
            <a:avLst/>
          </a:prstGeom>
          <a:noFill/>
        </p:spPr>
        <p:txBody>
          <a:bodyPr wrap="square" rtlCol="0">
            <a:spAutoFit/>
          </a:bodyPr>
          <a:lstStyle/>
          <a:p>
            <a:r>
              <a:rPr lang="en-GB" sz="1600" dirty="0" smtClean="0">
                <a:latin typeface="Trebuchet MS"/>
                <a:cs typeface="Trebuchet MS"/>
              </a:rPr>
              <a:t>So far, satisfying agreement with NLO generators, also for mass spectra. Same for </a:t>
            </a:r>
            <a:r>
              <a:rPr lang="en-GB" sz="1600" i="1" dirty="0" smtClean="0">
                <a:latin typeface="Trebuchet MS"/>
                <a:cs typeface="Trebuchet MS"/>
              </a:rPr>
              <a:t>WZ</a:t>
            </a:r>
          </a:p>
          <a:p>
            <a:pPr>
              <a:spcBef>
                <a:spcPts val="300"/>
              </a:spcBef>
            </a:pPr>
            <a:r>
              <a:rPr lang="en-GB" sz="1600" dirty="0" smtClean="0">
                <a:solidFill>
                  <a:srgbClr val="D00209"/>
                </a:solidFill>
                <a:latin typeface="Trebuchet MS"/>
                <a:cs typeface="Trebuchet MS"/>
              </a:rPr>
              <a:t>Also searched for diboson resonance production (</a:t>
            </a:r>
            <a:r>
              <a:rPr lang="en-GB" sz="1600" i="1" dirty="0" smtClean="0">
                <a:solidFill>
                  <a:srgbClr val="D00209"/>
                </a:solidFill>
                <a:latin typeface="Trebuchet MS"/>
                <a:cs typeface="Trebuchet MS"/>
              </a:rPr>
              <a:t>ZZ </a:t>
            </a:r>
            <a:r>
              <a:rPr lang="en-GB" sz="1100" dirty="0" smtClean="0">
                <a:solidFill>
                  <a:srgbClr val="D00209"/>
                </a:solidFill>
                <a:latin typeface="Trebuchet MS"/>
                <a:cs typeface="Trebuchet MS"/>
              </a:rPr>
              <a:t>[8 TeV</a:t>
            </a:r>
            <a:r>
              <a:rPr lang="en-GB" sz="1000" dirty="0" smtClean="0">
                <a:solidFill>
                  <a:srgbClr val="D00209"/>
                </a:solidFill>
                <a:latin typeface="Trebuchet MS"/>
                <a:cs typeface="Trebuchet MS"/>
              </a:rPr>
              <a:t>, </a:t>
            </a:r>
            <a:r>
              <a:rPr lang="en-US" sz="1000" dirty="0" smtClean="0">
                <a:solidFill>
                  <a:srgbClr val="D00209"/>
                </a:solidFill>
                <a:latin typeface="Trebuchet MS"/>
                <a:cs typeface="Trebuchet MS"/>
              </a:rPr>
              <a:t>ATLAS-CONF-2012-150]</a:t>
            </a:r>
            <a:r>
              <a:rPr lang="en-GB" sz="1600" dirty="0" smtClean="0">
                <a:solidFill>
                  <a:srgbClr val="D00209"/>
                </a:solidFill>
                <a:latin typeface="Trebuchet MS"/>
                <a:cs typeface="Trebuchet MS"/>
              </a:rPr>
              <a:t>, </a:t>
            </a:r>
            <a:r>
              <a:rPr lang="en-GB" sz="1600" i="1" dirty="0" err="1" smtClean="0">
                <a:solidFill>
                  <a:srgbClr val="D00209"/>
                </a:solidFill>
                <a:latin typeface="Trebuchet MS"/>
                <a:cs typeface="Trebuchet MS"/>
              </a:rPr>
              <a:t>W</a:t>
            </a:r>
            <a:r>
              <a:rPr lang="en-GB" sz="1600" i="1" dirty="0" err="1" smtClean="0">
                <a:solidFill>
                  <a:srgbClr val="D00209"/>
                </a:solidFill>
                <a:latin typeface="Symbol" charset="2"/>
                <a:cs typeface="Symbol" charset="2"/>
              </a:rPr>
              <a:t>g</a:t>
            </a:r>
            <a:r>
              <a:rPr lang="en-GB" sz="1600" dirty="0" smtClean="0">
                <a:solidFill>
                  <a:srgbClr val="D00209"/>
                </a:solidFill>
                <a:latin typeface="Trebuchet MS"/>
                <a:cs typeface="Trebuchet MS"/>
              </a:rPr>
              <a:t>, </a:t>
            </a:r>
            <a:r>
              <a:rPr lang="en-GB" sz="1600" i="1" dirty="0" err="1" smtClean="0">
                <a:solidFill>
                  <a:srgbClr val="D00209"/>
                </a:solidFill>
                <a:latin typeface="Trebuchet MS"/>
                <a:cs typeface="Trebuchet MS"/>
              </a:rPr>
              <a:t>Z</a:t>
            </a:r>
            <a:r>
              <a:rPr lang="en-GB" sz="1600" i="1" dirty="0" err="1" smtClean="0">
                <a:solidFill>
                  <a:srgbClr val="D00209"/>
                </a:solidFill>
                <a:latin typeface="Symbol" charset="2"/>
                <a:cs typeface="Symbol" charset="2"/>
              </a:rPr>
              <a:t>g</a:t>
            </a:r>
            <a:r>
              <a:rPr lang="en-GB" sz="1600" dirty="0" smtClean="0">
                <a:solidFill>
                  <a:srgbClr val="D00209"/>
                </a:solidFill>
                <a:latin typeface="Trebuchet MS"/>
                <a:cs typeface="Trebuchet MS"/>
              </a:rPr>
              <a:t>)</a:t>
            </a:r>
            <a:endParaRPr lang="en-GB" sz="1600" dirty="0" smtClean="0">
              <a:solidFill>
                <a:srgbClr val="D00209"/>
              </a:solidFill>
            </a:endParaRPr>
          </a:p>
        </p:txBody>
      </p:sp>
      <p:sp>
        <p:nvSpPr>
          <p:cNvPr id="23" name="Text Box 11"/>
          <p:cNvSpPr txBox="1">
            <a:spLocks noChangeArrowheads="1"/>
          </p:cNvSpPr>
          <p:nvPr/>
        </p:nvSpPr>
        <p:spPr bwMode="auto">
          <a:xfrm>
            <a:off x="685800" y="2269288"/>
            <a:ext cx="4112681" cy="279180"/>
          </a:xfrm>
          <a:prstGeom prst="rect">
            <a:avLst/>
          </a:prstGeom>
          <a:noFill/>
          <a:ln w="3175">
            <a:noFill/>
            <a:miter lim="800000"/>
            <a:headEnd/>
            <a:tailEnd/>
          </a:ln>
          <a:effectLst/>
        </p:spPr>
        <p:txBody>
          <a:bodyPr wrap="square" lIns="90000" tIns="46800" rIns="90000" bIns="46800">
            <a:prstTxWarp prst="textNoShape">
              <a:avLst/>
            </a:prstTxWarp>
            <a:spAutoFit/>
          </a:bodyPr>
          <a:lstStyle/>
          <a:p>
            <a:r>
              <a:rPr lang="en-GB" sz="1200" dirty="0" smtClean="0">
                <a:solidFill>
                  <a:srgbClr val="595959"/>
                </a:solidFill>
              </a:rPr>
              <a:t>Normalised fiducial differential cross-section </a:t>
            </a:r>
            <a:r>
              <a:rPr lang="en-GB" sz="1050" dirty="0" smtClean="0">
                <a:solidFill>
                  <a:srgbClr val="595959"/>
                </a:solidFill>
              </a:rPr>
              <a:t>(</a:t>
            </a:r>
            <a:r>
              <a:rPr lang="en-US" sz="1050" dirty="0" err="1" smtClean="0">
                <a:solidFill>
                  <a:srgbClr val="595959"/>
                </a:solidFill>
                <a:sym typeface="Wingdings"/>
              </a:rPr>
              <a:t></a:t>
            </a:r>
            <a:r>
              <a:rPr lang="en-US" sz="1050" dirty="0" smtClean="0">
                <a:solidFill>
                  <a:srgbClr val="595959"/>
                </a:solidFill>
                <a:sym typeface="Wingdings"/>
              </a:rPr>
              <a:t> unfolded)</a:t>
            </a:r>
            <a:endParaRPr lang="en-GB" sz="1200" b="1" baseline="-25000" dirty="0">
              <a:solidFill>
                <a:srgbClr val="595959"/>
              </a:solidFill>
              <a:sym typeface="Symbol" charset="2"/>
            </a:endParaRPr>
          </a:p>
        </p:txBody>
      </p:sp>
      <p:sp>
        <p:nvSpPr>
          <p:cNvPr id="24" name="Text Box 11"/>
          <p:cNvSpPr txBox="1">
            <a:spLocks noChangeArrowheads="1"/>
          </p:cNvSpPr>
          <p:nvPr/>
        </p:nvSpPr>
        <p:spPr bwMode="auto">
          <a:xfrm>
            <a:off x="5312835" y="2269288"/>
            <a:ext cx="3629636" cy="279180"/>
          </a:xfrm>
          <a:prstGeom prst="rect">
            <a:avLst/>
          </a:prstGeom>
          <a:noFill/>
          <a:ln w="3175">
            <a:noFill/>
            <a:miter lim="800000"/>
            <a:headEnd/>
            <a:tailEnd/>
          </a:ln>
          <a:effectLst/>
        </p:spPr>
        <p:txBody>
          <a:bodyPr wrap="square" lIns="90000" tIns="46800" rIns="90000" bIns="46800">
            <a:prstTxWarp prst="textNoShape">
              <a:avLst/>
            </a:prstTxWarp>
            <a:spAutoFit/>
          </a:bodyPr>
          <a:lstStyle/>
          <a:p>
            <a:r>
              <a:rPr lang="en-GB" sz="1200" dirty="0" smtClean="0">
                <a:solidFill>
                  <a:srgbClr val="595959"/>
                </a:solidFill>
              </a:rPr>
              <a:t>Normalised fiducial differential cross-section</a:t>
            </a:r>
            <a:endParaRPr lang="en-GB" sz="1200" b="1" baseline="-25000" dirty="0" smtClean="0">
              <a:solidFill>
                <a:srgbClr val="595959"/>
              </a:solidFill>
              <a:sym typeface="Symbol" charset="2"/>
            </a:endParaRPr>
          </a:p>
        </p:txBody>
      </p:sp>
      <p:sp>
        <p:nvSpPr>
          <p:cNvPr id="25" name="TextBox 24"/>
          <p:cNvSpPr txBox="1"/>
          <p:nvPr/>
        </p:nvSpPr>
        <p:spPr>
          <a:xfrm>
            <a:off x="2438693" y="4114800"/>
            <a:ext cx="1752307" cy="400110"/>
          </a:xfrm>
          <a:prstGeom prst="rect">
            <a:avLst/>
          </a:prstGeom>
          <a:noFill/>
        </p:spPr>
        <p:txBody>
          <a:bodyPr wrap="square" rtlCol="0">
            <a:spAutoFit/>
          </a:bodyPr>
          <a:lstStyle/>
          <a:p>
            <a:r>
              <a:rPr lang="en-GB" sz="1000" dirty="0" smtClean="0">
                <a:solidFill>
                  <a:schemeClr val="tx1">
                    <a:lumMod val="65000"/>
                    <a:lumOff val="35000"/>
                  </a:schemeClr>
                </a:solidFill>
                <a:latin typeface="Trebuchet MS"/>
                <a:cs typeface="Trebuchet MS"/>
              </a:rPr>
              <a:t>Bin centres are cross-section weighted averages</a:t>
            </a:r>
          </a:p>
        </p:txBody>
      </p:sp>
      <p:graphicFrame>
        <p:nvGraphicFramePr>
          <p:cNvPr id="26" name="Object 4"/>
          <p:cNvGraphicFramePr>
            <a:graphicFrameLocks noChangeAspect="1"/>
          </p:cNvGraphicFramePr>
          <p:nvPr/>
        </p:nvGraphicFramePr>
        <p:xfrm>
          <a:off x="3484562" y="3486150"/>
          <a:ext cx="477838" cy="247650"/>
        </p:xfrm>
        <a:graphic>
          <a:graphicData uri="http://schemas.openxmlformats.org/presentationml/2006/ole">
            <p:oleObj spid="_x0000_s786434" name="Equation" r:id="rId6" imgW="317500" imgH="165100" progId="">
              <p:embed/>
            </p:oleObj>
          </a:graphicData>
        </a:graphic>
      </p:graphicFrame>
      <p:graphicFrame>
        <p:nvGraphicFramePr>
          <p:cNvPr id="27" name="Object 5"/>
          <p:cNvGraphicFramePr>
            <a:graphicFrameLocks noChangeAspect="1"/>
          </p:cNvGraphicFramePr>
          <p:nvPr/>
        </p:nvGraphicFramePr>
        <p:xfrm>
          <a:off x="8217427" y="3486150"/>
          <a:ext cx="325437" cy="247650"/>
        </p:xfrm>
        <a:graphic>
          <a:graphicData uri="http://schemas.openxmlformats.org/presentationml/2006/ole">
            <p:oleObj spid="_x0000_s786435" name="Equation" r:id="rId7" imgW="215900" imgH="165100" progId="">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6400"/>
            <a:ext cx="9144000" cy="489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pic>
        <p:nvPicPr>
          <p:cNvPr id="4" name="Picture 3" descr="fig_04b-2.pdf"/>
          <p:cNvPicPr>
            <a:picLocks noChangeAspect="1"/>
          </p:cNvPicPr>
          <p:nvPr/>
        </p:nvPicPr>
        <p:blipFill>
          <a:blip r:embed="rId4" cstate="print"/>
          <a:stretch>
            <a:fillRect/>
          </a:stretch>
        </p:blipFill>
        <p:spPr>
          <a:xfrm>
            <a:off x="4572000" y="2399480"/>
            <a:ext cx="4510554" cy="3261600"/>
          </a:xfrm>
          <a:prstGeom prst="rect">
            <a:avLst/>
          </a:prstGeom>
        </p:spPr>
      </p:pic>
      <p:sp>
        <p:nvSpPr>
          <p:cNvPr id="6" name="TextBox 5"/>
          <p:cNvSpPr txBox="1"/>
          <p:nvPr/>
        </p:nvSpPr>
        <p:spPr>
          <a:xfrm>
            <a:off x="162983" y="1794932"/>
            <a:ext cx="8820150" cy="369332"/>
          </a:xfrm>
          <a:prstGeom prst="rect">
            <a:avLst/>
          </a:prstGeom>
          <a:noFill/>
        </p:spPr>
        <p:txBody>
          <a:bodyPr wrap="square" rtlCol="0">
            <a:spAutoFit/>
          </a:bodyPr>
          <a:lstStyle/>
          <a:p>
            <a:r>
              <a:rPr lang="en-US" sz="1800" dirty="0" smtClean="0">
                <a:solidFill>
                  <a:prstClr val="black">
                    <a:lumMod val="85000"/>
                    <a:lumOff val="15000"/>
                  </a:prstClr>
                </a:solidFill>
                <a:latin typeface="Trebuchet MS"/>
                <a:cs typeface="Trebuchet MS"/>
              </a:rPr>
              <a:t>Examples for differential cross section measurements: </a:t>
            </a:r>
            <a:r>
              <a:rPr lang="en-US" sz="1800" i="1" dirty="0" err="1" smtClean="0">
                <a:solidFill>
                  <a:prstClr val="black">
                    <a:lumMod val="85000"/>
                    <a:lumOff val="15000"/>
                  </a:prstClr>
                </a:solidFill>
                <a:latin typeface="Trebuchet MS"/>
                <a:cs typeface="Trebuchet MS"/>
              </a:rPr>
              <a:t>W</a:t>
            </a:r>
            <a:r>
              <a:rPr lang="en-US" sz="1800" i="1" dirty="0" err="1" smtClean="0">
                <a:solidFill>
                  <a:prstClr val="black">
                    <a:lumMod val="85000"/>
                    <a:lumOff val="15000"/>
                  </a:prstClr>
                </a:solidFill>
                <a:latin typeface="Symbol" charset="2"/>
                <a:cs typeface="Symbol" charset="2"/>
              </a:rPr>
              <a:t>g</a:t>
            </a:r>
            <a:r>
              <a:rPr lang="en-US" sz="1800" dirty="0" smtClean="0">
                <a:solidFill>
                  <a:prstClr val="black">
                    <a:lumMod val="85000"/>
                    <a:lumOff val="15000"/>
                  </a:prstClr>
                </a:solidFill>
                <a:latin typeface="Trebuchet MS"/>
                <a:cs typeface="Trebuchet MS"/>
              </a:rPr>
              <a:t>, </a:t>
            </a:r>
            <a:r>
              <a:rPr lang="en-US" sz="1800" i="1" dirty="0" err="1" smtClean="0">
                <a:solidFill>
                  <a:prstClr val="black">
                    <a:lumMod val="85000"/>
                    <a:lumOff val="15000"/>
                  </a:prstClr>
                </a:solidFill>
                <a:latin typeface="Trebuchet MS"/>
                <a:cs typeface="Trebuchet MS"/>
              </a:rPr>
              <a:t>Z</a:t>
            </a:r>
            <a:r>
              <a:rPr lang="en-US" sz="1800" i="1" dirty="0" err="1" smtClean="0">
                <a:solidFill>
                  <a:prstClr val="black">
                    <a:lumMod val="85000"/>
                    <a:lumOff val="15000"/>
                  </a:prstClr>
                </a:solidFill>
                <a:latin typeface="Symbol" charset="2"/>
                <a:cs typeface="Symbol" charset="2"/>
              </a:rPr>
              <a:t>g</a:t>
            </a:r>
            <a:r>
              <a:rPr lang="en-US" sz="1800" i="1" dirty="0" smtClean="0">
                <a:solidFill>
                  <a:prstClr val="black">
                    <a:lumMod val="85000"/>
                    <a:lumOff val="15000"/>
                  </a:prstClr>
                </a:solidFill>
                <a:latin typeface="Trebuchet MS"/>
                <a:cs typeface="Trebuchet MS"/>
              </a:rPr>
              <a:t> </a:t>
            </a:r>
            <a:r>
              <a:rPr lang="en-US" sz="1800" dirty="0" smtClean="0">
                <a:solidFill>
                  <a:prstClr val="black">
                    <a:lumMod val="85000"/>
                    <a:lumOff val="15000"/>
                  </a:prstClr>
                </a:solidFill>
                <a:latin typeface="Trebuchet MS"/>
                <a:cs typeface="Trebuchet MS"/>
              </a:rPr>
              <a:t>(7 TeV, 4.6 fb</a:t>
            </a:r>
            <a:r>
              <a:rPr lang="en-US" sz="1800" baseline="30000" dirty="0" smtClean="0">
                <a:solidFill>
                  <a:prstClr val="black">
                    <a:lumMod val="85000"/>
                    <a:lumOff val="15000"/>
                  </a:prstClr>
                </a:solidFill>
                <a:latin typeface="Symbol" charset="2"/>
                <a:cs typeface="Symbol" charset="2"/>
              </a:rPr>
              <a:t>-</a:t>
            </a:r>
            <a:r>
              <a:rPr lang="en-US" sz="1800" baseline="30000" dirty="0" smtClean="0">
                <a:solidFill>
                  <a:prstClr val="black">
                    <a:lumMod val="85000"/>
                    <a:lumOff val="15000"/>
                  </a:prstClr>
                </a:solidFill>
                <a:latin typeface="Trebuchet MS"/>
                <a:cs typeface="Trebuchet MS"/>
              </a:rPr>
              <a:t>1</a:t>
            </a:r>
            <a:r>
              <a:rPr lang="en-US" sz="1800" dirty="0" smtClean="0">
                <a:solidFill>
                  <a:prstClr val="black">
                    <a:lumMod val="85000"/>
                    <a:lumOff val="15000"/>
                  </a:prstClr>
                </a:solidFill>
                <a:latin typeface="Trebuchet MS"/>
                <a:cs typeface="Trebuchet MS"/>
              </a:rPr>
              <a:t>)</a:t>
            </a:r>
          </a:p>
        </p:txBody>
      </p:sp>
      <p:pic>
        <p:nvPicPr>
          <p:cNvPr id="7" name="Picture 6" descr="fig_03a-1.pdf"/>
          <p:cNvPicPr>
            <a:picLocks noChangeAspect="1"/>
          </p:cNvPicPr>
          <p:nvPr/>
        </p:nvPicPr>
        <p:blipFill>
          <a:blip r:embed="rId5" cstate="print"/>
          <a:stretch>
            <a:fillRect/>
          </a:stretch>
        </p:blipFill>
        <p:spPr>
          <a:xfrm>
            <a:off x="63272" y="2400443"/>
            <a:ext cx="4487333" cy="3260637"/>
          </a:xfrm>
          <a:prstGeom prst="rect">
            <a:avLst/>
          </a:prstGeom>
        </p:spPr>
      </p:pic>
      <p:sp>
        <p:nvSpPr>
          <p:cNvPr id="8" name="Right Arrow 7"/>
          <p:cNvSpPr/>
          <p:nvPr/>
        </p:nvSpPr>
        <p:spPr>
          <a:xfrm>
            <a:off x="304800" y="5877983"/>
            <a:ext cx="499532" cy="270821"/>
          </a:xfrm>
          <a:prstGeom prst="rightArrow">
            <a:avLst/>
          </a:prstGeom>
          <a:gradFill flip="none" rotWithShape="1">
            <a:gsLst>
              <a:gs pos="0">
                <a:schemeClr val="bg1">
                  <a:lumMod val="95000"/>
                  <a:alpha val="82000"/>
                </a:schemeClr>
              </a:gs>
              <a:gs pos="100000">
                <a:schemeClr val="bg1">
                  <a:lumMod val="65000"/>
                  <a:alpha val="82000"/>
                </a:schemeClr>
              </a:gs>
            </a:gsLst>
            <a:lin ang="0" scaled="1"/>
            <a:tileRect/>
          </a:gradFill>
          <a:ln>
            <a:solidFill>
              <a:schemeClr val="bg1">
                <a:lumMod val="65000"/>
              </a:schemeClr>
            </a:solidFill>
          </a:ln>
          <a:effectLst>
            <a:outerShdw blurRad="38100" dist="381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880532" y="5831527"/>
            <a:ext cx="8061939" cy="584776"/>
          </a:xfrm>
          <a:prstGeom prst="rect">
            <a:avLst/>
          </a:prstGeom>
          <a:noFill/>
        </p:spPr>
        <p:txBody>
          <a:bodyPr wrap="square" rtlCol="0">
            <a:spAutoFit/>
          </a:bodyPr>
          <a:lstStyle/>
          <a:p>
            <a:pPr lvl="0"/>
            <a:r>
              <a:rPr lang="en-US" sz="1600" dirty="0" smtClean="0">
                <a:latin typeface="Trebuchet MS"/>
                <a:cs typeface="Trebuchet MS"/>
              </a:rPr>
              <a:t>Too low incl. cross-section by MCFM (NLO, </a:t>
            </a:r>
            <a:r>
              <a:rPr lang="en-US" sz="1600" dirty="0" err="1" smtClean="0">
                <a:latin typeface="Trebuchet MS"/>
                <a:cs typeface="Trebuchet MS"/>
              </a:rPr>
              <a:t>parton</a:t>
            </a:r>
            <a:r>
              <a:rPr lang="en-US" sz="1600" dirty="0" smtClean="0">
                <a:latin typeface="Trebuchet MS"/>
                <a:cs typeface="Trebuchet MS"/>
              </a:rPr>
              <a:t>-level). </a:t>
            </a:r>
            <a:r>
              <a:rPr lang="en-GB" sz="1600" dirty="0" smtClean="0">
                <a:latin typeface="Trebuchet MS"/>
                <a:cs typeface="Trebuchet MS"/>
              </a:rPr>
              <a:t>Scaled ALPGEN/SHERPA (LO) </a:t>
            </a:r>
            <a:r>
              <a:rPr lang="en-US" sz="1600" dirty="0" smtClean="0">
                <a:latin typeface="Trebuchet MS"/>
                <a:cs typeface="Trebuchet MS"/>
              </a:rPr>
              <a:t>with multiple quark/gluon emission in ME more accurate </a:t>
            </a:r>
            <a:r>
              <a:rPr lang="en-US" sz="1600" dirty="0" err="1" smtClean="0">
                <a:latin typeface="Trebuchet MS"/>
                <a:cs typeface="Trebuchet MS"/>
                <a:sym typeface="Wingdings"/>
              </a:rPr>
              <a:t></a:t>
            </a:r>
            <a:r>
              <a:rPr lang="en-US" sz="1600" dirty="0" smtClean="0">
                <a:latin typeface="Trebuchet MS"/>
                <a:cs typeface="Trebuchet MS"/>
                <a:sym typeface="Wingdings"/>
              </a:rPr>
              <a:t> Similar for </a:t>
            </a:r>
            <a:r>
              <a:rPr lang="en-US" sz="1600" i="1" dirty="0" err="1" smtClean="0">
                <a:latin typeface="Symbol" charset="2"/>
                <a:cs typeface="Symbol" charset="2"/>
                <a:sym typeface="Wingdings"/>
              </a:rPr>
              <a:t>gg</a:t>
            </a:r>
            <a:r>
              <a:rPr lang="en-US" sz="1600" i="1" dirty="0" smtClean="0">
                <a:latin typeface="Symbol" charset="2"/>
                <a:cs typeface="Symbol" charset="2"/>
                <a:sym typeface="Wingdings"/>
              </a:rPr>
              <a:t> </a:t>
            </a:r>
            <a:r>
              <a:rPr lang="en-US" sz="1200" dirty="0" smtClean="0">
                <a:latin typeface="Trebuchet MS"/>
                <a:cs typeface="Trebuchet MS"/>
                <a:sym typeface="Wingdings"/>
              </a:rPr>
              <a:t>[</a:t>
            </a:r>
            <a:r>
              <a:rPr lang="en-US" sz="1200" kern="0" dirty="0" smtClean="0">
                <a:solidFill>
                  <a:srgbClr val="000000"/>
                </a:solidFill>
                <a:latin typeface="Trebuchet MS"/>
                <a:cs typeface="Trebuchet MS"/>
              </a:rPr>
              <a:t>1211.1913</a:t>
            </a:r>
            <a:r>
              <a:rPr lang="en-US" sz="1200" dirty="0" smtClean="0">
                <a:latin typeface="Trebuchet MS"/>
                <a:cs typeface="Trebuchet MS"/>
              </a:rPr>
              <a:t>]</a:t>
            </a:r>
            <a:endParaRPr lang="en-GB" sz="1200" kern="0" dirty="0" smtClean="0">
              <a:solidFill>
                <a:srgbClr val="000000"/>
              </a:solidFill>
              <a:latin typeface="Trebuchet MS"/>
              <a:cs typeface="Trebuchet MS"/>
            </a:endParaRPr>
          </a:p>
        </p:txBody>
      </p:sp>
      <p:graphicFrame>
        <p:nvGraphicFramePr>
          <p:cNvPr id="10" name="Object 2"/>
          <p:cNvGraphicFramePr>
            <a:graphicFrameLocks noChangeAspect="1"/>
          </p:cNvGraphicFramePr>
          <p:nvPr/>
        </p:nvGraphicFramePr>
        <p:xfrm>
          <a:off x="1032706" y="2700868"/>
          <a:ext cx="420688" cy="285750"/>
        </p:xfrm>
        <a:graphic>
          <a:graphicData uri="http://schemas.openxmlformats.org/presentationml/2006/ole">
            <p:oleObj spid="_x0000_s787458" name="Equation" r:id="rId6" imgW="279400" imgH="190500" progId="">
              <p:embed/>
            </p:oleObj>
          </a:graphicData>
        </a:graphic>
      </p:graphicFrame>
      <p:sp>
        <p:nvSpPr>
          <p:cNvPr id="11" name="TextBox 10"/>
          <p:cNvSpPr txBox="1"/>
          <p:nvPr/>
        </p:nvSpPr>
        <p:spPr>
          <a:xfrm>
            <a:off x="901472" y="4146888"/>
            <a:ext cx="3106777" cy="253916"/>
          </a:xfrm>
          <a:prstGeom prst="rect">
            <a:avLst/>
          </a:prstGeom>
          <a:noFill/>
        </p:spPr>
        <p:txBody>
          <a:bodyPr wrap="none" rtlCol="0">
            <a:spAutoFit/>
          </a:bodyPr>
          <a:lstStyle/>
          <a:p>
            <a:r>
              <a:rPr lang="en-GB" sz="1050" dirty="0" smtClean="0">
                <a:solidFill>
                  <a:srgbClr val="D00209"/>
                </a:solidFill>
                <a:latin typeface="Trebuchet MS"/>
                <a:cs typeface="Trebuchet MS"/>
              </a:rPr>
              <a:t>Global scaling of SHERPA/ALPGEN to match data</a:t>
            </a:r>
          </a:p>
        </p:txBody>
      </p:sp>
      <p:graphicFrame>
        <p:nvGraphicFramePr>
          <p:cNvPr id="12" name="Object 3"/>
          <p:cNvGraphicFramePr>
            <a:graphicFrameLocks noChangeAspect="1"/>
          </p:cNvGraphicFramePr>
          <p:nvPr/>
        </p:nvGraphicFramePr>
        <p:xfrm>
          <a:off x="5562600" y="2700868"/>
          <a:ext cx="401638" cy="285750"/>
        </p:xfrm>
        <a:graphic>
          <a:graphicData uri="http://schemas.openxmlformats.org/presentationml/2006/ole">
            <p:oleObj spid="_x0000_s787459" name="Equation" r:id="rId7" imgW="266700" imgH="190500" progId="">
              <p:embed/>
            </p:oleObj>
          </a:graphicData>
        </a:graphic>
      </p:graphicFrame>
      <p:sp>
        <p:nvSpPr>
          <p:cNvPr id="13" name="Text Box 11"/>
          <p:cNvSpPr txBox="1">
            <a:spLocks noChangeArrowheads="1"/>
          </p:cNvSpPr>
          <p:nvPr/>
        </p:nvSpPr>
        <p:spPr bwMode="auto">
          <a:xfrm>
            <a:off x="795642" y="2269288"/>
            <a:ext cx="4112681" cy="279180"/>
          </a:xfrm>
          <a:prstGeom prst="rect">
            <a:avLst/>
          </a:prstGeom>
          <a:noFill/>
          <a:ln w="3175">
            <a:noFill/>
            <a:miter lim="800000"/>
            <a:headEnd/>
            <a:tailEnd/>
          </a:ln>
          <a:effectLst/>
        </p:spPr>
        <p:txBody>
          <a:bodyPr wrap="square" lIns="90000" tIns="46800" rIns="90000" bIns="46800">
            <a:prstTxWarp prst="textNoShape">
              <a:avLst/>
            </a:prstTxWarp>
            <a:spAutoFit/>
          </a:bodyPr>
          <a:lstStyle/>
          <a:p>
            <a:r>
              <a:rPr lang="en-US" sz="1200" dirty="0" smtClean="0">
                <a:solidFill>
                  <a:srgbClr val="595959"/>
                </a:solidFill>
              </a:rPr>
              <a:t>Inclusive </a:t>
            </a:r>
            <a:r>
              <a:rPr lang="en-US" sz="1200" i="1" dirty="0" err="1" smtClean="0">
                <a:solidFill>
                  <a:srgbClr val="595959"/>
                </a:solidFill>
              </a:rPr>
              <a:t>E</a:t>
            </a:r>
            <a:r>
              <a:rPr lang="en-US" sz="1200" baseline="-25000" dirty="0" err="1" smtClean="0">
                <a:solidFill>
                  <a:srgbClr val="595959"/>
                </a:solidFill>
                <a:latin typeface="Symbol" charset="2"/>
                <a:cs typeface="Symbol" charset="2"/>
              </a:rPr>
              <a:t>g</a:t>
            </a:r>
            <a:r>
              <a:rPr lang="en-US" sz="1200" dirty="0" smtClean="0">
                <a:solidFill>
                  <a:srgbClr val="595959"/>
                </a:solidFill>
              </a:rPr>
              <a:t> fiducial differential cross-section</a:t>
            </a:r>
            <a:endParaRPr lang="en-GB" sz="1200" b="1" baseline="-25000" dirty="0">
              <a:solidFill>
                <a:srgbClr val="595959"/>
              </a:solidFill>
              <a:sym typeface="Symbol" charset="2"/>
            </a:endParaRPr>
          </a:p>
        </p:txBody>
      </p:sp>
      <p:sp>
        <p:nvSpPr>
          <p:cNvPr id="14" name="Text Box 11"/>
          <p:cNvSpPr txBox="1">
            <a:spLocks noChangeArrowheads="1"/>
          </p:cNvSpPr>
          <p:nvPr/>
        </p:nvSpPr>
        <p:spPr bwMode="auto">
          <a:xfrm>
            <a:off x="5312835" y="2269288"/>
            <a:ext cx="3629636" cy="402291"/>
          </a:xfrm>
          <a:prstGeom prst="rect">
            <a:avLst/>
          </a:prstGeom>
          <a:noFill/>
          <a:ln w="3175">
            <a:noFill/>
            <a:miter lim="800000"/>
            <a:headEnd/>
            <a:tailEnd/>
          </a:ln>
          <a:effectLst/>
        </p:spPr>
        <p:txBody>
          <a:bodyPr wrap="square" lIns="90000" tIns="46800" rIns="90000" bIns="46800">
            <a:prstTxWarp prst="textNoShape">
              <a:avLst/>
            </a:prstTxWarp>
            <a:spAutoFit/>
          </a:bodyPr>
          <a:lstStyle/>
          <a:p>
            <a:r>
              <a:rPr lang="en-US" sz="1200" dirty="0" smtClean="0">
                <a:solidFill>
                  <a:srgbClr val="595959"/>
                </a:solidFill>
              </a:rPr>
              <a:t>N-jet = 0 </a:t>
            </a:r>
            <a:r>
              <a:rPr lang="en-US" sz="1200" i="1" dirty="0" err="1" smtClean="0">
                <a:solidFill>
                  <a:srgbClr val="595959"/>
                </a:solidFill>
              </a:rPr>
              <a:t>E</a:t>
            </a:r>
            <a:r>
              <a:rPr lang="en-US" sz="1200" baseline="-25000" dirty="0" err="1" smtClean="0">
                <a:solidFill>
                  <a:srgbClr val="595959"/>
                </a:solidFill>
                <a:latin typeface="Symbol" charset="2"/>
                <a:cs typeface="Symbol" charset="2"/>
              </a:rPr>
              <a:t>g</a:t>
            </a:r>
            <a:r>
              <a:rPr lang="en-US" sz="1200" dirty="0" smtClean="0">
                <a:solidFill>
                  <a:srgbClr val="595959"/>
                </a:solidFill>
              </a:rPr>
              <a:t> fiducial differential cross-section</a:t>
            </a:r>
            <a:endParaRPr lang="en-GB" sz="1200" b="1" baseline="-25000" dirty="0" smtClean="0">
              <a:solidFill>
                <a:srgbClr val="595959"/>
              </a:solidFill>
              <a:sym typeface="Symbol" charset="2"/>
            </a:endParaRPr>
          </a:p>
          <a:p>
            <a:endParaRPr lang="en-GB" sz="1200" b="1" baseline="-25000" dirty="0">
              <a:solidFill>
                <a:srgbClr val="595959"/>
              </a:solidFill>
              <a:sym typeface="Symbol" charset="2"/>
            </a:endParaRPr>
          </a:p>
        </p:txBody>
      </p:sp>
      <p:sp>
        <p:nvSpPr>
          <p:cNvPr id="15" name="TextBox 14"/>
          <p:cNvSpPr txBox="1"/>
          <p:nvPr/>
        </p:nvSpPr>
        <p:spPr>
          <a:xfrm>
            <a:off x="154519" y="840312"/>
            <a:ext cx="8989481" cy="572464"/>
          </a:xfrm>
          <a:prstGeom prst="rect">
            <a:avLst/>
          </a:prstGeom>
          <a:noFill/>
        </p:spPr>
        <p:txBody>
          <a:bodyPr wrap="square" rtlCol="0">
            <a:spAutoFit/>
          </a:bodyPr>
          <a:lstStyle/>
          <a:p>
            <a:pPr>
              <a:spcBef>
                <a:spcPts val="600"/>
              </a:spcBef>
            </a:pPr>
            <a:r>
              <a:rPr lang="en-GB" dirty="0" smtClean="0">
                <a:solidFill>
                  <a:prstClr val="black"/>
                </a:solidFill>
                <a:latin typeface="Trebuchet MS"/>
                <a:cs typeface="Trebuchet MS"/>
              </a:rPr>
              <a:t>T</a:t>
            </a:r>
            <a:r>
              <a:rPr lang="en-GB" sz="1800" dirty="0" smtClean="0">
                <a:solidFill>
                  <a:prstClr val="black"/>
                </a:solidFill>
                <a:latin typeface="Trebuchet MS"/>
                <a:cs typeface="Trebuchet MS"/>
              </a:rPr>
              <a:t>otal, fiducial &amp; differential diboson cross-sections measurements</a:t>
            </a:r>
          </a:p>
          <a:p>
            <a:pPr lvl="0">
              <a:lnSpc>
                <a:spcPct val="110000"/>
              </a:lnSpc>
              <a:spcBef>
                <a:spcPts val="0"/>
              </a:spcBef>
            </a:pPr>
            <a:r>
              <a:rPr lang="en-US" sz="1200" dirty="0" smtClean="0">
                <a:solidFill>
                  <a:srgbClr val="404040"/>
                </a:solidFill>
                <a:latin typeface="Trebuchet MS"/>
                <a:ea typeface="Arial" charset="0"/>
                <a:cs typeface="Trebuchet MS"/>
              </a:rPr>
              <a:t>Measured 11 diboson fiducial cross-sections: most are slightly above theory expectation (but syst. and </a:t>
            </a:r>
            <a:r>
              <a:rPr lang="en-US" sz="1200" dirty="0" err="1" smtClean="0">
                <a:solidFill>
                  <a:srgbClr val="404040"/>
                </a:solidFill>
                <a:latin typeface="Trebuchet MS"/>
                <a:ea typeface="Arial" charset="0"/>
                <a:cs typeface="Trebuchet MS"/>
              </a:rPr>
              <a:t>theo</a:t>
            </a:r>
            <a:r>
              <a:rPr lang="en-US" sz="1200" dirty="0" smtClean="0">
                <a:solidFill>
                  <a:srgbClr val="404040"/>
                </a:solidFill>
                <a:latin typeface="Trebuchet MS"/>
                <a:ea typeface="Arial" charset="0"/>
                <a:cs typeface="Trebuchet MS"/>
              </a:rPr>
              <a:t>. errors correlated)</a:t>
            </a:r>
          </a:p>
        </p:txBody>
      </p:sp>
      <p:sp>
        <p:nvSpPr>
          <p:cNvPr id="16" name="Rectangle 6"/>
          <p:cNvSpPr>
            <a:spLocks noChangeArrowheads="1"/>
          </p:cNvSpPr>
          <p:nvPr/>
        </p:nvSpPr>
        <p:spPr bwMode="auto">
          <a:xfrm>
            <a:off x="107504" y="224664"/>
            <a:ext cx="878497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3600" b="1" dirty="0" smtClean="0">
                <a:solidFill>
                  <a:srgbClr val="FFC000"/>
                </a:solidFill>
              </a:rPr>
              <a:t>EW </a:t>
            </a:r>
            <a:r>
              <a:rPr lang="en-GB" sz="3600" b="1" dirty="0" err="1" smtClean="0">
                <a:solidFill>
                  <a:srgbClr val="FFC000"/>
                </a:solidFill>
              </a:rPr>
              <a:t>dibosons</a:t>
            </a:r>
            <a:r>
              <a:rPr lang="en-GB" sz="3600" b="1" dirty="0" smtClean="0">
                <a:solidFill>
                  <a:srgbClr val="FFC000"/>
                </a:solidFill>
              </a:rPr>
              <a:t> — WW, WZ, ZZ, </a:t>
            </a:r>
            <a:r>
              <a:rPr lang="en-GB" sz="3600" b="1" dirty="0" err="1" smtClean="0">
                <a:solidFill>
                  <a:srgbClr val="FFC000"/>
                </a:solidFill>
              </a:rPr>
              <a:t>W</a:t>
            </a:r>
            <a:r>
              <a:rPr lang="en-GB" sz="3600" b="1" dirty="0" err="1" smtClean="0">
                <a:solidFill>
                  <a:srgbClr val="FFC000"/>
                </a:solidFill>
                <a:latin typeface="Symbol" pitchFamily="18" charset="2"/>
              </a:rPr>
              <a:t>g</a:t>
            </a:r>
            <a:r>
              <a:rPr lang="en-GB" sz="3600" b="1" dirty="0" smtClean="0">
                <a:solidFill>
                  <a:srgbClr val="FFC000"/>
                </a:solidFill>
              </a:rPr>
              <a:t>, </a:t>
            </a:r>
            <a:r>
              <a:rPr lang="en-GB" sz="3600" b="1" dirty="0" err="1" smtClean="0">
                <a:solidFill>
                  <a:srgbClr val="FFC000"/>
                </a:solidFill>
              </a:rPr>
              <a:t>Z</a:t>
            </a:r>
            <a:r>
              <a:rPr lang="en-GB" sz="3600" b="1" dirty="0" err="1" smtClean="0">
                <a:solidFill>
                  <a:srgbClr val="FFC000"/>
                </a:solidFill>
                <a:latin typeface="Symbol" pitchFamily="18" charset="2"/>
              </a:rPr>
              <a:t>g</a:t>
            </a:r>
            <a:r>
              <a:rPr lang="en-GB" sz="3600" b="1" dirty="0" smtClean="0">
                <a:solidFill>
                  <a:srgbClr val="FFC000"/>
                </a:solidFill>
              </a:rPr>
              <a:t>, </a:t>
            </a:r>
            <a:r>
              <a:rPr lang="en-GB" sz="3600" b="1" dirty="0" err="1" smtClean="0">
                <a:solidFill>
                  <a:srgbClr val="FFC000"/>
                </a:solidFill>
                <a:latin typeface="Symbol" pitchFamily="18" charset="2"/>
              </a:rPr>
              <a:t>gg</a:t>
            </a:r>
            <a:endParaRPr lang="en-GB" sz="3600" b="1" dirty="0" smtClean="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4l-public-9.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0334" y="1556791"/>
            <a:ext cx="3456384" cy="3791417"/>
          </a:xfrm>
          <a:prstGeom prst="rect">
            <a:avLst/>
          </a:prstGeom>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pic>
      <p:sp>
        <p:nvSpPr>
          <p:cNvPr id="16" name="Slide Number Placeholder 15"/>
          <p:cNvSpPr>
            <a:spLocks noGrp="1"/>
          </p:cNvSpPr>
          <p:nvPr>
            <p:ph type="sldNum" sz="quarter" idx="12"/>
          </p:nvPr>
        </p:nvSpPr>
        <p:spPr/>
        <p:txBody>
          <a:bodyPr/>
          <a:lstStyle/>
          <a:p>
            <a:fld id="{1AD93096-5B34-4342-9326-69289CEAE4C2}" type="slidenum">
              <a:rPr lang="en-US" smtClean="0"/>
              <a:pPr/>
              <a:t>14</a:t>
            </a:fld>
            <a:endParaRPr lang="en-US"/>
          </a:p>
        </p:txBody>
      </p:sp>
      <p:sp>
        <p:nvSpPr>
          <p:cNvPr id="4" name="Content Placeholder 3"/>
          <p:cNvSpPr>
            <a:spLocks noGrp="1"/>
          </p:cNvSpPr>
          <p:nvPr>
            <p:ph idx="4294967295"/>
          </p:nvPr>
        </p:nvSpPr>
        <p:spPr>
          <a:xfrm>
            <a:off x="0" y="3284538"/>
            <a:ext cx="1328738" cy="504825"/>
          </a:xfrm>
          <a:prstGeom prst="rect">
            <a:avLst/>
          </a:prstGeom>
          <a:ln>
            <a:no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p>
            <a:pPr marL="0" indent="0">
              <a:buNone/>
            </a:pPr>
            <a:r>
              <a:rPr lang="en-US" sz="2000" dirty="0" smtClean="0"/>
              <a:t>Z</a:t>
            </a:r>
            <a:r>
              <a:rPr lang="en-US" sz="2000" dirty="0" smtClean="0">
                <a:latin typeface="Symbol" charset="2"/>
              </a:rPr>
              <a:t>-&gt;</a:t>
            </a:r>
            <a:r>
              <a:rPr lang="en-US" sz="2000" dirty="0" smtClean="0"/>
              <a:t> 4l decay </a:t>
            </a:r>
          </a:p>
          <a:p>
            <a:pPr marL="0" indent="0">
              <a:buNone/>
            </a:pPr>
            <a:r>
              <a:rPr lang="en-US" sz="2000" dirty="0" smtClean="0"/>
              <a:t>9.7 </a:t>
            </a:r>
            <a:r>
              <a:rPr lang="en-US" sz="2000" dirty="0">
                <a:latin typeface="Symbol" charset="2"/>
                <a:cs typeface="Symbol" charset="2"/>
              </a:rPr>
              <a:t>s</a:t>
            </a:r>
            <a:r>
              <a:rPr lang="en-US" sz="2000" dirty="0"/>
              <a:t> </a:t>
            </a:r>
            <a:r>
              <a:rPr lang="en-US" sz="2000" b="1" dirty="0"/>
              <a:t>observation</a:t>
            </a:r>
            <a:r>
              <a:rPr lang="en-US" sz="2000" dirty="0"/>
              <a:t> </a:t>
            </a:r>
            <a:r>
              <a:rPr lang="en-US" sz="2000" dirty="0" smtClean="0"/>
              <a:t> </a:t>
            </a:r>
            <a:endParaRPr lang="en-US" sz="2000" dirty="0"/>
          </a:p>
        </p:txBody>
      </p:sp>
      <p:sp>
        <p:nvSpPr>
          <p:cNvPr id="18" name="TextBox 17"/>
          <p:cNvSpPr txBox="1"/>
          <p:nvPr/>
        </p:nvSpPr>
        <p:spPr>
          <a:xfrm>
            <a:off x="4771407" y="4653137"/>
            <a:ext cx="4254011" cy="1477328"/>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Font typeface="Arial"/>
              <a:buChar char="•"/>
            </a:pPr>
            <a:r>
              <a:rPr lang="en-US" dirty="0" smtClean="0"/>
              <a:t>Cross-check </a:t>
            </a:r>
            <a:r>
              <a:rPr lang="en-US" sz="1800" dirty="0" smtClean="0"/>
              <a:t>of Higgs mass</a:t>
            </a:r>
            <a:r>
              <a:rPr lang="en-US" dirty="0" smtClean="0"/>
              <a:t> calibration </a:t>
            </a:r>
            <a:endParaRPr lang="en-US" sz="1800" dirty="0" smtClean="0"/>
          </a:p>
          <a:p>
            <a:pPr marL="798513" lvl="1" indent="-342900">
              <a:buFont typeface="Arial"/>
              <a:buChar char="•"/>
            </a:pPr>
            <a:r>
              <a:rPr lang="en-US" sz="1800" dirty="0">
                <a:solidFill>
                  <a:srgbClr val="800000"/>
                </a:solidFill>
              </a:rPr>
              <a:t>Use </a:t>
            </a:r>
            <a:r>
              <a:rPr lang="en-US" sz="1800" dirty="0" smtClean="0">
                <a:solidFill>
                  <a:srgbClr val="800000"/>
                </a:solidFill>
              </a:rPr>
              <a:t>Z</a:t>
            </a:r>
            <a:r>
              <a:rPr lang="en-US" dirty="0" smtClean="0">
                <a:solidFill>
                  <a:srgbClr val="800000"/>
                </a:solidFill>
                <a:latin typeface="Symbol" charset="2"/>
              </a:rPr>
              <a:t>-&gt;</a:t>
            </a:r>
            <a:r>
              <a:rPr lang="en-US" sz="1800" dirty="0" smtClean="0">
                <a:solidFill>
                  <a:srgbClr val="800000"/>
                </a:solidFill>
              </a:rPr>
              <a:t> 4l to understand the mass of 4 leptons for H </a:t>
            </a:r>
            <a:r>
              <a:rPr lang="en-US" dirty="0" smtClean="0">
                <a:solidFill>
                  <a:srgbClr val="800000"/>
                </a:solidFill>
                <a:latin typeface="Symbol" charset="2"/>
              </a:rPr>
              <a:t>-&gt;</a:t>
            </a:r>
            <a:r>
              <a:rPr lang="en-US" sz="1800" dirty="0" smtClean="0">
                <a:solidFill>
                  <a:srgbClr val="800000"/>
                </a:solidFill>
              </a:rPr>
              <a:t>ZZ</a:t>
            </a:r>
            <a:r>
              <a:rPr lang="en-US" dirty="0" smtClean="0">
                <a:solidFill>
                  <a:srgbClr val="800000"/>
                </a:solidFill>
                <a:latin typeface="Symbol" charset="2"/>
              </a:rPr>
              <a:t>-&gt;</a:t>
            </a:r>
            <a:r>
              <a:rPr lang="en-US" sz="1800" dirty="0" smtClean="0">
                <a:solidFill>
                  <a:srgbClr val="800000"/>
                </a:solidFill>
              </a:rPr>
              <a:t> 4l</a:t>
            </a:r>
          </a:p>
          <a:p>
            <a:pPr marL="798513" lvl="1" indent="-342900">
              <a:buFont typeface="Arial"/>
              <a:buChar char="•"/>
            </a:pPr>
            <a:r>
              <a:rPr lang="en-US" sz="1800" dirty="0" smtClean="0">
                <a:solidFill>
                  <a:srgbClr val="800000"/>
                </a:solidFill>
              </a:rPr>
              <a:t>Gives  up to 10x more events</a:t>
            </a:r>
          </a:p>
          <a:p>
            <a:pPr marL="798513" lvl="1" indent="-342900">
              <a:buFont typeface="Arial"/>
              <a:buChar char="•"/>
            </a:pPr>
            <a:r>
              <a:rPr lang="en-US" dirty="0" smtClean="0">
                <a:solidFill>
                  <a:srgbClr val="800000"/>
                </a:solidFill>
              </a:rPr>
              <a:t>Low lepton </a:t>
            </a:r>
            <a:r>
              <a:rPr lang="en-US" dirty="0" err="1" smtClean="0">
                <a:solidFill>
                  <a:srgbClr val="800000"/>
                </a:solidFill>
              </a:rPr>
              <a:t>p</a:t>
            </a:r>
            <a:r>
              <a:rPr lang="en-US" baseline="-25000" dirty="0" err="1" smtClean="0">
                <a:solidFill>
                  <a:srgbClr val="800000"/>
                </a:solidFill>
              </a:rPr>
              <a:t>T</a:t>
            </a:r>
            <a:r>
              <a:rPr lang="en-US" dirty="0" smtClean="0">
                <a:solidFill>
                  <a:srgbClr val="800000"/>
                </a:solidFill>
              </a:rPr>
              <a:t> down to ~1 </a:t>
            </a:r>
            <a:r>
              <a:rPr lang="en-US" dirty="0" err="1" smtClean="0">
                <a:solidFill>
                  <a:srgbClr val="800000"/>
                </a:solidFill>
              </a:rPr>
              <a:t>GeV</a:t>
            </a:r>
            <a:endParaRPr lang="en-US" sz="1800" dirty="0" smtClean="0">
              <a:solidFill>
                <a:srgbClr val="800000"/>
              </a:solidFill>
            </a:endParaRPr>
          </a:p>
        </p:txBody>
      </p:sp>
      <p:sp>
        <p:nvSpPr>
          <p:cNvPr id="3" name="Rectangle 2"/>
          <p:cNvSpPr/>
          <p:nvPr/>
        </p:nvSpPr>
        <p:spPr>
          <a:xfrm>
            <a:off x="2511464" y="2708920"/>
            <a:ext cx="1697901" cy="369332"/>
          </a:xfrm>
          <a:prstGeom prst="rect">
            <a:avLst/>
          </a:prstGeom>
          <a:ln>
            <a:noFill/>
          </a:ln>
        </p:spPr>
        <p:style>
          <a:lnRef idx="1">
            <a:schemeClr val="accent3"/>
          </a:lnRef>
          <a:fillRef idx="2">
            <a:schemeClr val="accent3"/>
          </a:fillRef>
          <a:effectRef idx="1">
            <a:schemeClr val="accent3"/>
          </a:effectRef>
          <a:fontRef idx="minor">
            <a:schemeClr val="dk1"/>
          </a:fontRef>
        </p:style>
        <p:txBody>
          <a:bodyPr wrap="none">
            <a:spAutoFit/>
          </a:bodyPr>
          <a:lstStyle/>
          <a:p>
            <a:r>
              <a:rPr lang="en-US" sz="1800" dirty="0">
                <a:solidFill>
                  <a:srgbClr val="000000"/>
                </a:solidFill>
                <a:hlinkClick r:id="rId4"/>
              </a:rPr>
              <a:t>arXiv:</a:t>
            </a:r>
            <a:r>
              <a:rPr lang="en-US" sz="1800" dirty="0" smtClean="0">
                <a:solidFill>
                  <a:srgbClr val="000000"/>
                </a:solidFill>
                <a:hlinkClick r:id="rId4"/>
              </a:rPr>
              <a:t>1210.3844</a:t>
            </a:r>
            <a:endParaRPr lang="en-US" sz="1800" dirty="0">
              <a:solidFill>
                <a:srgbClr val="000000"/>
              </a:solidFill>
            </a:endParaRPr>
          </a:p>
        </p:txBody>
      </p:sp>
      <p:pic>
        <p:nvPicPr>
          <p:cNvPr id="11" name="Picture 8"/>
          <p:cNvPicPr>
            <a:picLocks noChangeAspect="1" noChangeArrowheads="1"/>
          </p:cNvPicPr>
          <p:nvPr/>
        </p:nvPicPr>
        <p:blipFill>
          <a:blip r:embed="rId5" cstate="print"/>
          <a:srcRect/>
          <a:stretch>
            <a:fillRect/>
          </a:stretch>
        </p:blipFill>
        <p:spPr bwMode="auto">
          <a:xfrm>
            <a:off x="7020272" y="188640"/>
            <a:ext cx="1896924" cy="1512168"/>
          </a:xfrm>
          <a:prstGeom prst="rect">
            <a:avLst/>
          </a:prstGeom>
          <a:ln>
            <a:solidFill>
              <a:srgbClr val="FFFFFF"/>
            </a:solidFill>
          </a:ln>
        </p:spPr>
        <p:style>
          <a:lnRef idx="0">
            <a:schemeClr val="accent5"/>
          </a:lnRef>
          <a:fillRef idx="3">
            <a:schemeClr val="accent5"/>
          </a:fillRef>
          <a:effectRef idx="3">
            <a:schemeClr val="accent5"/>
          </a:effectRef>
          <a:fontRef idx="minor">
            <a:schemeClr val="lt1"/>
          </a:fontRef>
        </p:style>
      </p:pic>
      <p:sp>
        <p:nvSpPr>
          <p:cNvPr id="12" name="Rectangle 11"/>
          <p:cNvSpPr/>
          <p:nvPr/>
        </p:nvSpPr>
        <p:spPr>
          <a:xfrm>
            <a:off x="251520" y="1340768"/>
            <a:ext cx="628890" cy="338554"/>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a:spAutoFit/>
          </a:bodyPr>
          <a:lstStyle/>
          <a:p>
            <a:r>
              <a:rPr lang="en-US" sz="1600" dirty="0" smtClean="0"/>
              <a:t>7 </a:t>
            </a:r>
            <a:r>
              <a:rPr lang="en-US" sz="1600" dirty="0" err="1" smtClean="0"/>
              <a:t>TeV</a:t>
            </a:r>
            <a:endParaRPr lang="en-US" sz="1600" dirty="0"/>
          </a:p>
        </p:txBody>
      </p:sp>
      <p:sp>
        <p:nvSpPr>
          <p:cNvPr id="14" name="TextBox 13"/>
          <p:cNvSpPr txBox="1"/>
          <p:nvPr/>
        </p:nvSpPr>
        <p:spPr>
          <a:xfrm>
            <a:off x="2910277" y="3140968"/>
            <a:ext cx="1236236"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600" u="sng" dirty="0" smtClean="0">
                <a:solidFill>
                  <a:schemeClr val="accent2"/>
                </a:solidFill>
              </a:rPr>
              <a:t>SMP-12-009</a:t>
            </a:r>
            <a:endParaRPr lang="en-US" sz="1600" u="sng" dirty="0">
              <a:solidFill>
                <a:schemeClr val="accent2"/>
              </a:solidFill>
            </a:endParaRPr>
          </a:p>
        </p:txBody>
      </p:sp>
      <p:pic>
        <p:nvPicPr>
          <p:cNvPr id="7" name="Picture 6" descr="Z4l-public-10.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1520" y="5517232"/>
            <a:ext cx="4173186" cy="1001536"/>
          </a:xfrm>
          <a:prstGeom prst="rect">
            <a:avLst/>
          </a:prstGeom>
        </p:spPr>
        <p:style>
          <a:lnRef idx="0">
            <a:schemeClr val="accent5"/>
          </a:lnRef>
          <a:fillRef idx="3">
            <a:schemeClr val="accent5"/>
          </a:fillRef>
          <a:effectRef idx="3">
            <a:schemeClr val="accent5"/>
          </a:effectRef>
          <a:fontRef idx="minor">
            <a:schemeClr val="lt1"/>
          </a:fontRef>
        </p:style>
      </p:pic>
      <p:pic>
        <p:nvPicPr>
          <p:cNvPr id="13" name="Picture 12" descr="SChan-180076_456795917_271_3DTower_1.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427984" y="1484784"/>
            <a:ext cx="2448272" cy="2589758"/>
          </a:xfrm>
          <a:prstGeom prst="rect">
            <a:avLst/>
          </a:prstGeom>
        </p:spPr>
        <p:style>
          <a:lnRef idx="0">
            <a:schemeClr val="accent5"/>
          </a:lnRef>
          <a:fillRef idx="3">
            <a:schemeClr val="accent5"/>
          </a:fillRef>
          <a:effectRef idx="3">
            <a:schemeClr val="accent5"/>
          </a:effectRef>
          <a:fontRef idx="minor">
            <a:schemeClr val="lt1"/>
          </a:fontRef>
        </p:style>
      </p:pic>
      <p:sp>
        <p:nvSpPr>
          <p:cNvPr id="15" name="Rectangle 6"/>
          <p:cNvSpPr>
            <a:spLocks noChangeArrowheads="1"/>
          </p:cNvSpPr>
          <p:nvPr/>
        </p:nvSpPr>
        <p:spPr bwMode="auto">
          <a:xfrm>
            <a:off x="107504" y="224664"/>
            <a:ext cx="482453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3600" b="1" dirty="0" smtClean="0">
                <a:solidFill>
                  <a:srgbClr val="FFC000"/>
                </a:solidFill>
              </a:rPr>
              <a:t>Electroweak Highlights</a:t>
            </a:r>
            <a:endParaRPr lang="en-US" sz="3600" b="1" dirty="0">
              <a:solidFill>
                <a:srgbClr val="FFC000"/>
              </a:solidFill>
              <a:latin typeface="+mj-lt"/>
            </a:endParaRPr>
          </a:p>
        </p:txBody>
      </p:sp>
      <p:pic>
        <p:nvPicPr>
          <p:cNvPr id="17" name="Image 12" descr="StandardModel.png"/>
          <p:cNvPicPr>
            <a:picLocks noChangeAspect="1"/>
          </p:cNvPicPr>
          <p:nvPr/>
        </p:nvPicPr>
        <p:blipFill rotWithShape="1">
          <a:blip r:embed="rId8" cstate="print">
            <a:extLst>
              <a:ext uri="{28A0092B-C50C-407E-A947-70E740481C1C}">
                <a14:useLocalDpi xmlns:a14="http://schemas.microsoft.com/office/drawing/2010/main" xmlns="" val="0"/>
              </a:ext>
            </a:extLst>
          </a:blip>
          <a:srcRect l="71475" t="24191" r="15773" b="55144"/>
          <a:stretch/>
        </p:blipFill>
        <p:spPr>
          <a:xfrm>
            <a:off x="8316416" y="3933056"/>
            <a:ext cx="681494" cy="726336"/>
          </a:xfrm>
          <a:prstGeom prst="rect">
            <a:avLst/>
          </a:prstGeom>
        </p:spPr>
      </p:pic>
    </p:spTree>
    <p:extLst>
      <p:ext uri="{BB962C8B-B14F-4D97-AF65-F5344CB8AC3E}">
        <p14:creationId xmlns:p14="http://schemas.microsoft.com/office/powerpoint/2010/main" xmlns="" val="36289745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p:cNvSpPr>
            <a:spLocks noGrp="1"/>
          </p:cNvSpPr>
          <p:nvPr>
            <p:ph type="sldNum" sz="quarter" idx="12"/>
          </p:nvPr>
        </p:nvSpPr>
        <p:spPr/>
        <p:txBody>
          <a:bodyPr/>
          <a:lstStyle/>
          <a:p>
            <a:fld id="{1AD93096-5B34-4342-9326-69289CEAE4C2}" type="slidenum">
              <a:rPr lang="en-US" smtClean="0"/>
              <a:pPr/>
              <a:t>15</a:t>
            </a:fld>
            <a:endParaRPr lang="en-US" dirty="0"/>
          </a:p>
        </p:txBody>
      </p:sp>
      <p:sp>
        <p:nvSpPr>
          <p:cNvPr id="6" name="TextBox 5"/>
          <p:cNvSpPr txBox="1"/>
          <p:nvPr/>
        </p:nvSpPr>
        <p:spPr>
          <a:xfrm>
            <a:off x="2046181" y="980728"/>
            <a:ext cx="184731" cy="369332"/>
          </a:xfrm>
          <a:prstGeom prst="rect">
            <a:avLst/>
          </a:prstGeom>
          <a:noFill/>
        </p:spPr>
        <p:txBody>
          <a:bodyPr wrap="none" rtlCol="0">
            <a:spAutoFit/>
          </a:bodyPr>
          <a:lstStyle/>
          <a:p>
            <a:endParaRPr lang="en-US" dirty="0"/>
          </a:p>
        </p:txBody>
      </p:sp>
      <p:pic>
        <p:nvPicPr>
          <p:cNvPr id="12" name="Picture 11" descr="Screen Shot 2012-11-27 at 09.41.2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615" y="3966179"/>
            <a:ext cx="2110629" cy="2130069"/>
          </a:xfrm>
          <a:prstGeom prst="rect">
            <a:avLst/>
          </a:prstGeom>
          <a:effectLst>
            <a:outerShdw blurRad="50800" dist="38100" dir="2700000" algn="tl" rotWithShape="0">
              <a:prstClr val="black">
                <a:alpha val="40000"/>
              </a:prstClr>
            </a:outerShdw>
          </a:effectLst>
        </p:spPr>
      </p:pic>
      <p:pic>
        <p:nvPicPr>
          <p:cNvPr id="16" name="Picture 15" descr="Screen Shot 2012-11-27 at 09.41.40.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38469" y="3976215"/>
            <a:ext cx="2107487" cy="2120032"/>
          </a:xfrm>
          <a:prstGeom prst="rect">
            <a:avLst/>
          </a:prstGeom>
          <a:effectLst>
            <a:outerShdw blurRad="50800" dist="38100" dir="2700000" algn="tl" rotWithShape="0">
              <a:prstClr val="black">
                <a:alpha val="40000"/>
              </a:prstClr>
            </a:outerShdw>
          </a:effectLst>
        </p:spPr>
      </p:pic>
      <p:sp>
        <p:nvSpPr>
          <p:cNvPr id="29" name="Rectangle 28"/>
          <p:cNvSpPr/>
          <p:nvPr/>
        </p:nvSpPr>
        <p:spPr>
          <a:xfrm>
            <a:off x="257058" y="6237312"/>
            <a:ext cx="6475182" cy="307777"/>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smtClean="0">
                <a:solidFill>
                  <a:srgbClr val="C00000"/>
                </a:solidFill>
                <a:latin typeface="+mj-lt"/>
                <a:cs typeface="Symbol" charset="2"/>
              </a:rPr>
              <a:t>Differential </a:t>
            </a:r>
            <a:r>
              <a:rPr lang="en-US" sz="1400" dirty="0" err="1" smtClean="0">
                <a:solidFill>
                  <a:srgbClr val="C00000"/>
                </a:solidFill>
                <a:latin typeface="Symbol" charset="2"/>
                <a:cs typeface="Symbol" charset="2"/>
              </a:rPr>
              <a:t>s</a:t>
            </a:r>
            <a:r>
              <a:rPr lang="en-US" sz="1400" baseline="-25000" dirty="0" err="1" smtClean="0">
                <a:solidFill>
                  <a:srgbClr val="C00000"/>
                </a:solidFill>
                <a:latin typeface="Times New Roman"/>
                <a:cs typeface="Times New Roman"/>
              </a:rPr>
              <a:t>t</a:t>
            </a:r>
            <a:r>
              <a:rPr lang="en-US" sz="1400" baseline="-25000" dirty="0" err="1" smtClean="0">
                <a:solidFill>
                  <a:srgbClr val="C00000"/>
                </a:solidFill>
                <a:latin typeface="Times New Roman Bar"/>
                <a:cs typeface="Times New Roman Bar"/>
              </a:rPr>
              <a:t>t</a:t>
            </a:r>
            <a:r>
              <a:rPr lang="en-US" sz="1400" baseline="-25000" dirty="0" smtClean="0">
                <a:solidFill>
                  <a:srgbClr val="C00000"/>
                </a:solidFill>
                <a:latin typeface="Times New Roman Bar"/>
                <a:cs typeface="Times New Roman Bar"/>
              </a:rPr>
              <a:t> </a:t>
            </a:r>
            <a:r>
              <a:rPr lang="en-US" sz="1400" dirty="0" smtClean="0">
                <a:solidFill>
                  <a:srgbClr val="C00000"/>
                </a:solidFill>
                <a:latin typeface="Times New Roman Bar"/>
                <a:cs typeface="Times New Roman Bar"/>
              </a:rPr>
              <a:t>as function of the kinematic properties</a:t>
            </a:r>
            <a:r>
              <a:rPr lang="en-US" sz="1400" dirty="0" smtClean="0">
                <a:solidFill>
                  <a:srgbClr val="C00000"/>
                </a:solidFill>
              </a:rPr>
              <a:t>: </a:t>
            </a:r>
            <a:r>
              <a:rPr lang="en-US" sz="1400" dirty="0" smtClean="0">
                <a:solidFill>
                  <a:srgbClr val="C00000"/>
                </a:solidFill>
                <a:cs typeface="Symbol" charset="2"/>
              </a:rPr>
              <a:t>good agreement Data </a:t>
            </a:r>
            <a:r>
              <a:rPr lang="en-US" sz="1400" dirty="0" err="1" smtClean="0">
                <a:solidFill>
                  <a:srgbClr val="C00000"/>
                </a:solidFill>
                <a:cs typeface="Symbol" charset="2"/>
              </a:rPr>
              <a:t>vs</a:t>
            </a:r>
            <a:r>
              <a:rPr lang="en-US" sz="1400" dirty="0" smtClean="0">
                <a:solidFill>
                  <a:srgbClr val="C00000"/>
                </a:solidFill>
                <a:cs typeface="Symbol" charset="2"/>
              </a:rPr>
              <a:t> MC</a:t>
            </a:r>
            <a:r>
              <a:rPr lang="en-US" sz="1400" dirty="0" smtClean="0">
                <a:solidFill>
                  <a:srgbClr val="C00000"/>
                </a:solidFill>
                <a:latin typeface="Times New Roman Bar"/>
                <a:cs typeface="Times New Roman Bar"/>
              </a:rPr>
              <a:t> </a:t>
            </a:r>
            <a:endParaRPr lang="en-US" sz="1400" dirty="0">
              <a:solidFill>
                <a:srgbClr val="C00000"/>
              </a:solidFill>
              <a:latin typeface="+mj-lt"/>
            </a:endParaRPr>
          </a:p>
        </p:txBody>
      </p:sp>
      <p:pic>
        <p:nvPicPr>
          <p:cNvPr id="7" name="Picture 6" descr="Screen Shot 2012-11-27 at 12.21.56.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12057" y="4002315"/>
            <a:ext cx="2184133" cy="2093932"/>
          </a:xfrm>
          <a:prstGeom prst="rect">
            <a:avLst/>
          </a:prstGeom>
          <a:effectLst>
            <a:outerShdw blurRad="50800" dist="38100" dir="2700000" algn="tl" rotWithShape="0">
              <a:prstClr val="black">
                <a:alpha val="40000"/>
              </a:prstClr>
            </a:outerShdw>
          </a:effectLst>
        </p:spPr>
      </p:pic>
      <p:pic>
        <p:nvPicPr>
          <p:cNvPr id="8" name="Picture 7" descr="Screen Shot 2012-11-27 at 12.22.09.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31943" y="3861047"/>
            <a:ext cx="2209385" cy="2235200"/>
          </a:xfrm>
          <a:prstGeom prst="rect">
            <a:avLst/>
          </a:prstGeom>
          <a:effectLst>
            <a:outerShdw blurRad="50800" dist="38100" dir="2700000" algn="tl" rotWithShape="0">
              <a:prstClr val="black">
                <a:alpha val="40000"/>
              </a:prstClr>
            </a:outerShdw>
          </a:effectLst>
        </p:spPr>
      </p:pic>
      <p:sp>
        <p:nvSpPr>
          <p:cNvPr id="20" name="Rectangle 6"/>
          <p:cNvSpPr>
            <a:spLocks noChangeArrowheads="1"/>
          </p:cNvSpPr>
          <p:nvPr/>
        </p:nvSpPr>
        <p:spPr bwMode="auto">
          <a:xfrm>
            <a:off x="107504" y="224664"/>
            <a:ext cx="3168352"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3600" b="1" dirty="0" smtClean="0">
                <a:solidFill>
                  <a:srgbClr val="FFC000"/>
                </a:solidFill>
              </a:rPr>
              <a:t>Top Highlights</a:t>
            </a:r>
            <a:endParaRPr lang="en-US" sz="3600" b="1" dirty="0">
              <a:solidFill>
                <a:srgbClr val="FFC000"/>
              </a:solidFill>
              <a:latin typeface="+mj-lt"/>
            </a:endParaRPr>
          </a:p>
        </p:txBody>
      </p:sp>
      <p:pic>
        <p:nvPicPr>
          <p:cNvPr id="23" name="Picture 4"/>
          <p:cNvPicPr>
            <a:picLocks noChangeAspect="1" noChangeArrowheads="1"/>
          </p:cNvPicPr>
          <p:nvPr/>
        </p:nvPicPr>
        <p:blipFill>
          <a:blip r:embed="rId7" cstate="print"/>
          <a:srcRect/>
          <a:stretch>
            <a:fillRect/>
          </a:stretch>
        </p:blipFill>
        <p:spPr bwMode="auto">
          <a:xfrm>
            <a:off x="0" y="836712"/>
            <a:ext cx="4572000" cy="3007682"/>
          </a:xfrm>
          <a:prstGeom prst="rect">
            <a:avLst/>
          </a:prstGeom>
          <a:noFill/>
          <a:ln w="9525">
            <a:noFill/>
            <a:miter lim="800000"/>
            <a:headEnd/>
            <a:tailEnd/>
          </a:ln>
        </p:spPr>
      </p:pic>
      <p:pic>
        <p:nvPicPr>
          <p:cNvPr id="513" name="Picture 1" descr="Untitled.png"/>
          <p:cNvPicPr preferRelativeResize="0">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499992" y="260648"/>
            <a:ext cx="4404882" cy="3232837"/>
          </a:xfrm>
          <a:prstGeom prst="rect">
            <a:avLst/>
          </a:prstGeom>
          <a:noFill/>
          <a:ln w="76200" cmpd="sng">
            <a:noFill/>
          </a:ln>
        </p:spPr>
      </p:pic>
      <p:sp>
        <p:nvSpPr>
          <p:cNvPr id="30" name="TextBox 29"/>
          <p:cNvSpPr txBox="1"/>
          <p:nvPr/>
        </p:nvSpPr>
        <p:spPr>
          <a:xfrm>
            <a:off x="0" y="3717031"/>
            <a:ext cx="1403648" cy="307777"/>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u="sng" dirty="0">
                <a:solidFill>
                  <a:schemeClr val="accent6"/>
                </a:solidFill>
              </a:rPr>
              <a:t>arXiv:1211.2220 </a:t>
            </a:r>
            <a:endParaRPr lang="en-US" sz="1400" b="1" u="sng" dirty="0">
              <a:solidFill>
                <a:schemeClr val="accent6"/>
              </a:solidFill>
            </a:endParaRPr>
          </a:p>
        </p:txBody>
      </p:sp>
    </p:spTree>
    <p:extLst>
      <p:ext uri="{BB962C8B-B14F-4D97-AF65-F5344CB8AC3E}">
        <p14:creationId xmlns:p14="http://schemas.microsoft.com/office/powerpoint/2010/main" xmlns="" val="9760348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5" name="Picture 3"/>
          <p:cNvPicPr>
            <a:picLocks noChangeAspect="1" noChangeArrowheads="1"/>
          </p:cNvPicPr>
          <p:nvPr/>
        </p:nvPicPr>
        <p:blipFill>
          <a:blip r:embed="rId3" cstate="print"/>
          <a:srcRect/>
          <a:stretch>
            <a:fillRect/>
          </a:stretch>
        </p:blipFill>
        <p:spPr bwMode="auto">
          <a:xfrm>
            <a:off x="0" y="188640"/>
            <a:ext cx="4879174" cy="3140968"/>
          </a:xfrm>
          <a:prstGeom prst="rect">
            <a:avLst/>
          </a:prstGeom>
          <a:noFill/>
          <a:ln w="9525">
            <a:noFill/>
            <a:miter lim="800000"/>
            <a:headEnd/>
            <a:tailEnd/>
          </a:ln>
        </p:spPr>
      </p:pic>
      <p:sp>
        <p:nvSpPr>
          <p:cNvPr id="4" name="Title 3"/>
          <p:cNvSpPr>
            <a:spLocks noGrp="1"/>
          </p:cNvSpPr>
          <p:nvPr>
            <p:ph type="ctrTitle"/>
          </p:nvPr>
        </p:nvSpPr>
        <p:spPr>
          <a:xfrm>
            <a:off x="323530" y="3645024"/>
            <a:ext cx="8439472" cy="1384176"/>
          </a:xfrm>
        </p:spPr>
        <p:txBody>
          <a:bodyPr>
            <a:normAutofit/>
          </a:bodyPr>
          <a:lstStyle/>
          <a:p>
            <a:r>
              <a:rPr lang="en-GB" sz="4400" dirty="0" smtClean="0">
                <a:effectLst>
                  <a:outerShdw blurRad="38100" dist="38100" dir="2700000" algn="tl">
                    <a:srgbClr val="000000">
                      <a:alpha val="43137"/>
                    </a:srgbClr>
                  </a:outerShdw>
                </a:effectLst>
              </a:rPr>
              <a:t>Searching for </a:t>
            </a:r>
            <a:r>
              <a:rPr lang="en-GB" sz="4400" dirty="0" err="1" smtClean="0">
                <a:effectLst>
                  <a:outerShdw blurRad="38100" dist="38100" dir="2700000" algn="tl">
                    <a:srgbClr val="000000">
                      <a:alpha val="43137"/>
                    </a:srgbClr>
                  </a:outerShdw>
                </a:effectLst>
              </a:rPr>
              <a:t>ano</a:t>
            </a:r>
            <a:r>
              <a:rPr lang="en-GB" sz="4400" dirty="0" err="1" smtClean="0">
                <a:solidFill>
                  <a:schemeClr val="tx1">
                    <a:lumMod val="65000"/>
                  </a:schemeClr>
                </a:solidFill>
                <a:effectLst>
                  <a:outerShdw blurRad="38100" dist="38100" dir="2700000" algn="tl">
                    <a:srgbClr val="000000">
                      <a:alpha val="43137"/>
                    </a:srgbClr>
                  </a:outerShdw>
                </a:effectLst>
              </a:rPr>
              <a:t>s</a:t>
            </a:r>
            <a:r>
              <a:rPr lang="en-GB" sz="4400" dirty="0" err="1" smtClean="0">
                <a:effectLst>
                  <a:outerShdw blurRad="38100" dist="38100" dir="2700000" algn="tl">
                    <a:srgbClr val="000000">
                      <a:alpha val="43137"/>
                    </a:srgbClr>
                  </a:outerShdw>
                </a:effectLst>
              </a:rPr>
              <a:t>malies</a:t>
            </a:r>
            <a:endParaRPr lang="en-GB" sz="4400" dirty="0">
              <a:effectLst>
                <a:outerShdw blurRad="38100" dist="38100" dir="2700000" algn="tl">
                  <a:srgbClr val="000000">
                    <a:alpha val="43137"/>
                  </a:srgbClr>
                </a:outerShdw>
              </a:effectLst>
            </a:endParaRPr>
          </a:p>
        </p:txBody>
      </p:sp>
      <p:pic>
        <p:nvPicPr>
          <p:cNvPr id="9" name="Picture 8" descr="eventDisplay2.pdf"/>
          <p:cNvPicPr>
            <a:picLocks noChangeAspect="1"/>
          </p:cNvPicPr>
          <p:nvPr/>
        </p:nvPicPr>
        <p:blipFill>
          <a:blip r:embed="rId4" cstate="print"/>
          <a:stretch>
            <a:fillRect/>
          </a:stretch>
        </p:blipFill>
        <p:spPr>
          <a:xfrm>
            <a:off x="4932040" y="260648"/>
            <a:ext cx="4211960" cy="2930059"/>
          </a:xfrm>
          <a:prstGeom prst="rect">
            <a:avLst/>
          </a:prstGeom>
        </p:spPr>
      </p:pic>
      <p:pic>
        <p:nvPicPr>
          <p:cNvPr id="10" name="Picture 4" descr="C:\Users\Tony\Pictures\Keep-Calm-and-Baryon.jpg"/>
          <p:cNvPicPr>
            <a:picLocks noChangeAspect="1" noChangeArrowheads="1"/>
          </p:cNvPicPr>
          <p:nvPr/>
        </p:nvPicPr>
        <p:blipFill>
          <a:blip r:embed="rId5" cstate="print"/>
          <a:srcRect/>
          <a:stretch>
            <a:fillRect/>
          </a:stretch>
        </p:blipFill>
        <p:spPr bwMode="auto">
          <a:xfrm>
            <a:off x="7847390" y="5157192"/>
            <a:ext cx="1296609" cy="1700808"/>
          </a:xfrm>
          <a:prstGeom prst="rect">
            <a:avLst/>
          </a:prstGeom>
          <a:noFill/>
        </p:spPr>
      </p:pic>
      <p:pic>
        <p:nvPicPr>
          <p:cNvPr id="919554" name="Picture 2" descr="C:\Users\Tony\Pictures\needle_haystack-300x200.jpg"/>
          <p:cNvPicPr>
            <a:picLocks noChangeAspect="1" noChangeArrowheads="1"/>
          </p:cNvPicPr>
          <p:nvPr/>
        </p:nvPicPr>
        <p:blipFill>
          <a:blip r:embed="rId6" cstate="print"/>
          <a:srcRect/>
          <a:stretch>
            <a:fillRect/>
          </a:stretch>
        </p:blipFill>
        <p:spPr bwMode="auto">
          <a:xfrm>
            <a:off x="3370459" y="5157192"/>
            <a:ext cx="3073749" cy="1700808"/>
          </a:xfrm>
          <a:prstGeom prst="rect">
            <a:avLst/>
          </a:prstGeom>
          <a:noFill/>
        </p:spPr>
      </p:pic>
      <p:pic>
        <p:nvPicPr>
          <p:cNvPr id="7" name="Picture 2" descr="http://upload.wikimedia.org/wikipedia/en/thumb/c/c7/Landofgiants.gif/200px-Landofgiants.gif"/>
          <p:cNvPicPr>
            <a:picLocks noChangeAspect="1" noChangeArrowheads="1"/>
          </p:cNvPicPr>
          <p:nvPr/>
        </p:nvPicPr>
        <p:blipFill>
          <a:blip r:embed="rId7" cstate="print"/>
          <a:srcRect/>
          <a:stretch>
            <a:fillRect/>
          </a:stretch>
        </p:blipFill>
        <p:spPr bwMode="auto">
          <a:xfrm>
            <a:off x="755576" y="5193196"/>
            <a:ext cx="2160240" cy="1620180"/>
          </a:xfrm>
          <a:prstGeom prst="rect">
            <a:avLst/>
          </a:prstGeom>
          <a:noFill/>
        </p:spPr>
      </p:pic>
      <p:sp>
        <p:nvSpPr>
          <p:cNvPr id="8" name="TextBox 7"/>
          <p:cNvSpPr txBox="1"/>
          <p:nvPr/>
        </p:nvSpPr>
        <p:spPr>
          <a:xfrm>
            <a:off x="2232248" y="5688632"/>
            <a:ext cx="381836" cy="646331"/>
          </a:xfrm>
          <a:prstGeom prst="rect">
            <a:avLst/>
          </a:prstGeom>
          <a:noFill/>
        </p:spPr>
        <p:txBody>
          <a:bodyPr wrap="none" rtlCol="0">
            <a:spAutoFit/>
          </a:bodyPr>
          <a:lstStyle/>
          <a:p>
            <a:r>
              <a:rPr lang="en-GB" sz="3600" dirty="0" smtClean="0"/>
              <a:t>?</a:t>
            </a:r>
            <a:endParaRPr lang="en-GB" sz="3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3" descr="ed1"/>
          <p:cNvPicPr>
            <a:picLocks noChangeAspect="1" noChangeArrowheads="1"/>
          </p:cNvPicPr>
          <p:nvPr/>
        </p:nvPicPr>
        <p:blipFill>
          <a:blip r:embed="rId4" cstate="print"/>
          <a:srcRect/>
          <a:stretch>
            <a:fillRect/>
          </a:stretch>
        </p:blipFill>
        <p:spPr bwMode="auto">
          <a:xfrm>
            <a:off x="246511" y="3946211"/>
            <a:ext cx="2180492" cy="2044700"/>
          </a:xfrm>
          <a:prstGeom prst="rect">
            <a:avLst/>
          </a:prstGeom>
          <a:noFill/>
          <a:ln w="9525">
            <a:noFill/>
            <a:miter lim="800000"/>
            <a:headEnd/>
            <a:tailEnd/>
          </a:ln>
        </p:spPr>
      </p:pic>
      <p:sp>
        <p:nvSpPr>
          <p:cNvPr id="32775" name="Text Box 7"/>
          <p:cNvSpPr txBox="1">
            <a:spLocks noChangeArrowheads="1"/>
          </p:cNvSpPr>
          <p:nvPr/>
        </p:nvSpPr>
        <p:spPr bwMode="auto">
          <a:xfrm>
            <a:off x="176172" y="3793811"/>
            <a:ext cx="1854995"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a:t>Extra </a:t>
            </a:r>
            <a:r>
              <a:rPr lang="en-US" dirty="0" smtClean="0"/>
              <a:t>Dimensions</a:t>
            </a:r>
            <a:endParaRPr lang="en-US" dirty="0"/>
          </a:p>
        </p:txBody>
      </p:sp>
      <p:sp>
        <p:nvSpPr>
          <p:cNvPr id="32776" name="Text Box 8"/>
          <p:cNvSpPr txBox="1">
            <a:spLocks noChangeArrowheads="1"/>
          </p:cNvSpPr>
          <p:nvPr/>
        </p:nvSpPr>
        <p:spPr bwMode="auto">
          <a:xfrm>
            <a:off x="2708358" y="3870011"/>
            <a:ext cx="1285929"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a:t>Black </a:t>
            </a:r>
            <a:r>
              <a:rPr lang="en-US" dirty="0" smtClean="0"/>
              <a:t>Holes</a:t>
            </a:r>
            <a:endParaRPr lang="en-US" dirty="0"/>
          </a:p>
        </p:txBody>
      </p:sp>
      <p:pic>
        <p:nvPicPr>
          <p:cNvPr id="32777" name="Picture 10"/>
          <p:cNvPicPr>
            <a:picLocks noChangeAspect="1" noChangeArrowheads="1"/>
          </p:cNvPicPr>
          <p:nvPr/>
        </p:nvPicPr>
        <p:blipFill>
          <a:blip r:embed="rId5" cstate="print"/>
          <a:srcRect/>
          <a:stretch>
            <a:fillRect/>
          </a:stretch>
        </p:blipFill>
        <p:spPr bwMode="auto">
          <a:xfrm>
            <a:off x="35496" y="1164911"/>
            <a:ext cx="2511669" cy="2400300"/>
          </a:xfrm>
          <a:prstGeom prst="rect">
            <a:avLst/>
          </a:prstGeom>
          <a:noFill/>
          <a:ln w="41275">
            <a:noFill/>
            <a:miter lim="800000"/>
            <a:headEnd/>
            <a:tailEnd/>
          </a:ln>
        </p:spPr>
      </p:pic>
      <p:pic>
        <p:nvPicPr>
          <p:cNvPr id="32778" name="Picture 11"/>
          <p:cNvPicPr>
            <a:picLocks noChangeAspect="1" noChangeArrowheads="1"/>
          </p:cNvPicPr>
          <p:nvPr/>
        </p:nvPicPr>
        <p:blipFill>
          <a:blip r:embed="rId6" cstate="print"/>
          <a:srcRect/>
          <a:stretch>
            <a:fillRect/>
          </a:stretch>
        </p:blipFill>
        <p:spPr bwMode="auto">
          <a:xfrm>
            <a:off x="4818511" y="1507811"/>
            <a:ext cx="2080846" cy="2014538"/>
          </a:xfrm>
          <a:prstGeom prst="rect">
            <a:avLst/>
          </a:prstGeom>
          <a:noFill/>
          <a:ln w="41275">
            <a:noFill/>
            <a:miter lim="800000"/>
            <a:headEnd/>
            <a:tailEnd/>
          </a:ln>
        </p:spPr>
      </p:pic>
      <p:pic>
        <p:nvPicPr>
          <p:cNvPr id="32779" name="Picture 12"/>
          <p:cNvPicPr>
            <a:picLocks noChangeAspect="1" noChangeArrowheads="1"/>
          </p:cNvPicPr>
          <p:nvPr/>
        </p:nvPicPr>
        <p:blipFill>
          <a:blip r:embed="rId7" cstate="print"/>
          <a:srcRect/>
          <a:stretch>
            <a:fillRect/>
          </a:stretch>
        </p:blipFill>
        <p:spPr bwMode="auto">
          <a:xfrm>
            <a:off x="4748172" y="3870011"/>
            <a:ext cx="2110154" cy="2039938"/>
          </a:xfrm>
          <a:prstGeom prst="rect">
            <a:avLst/>
          </a:prstGeom>
          <a:noFill/>
          <a:ln w="41275">
            <a:noFill/>
            <a:miter lim="800000"/>
            <a:headEnd/>
            <a:tailEnd/>
          </a:ln>
        </p:spPr>
      </p:pic>
      <p:sp>
        <p:nvSpPr>
          <p:cNvPr id="32780" name="Text Box 13"/>
          <p:cNvSpPr txBox="1">
            <a:spLocks noChangeArrowheads="1"/>
          </p:cNvSpPr>
          <p:nvPr/>
        </p:nvSpPr>
        <p:spPr bwMode="auto">
          <a:xfrm>
            <a:off x="5029527" y="3565211"/>
            <a:ext cx="1276311"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a:t>Little </a:t>
            </a:r>
            <a:r>
              <a:rPr lang="en-US" dirty="0" smtClean="0"/>
              <a:t>Higgs</a:t>
            </a:r>
            <a:endParaRPr lang="en-US" dirty="0"/>
          </a:p>
        </p:txBody>
      </p:sp>
      <p:sp>
        <p:nvSpPr>
          <p:cNvPr id="32781" name="Text Box 15"/>
          <p:cNvSpPr txBox="1">
            <a:spLocks noChangeArrowheads="1"/>
          </p:cNvSpPr>
          <p:nvPr/>
        </p:nvSpPr>
        <p:spPr bwMode="auto">
          <a:xfrm>
            <a:off x="4776015" y="1126811"/>
            <a:ext cx="2047355"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a:t>ZZ/WW </a:t>
            </a:r>
            <a:r>
              <a:rPr lang="en-US" dirty="0" smtClean="0"/>
              <a:t>resonances</a:t>
            </a:r>
            <a:endParaRPr lang="en-US" dirty="0"/>
          </a:p>
        </p:txBody>
      </p:sp>
      <p:pic>
        <p:nvPicPr>
          <p:cNvPr id="32782" name="Picture 16"/>
          <p:cNvPicPr>
            <a:picLocks noChangeAspect="1" noChangeArrowheads="1"/>
          </p:cNvPicPr>
          <p:nvPr/>
        </p:nvPicPr>
        <p:blipFill>
          <a:blip r:embed="rId8" cstate="print"/>
          <a:srcRect/>
          <a:stretch>
            <a:fillRect/>
          </a:stretch>
        </p:blipFill>
        <p:spPr bwMode="auto">
          <a:xfrm>
            <a:off x="7045895" y="1888812"/>
            <a:ext cx="2063262" cy="1425575"/>
          </a:xfrm>
          <a:prstGeom prst="rect">
            <a:avLst/>
          </a:prstGeom>
          <a:noFill/>
          <a:ln w="41275">
            <a:noFill/>
            <a:miter lim="800000"/>
            <a:headEnd/>
            <a:tailEnd/>
          </a:ln>
        </p:spPr>
      </p:pic>
      <p:sp>
        <p:nvSpPr>
          <p:cNvPr id="32783" name="Text Box 18"/>
          <p:cNvSpPr txBox="1">
            <a:spLocks noChangeArrowheads="1"/>
          </p:cNvSpPr>
          <p:nvPr/>
        </p:nvSpPr>
        <p:spPr bwMode="auto">
          <a:xfrm>
            <a:off x="7539731" y="1355411"/>
            <a:ext cx="1290481"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smtClean="0"/>
              <a:t>Technicolor</a:t>
            </a:r>
            <a:endParaRPr lang="en-US" dirty="0"/>
          </a:p>
        </p:txBody>
      </p:sp>
      <p:sp>
        <p:nvSpPr>
          <p:cNvPr id="32784" name="Text Box 19"/>
          <p:cNvSpPr txBox="1">
            <a:spLocks noChangeArrowheads="1"/>
          </p:cNvSpPr>
          <p:nvPr/>
        </p:nvSpPr>
        <p:spPr bwMode="auto">
          <a:xfrm>
            <a:off x="2708357" y="1126811"/>
            <a:ext cx="1953730" cy="400110"/>
          </a:xfrm>
          <a:prstGeom prst="rect">
            <a:avLst/>
          </a:prstGeom>
          <a:solidFill>
            <a:srgbClr val="CCFFFF"/>
          </a:solidFill>
          <a:ln w="31750">
            <a:noFill/>
            <a:miter lim="800000"/>
            <a:headEnd/>
            <a:tailEnd/>
          </a:ln>
        </p:spPr>
        <p:txBody>
          <a:bodyPr wrap="none">
            <a:prstTxWarp prst="textNoShape">
              <a:avLst/>
            </a:prstTxWarp>
            <a:spAutoFit/>
          </a:bodyPr>
          <a:lstStyle/>
          <a:p>
            <a:r>
              <a:rPr lang="en-US"/>
              <a:t>Supersymmetry</a:t>
            </a:r>
          </a:p>
        </p:txBody>
      </p:sp>
      <p:sp>
        <p:nvSpPr>
          <p:cNvPr id="32785" name="Text Box 22"/>
          <p:cNvSpPr txBox="1">
            <a:spLocks noChangeArrowheads="1"/>
          </p:cNvSpPr>
          <p:nvPr/>
        </p:nvSpPr>
        <p:spPr bwMode="auto">
          <a:xfrm>
            <a:off x="574757" y="6156012"/>
            <a:ext cx="3724161"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smtClean="0">
                <a:latin typeface="Arial" charset="0"/>
              </a:rPr>
              <a:t>A </a:t>
            </a:r>
            <a:r>
              <a:rPr lang="en-US" dirty="0">
                <a:latin typeface="Arial" charset="0"/>
              </a:rPr>
              <a:t>large variety of possible </a:t>
            </a:r>
            <a:r>
              <a:rPr lang="en-US" dirty="0" smtClean="0">
                <a:latin typeface="Arial" charset="0"/>
              </a:rPr>
              <a:t>signals </a:t>
            </a:r>
            <a:endParaRPr lang="en-US" dirty="0">
              <a:latin typeface="Arial" charset="0"/>
            </a:endParaRPr>
          </a:p>
        </p:txBody>
      </p:sp>
      <p:pic>
        <p:nvPicPr>
          <p:cNvPr id="32786" name="Picture 23" descr="Picture 246"/>
          <p:cNvPicPr>
            <a:picLocks noChangeAspect="1" noChangeArrowheads="1"/>
          </p:cNvPicPr>
          <p:nvPr/>
        </p:nvPicPr>
        <p:blipFill>
          <a:blip r:embed="rId9" cstate="print"/>
          <a:srcRect/>
          <a:stretch>
            <a:fillRect/>
          </a:stretch>
        </p:blipFill>
        <p:spPr bwMode="auto">
          <a:xfrm>
            <a:off x="6928665" y="4220849"/>
            <a:ext cx="2180492" cy="1782762"/>
          </a:xfrm>
          <a:prstGeom prst="rect">
            <a:avLst/>
          </a:prstGeom>
          <a:noFill/>
          <a:ln w="9525">
            <a:noFill/>
            <a:miter lim="800000"/>
            <a:headEnd/>
            <a:tailEnd/>
          </a:ln>
        </p:spPr>
      </p:pic>
      <p:sp>
        <p:nvSpPr>
          <p:cNvPr id="32787" name="Text Box 25"/>
          <p:cNvSpPr txBox="1">
            <a:spLocks noChangeArrowheads="1"/>
          </p:cNvSpPr>
          <p:nvPr/>
        </p:nvSpPr>
        <p:spPr bwMode="auto">
          <a:xfrm>
            <a:off x="176173" y="1050611"/>
            <a:ext cx="2025491"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a:t>New Gauge </a:t>
            </a:r>
            <a:r>
              <a:rPr lang="en-US" dirty="0" smtClean="0"/>
              <a:t>Bosons</a:t>
            </a:r>
            <a:endParaRPr lang="en-US" dirty="0"/>
          </a:p>
        </p:txBody>
      </p:sp>
      <p:sp>
        <p:nvSpPr>
          <p:cNvPr id="32788" name="Text Box 26"/>
          <p:cNvSpPr txBox="1">
            <a:spLocks noChangeArrowheads="1"/>
          </p:cNvSpPr>
          <p:nvPr/>
        </p:nvSpPr>
        <p:spPr bwMode="auto">
          <a:xfrm>
            <a:off x="7208554" y="3717611"/>
            <a:ext cx="1583190" cy="369332"/>
          </a:xfrm>
          <a:prstGeom prst="rect">
            <a:avLst/>
          </a:prstGeom>
          <a:solidFill>
            <a:srgbClr val="CCFFFF"/>
          </a:solidFill>
          <a:ln w="31750">
            <a:noFill/>
            <a:miter lim="800000"/>
            <a:headEnd/>
            <a:tailEnd/>
          </a:ln>
        </p:spPr>
        <p:txBody>
          <a:bodyPr wrap="none">
            <a:prstTxWarp prst="textNoShape">
              <a:avLst/>
            </a:prstTxWarp>
            <a:spAutoFit/>
          </a:bodyPr>
          <a:lstStyle/>
          <a:p>
            <a:r>
              <a:rPr lang="en-US" dirty="0"/>
              <a:t>Hidden </a:t>
            </a:r>
            <a:r>
              <a:rPr lang="en-US" dirty="0" smtClean="0"/>
              <a:t>Valleys</a:t>
            </a:r>
            <a:endParaRPr lang="en-US" dirty="0"/>
          </a:p>
        </p:txBody>
      </p:sp>
      <p:pic>
        <p:nvPicPr>
          <p:cNvPr id="32789" name="Picture 21"/>
          <p:cNvPicPr>
            <a:picLocks noChangeAspect="1" noChangeArrowheads="1"/>
          </p:cNvPicPr>
          <p:nvPr/>
        </p:nvPicPr>
        <p:blipFill>
          <a:blip r:embed="rId10" cstate="print"/>
          <a:srcRect/>
          <a:stretch>
            <a:fillRect/>
          </a:stretch>
        </p:blipFill>
        <p:spPr bwMode="auto">
          <a:xfrm>
            <a:off x="2708357" y="4251011"/>
            <a:ext cx="1840523" cy="1722438"/>
          </a:xfrm>
          <a:prstGeom prst="rect">
            <a:avLst/>
          </a:prstGeom>
          <a:noFill/>
          <a:ln w="9525">
            <a:noFill/>
            <a:miter lim="800000"/>
            <a:headEnd/>
            <a:tailEnd/>
          </a:ln>
        </p:spPr>
      </p:pic>
      <p:graphicFrame>
        <p:nvGraphicFramePr>
          <p:cNvPr id="32770" name="Object 2"/>
          <p:cNvGraphicFramePr>
            <a:graphicFrameLocks noChangeAspect="1"/>
          </p:cNvGraphicFramePr>
          <p:nvPr/>
        </p:nvGraphicFramePr>
        <p:xfrm>
          <a:off x="2567680" y="1584011"/>
          <a:ext cx="2039815" cy="2139950"/>
        </p:xfrm>
        <a:graphic>
          <a:graphicData uri="http://schemas.openxmlformats.org/presentationml/2006/ole">
            <p:oleObj spid="_x0000_s921602" name="CorelPhotoPaint.Image.10" r:id="rId11" imgW="3200000" imgH="3098413" progId="">
              <p:embed/>
            </p:oleObj>
          </a:graphicData>
        </a:graphic>
      </p:graphicFrame>
      <p:sp>
        <p:nvSpPr>
          <p:cNvPr id="21" name="Slide Number Placeholder 20"/>
          <p:cNvSpPr>
            <a:spLocks noGrp="1"/>
          </p:cNvSpPr>
          <p:nvPr>
            <p:ph type="sldNum" sz="quarter" idx="12"/>
          </p:nvPr>
        </p:nvSpPr>
        <p:spPr>
          <a:xfrm>
            <a:off x="8204398" y="6476999"/>
            <a:ext cx="733864" cy="274320"/>
          </a:xfrm>
        </p:spPr>
        <p:txBody>
          <a:bodyPr/>
          <a:lstStyle/>
          <a:p>
            <a:fld id="{1AD93096-5B34-4342-9326-69289CEAE4C2}" type="slidenum">
              <a:rPr lang="en-US" smtClean="0"/>
              <a:pPr/>
              <a:t>17</a:t>
            </a:fld>
            <a:endParaRPr lang="en-US" dirty="0"/>
          </a:p>
        </p:txBody>
      </p:sp>
      <p:sp>
        <p:nvSpPr>
          <p:cNvPr id="22" name="Rectangle 1"/>
          <p:cNvSpPr>
            <a:spLocks noChangeArrowheads="1"/>
          </p:cNvSpPr>
          <p:nvPr/>
        </p:nvSpPr>
        <p:spPr bwMode="auto">
          <a:xfrm>
            <a:off x="306724" y="224664"/>
            <a:ext cx="606547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Anomalies beyond the Standard Model?</a:t>
            </a:r>
            <a:endParaRPr lang="en-US" sz="2500" b="1" dirty="0">
              <a:solidFill>
                <a:srgbClr val="FFC000"/>
              </a:solidFill>
              <a:latin typeface="Trebuchet MS" pitchFamily="32"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306724" y="224664"/>
            <a:ext cx="4841343"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latin typeface="Trebuchet MS" pitchFamily="32" charset="0"/>
              </a:rPr>
              <a:t>ZZ anomalous gauge couplings</a:t>
            </a:r>
            <a:endParaRPr lang="en-US" sz="2500" b="1" dirty="0">
              <a:solidFill>
                <a:srgbClr val="FFC000"/>
              </a:solidFill>
              <a:latin typeface="Trebuchet MS" pitchFamily="32" charset="0"/>
            </a:endParaRPr>
          </a:p>
        </p:txBody>
      </p:sp>
      <p:sp>
        <p:nvSpPr>
          <p:cNvPr id="9" name="Text Box 24"/>
          <p:cNvSpPr txBox="1">
            <a:spLocks noChangeArrowheads="1"/>
          </p:cNvSpPr>
          <p:nvPr/>
        </p:nvSpPr>
        <p:spPr bwMode="auto">
          <a:xfrm>
            <a:off x="5292081" y="332656"/>
            <a:ext cx="1115454" cy="255010"/>
          </a:xfrm>
          <a:prstGeom prst="rect">
            <a:avLst/>
          </a:prstGeom>
          <a:solidFill>
            <a:srgbClr val="FFFFFF"/>
          </a:solidFill>
          <a:ln w="9360">
            <a:solidFill>
              <a:srgbClr val="000000"/>
            </a:solidFill>
            <a:miter lim="800000"/>
            <a:headEnd/>
            <a:tailEnd/>
          </a:ln>
        </p:spPr>
        <p:txBody>
          <a:bodyPr wrap="none" lIns="81639" tIns="42452" rIns="81639" bIns="42452">
            <a:spAutoFit/>
          </a:bodyPr>
          <a:lstStyle/>
          <a:p>
            <a:pPr>
              <a:buClr>
                <a:srgbClr val="FFFFFF"/>
              </a:buClr>
              <a:buSzPct val="45000"/>
              <a:tabLst>
                <a:tab pos="656650" algn="l"/>
                <a:tab pos="1313299" algn="l"/>
              </a:tabLst>
            </a:pPr>
            <a:r>
              <a:rPr lang="en-GB" sz="1100" dirty="0" err="1" smtClean="0">
                <a:hlinkClick r:id="rId3"/>
              </a:rPr>
              <a:t>arXiv</a:t>
            </a:r>
            <a:r>
              <a:rPr lang="en-GB" sz="1100" dirty="0" smtClean="0">
                <a:hlinkClick r:id="rId3"/>
              </a:rPr>
              <a:t>:</a:t>
            </a:r>
            <a:r>
              <a:rPr lang="en-GB" sz="1100" dirty="0" smtClean="0"/>
              <a:t> 1211.6096</a:t>
            </a:r>
          </a:p>
        </p:txBody>
      </p:sp>
      <p:pic>
        <p:nvPicPr>
          <p:cNvPr id="288772" name="Picture 4"/>
          <p:cNvPicPr>
            <a:picLocks noChangeAspect="1" noChangeArrowheads="1"/>
          </p:cNvPicPr>
          <p:nvPr/>
        </p:nvPicPr>
        <p:blipFill>
          <a:blip r:embed="rId4" cstate="print"/>
          <a:srcRect/>
          <a:stretch>
            <a:fillRect/>
          </a:stretch>
        </p:blipFill>
        <p:spPr bwMode="auto">
          <a:xfrm>
            <a:off x="179515" y="3991569"/>
            <a:ext cx="3600400" cy="2317757"/>
          </a:xfrm>
          <a:prstGeom prst="rect">
            <a:avLst/>
          </a:prstGeom>
          <a:noFill/>
          <a:ln w="9525">
            <a:noFill/>
            <a:miter lim="800000"/>
            <a:headEnd/>
            <a:tailEnd/>
          </a:ln>
        </p:spPr>
      </p:pic>
      <p:sp>
        <p:nvSpPr>
          <p:cNvPr id="12" name="Text Box 2"/>
          <p:cNvSpPr txBox="1">
            <a:spLocks noChangeArrowheads="1"/>
          </p:cNvSpPr>
          <p:nvPr/>
        </p:nvSpPr>
        <p:spPr bwMode="auto">
          <a:xfrm>
            <a:off x="395536" y="6381334"/>
            <a:ext cx="3228384" cy="344197"/>
          </a:xfrm>
          <a:prstGeom prst="rect">
            <a:avLst/>
          </a:prstGeom>
          <a:noFill/>
          <a:ln w="9525">
            <a:noFill/>
            <a:round/>
            <a:headEnd/>
            <a:tailEnd/>
          </a:ln>
        </p:spPr>
        <p:txBody>
          <a:bodyPr lIns="0" tIns="6858" rIns="0" bIns="0"/>
          <a:lstStyle/>
          <a:p>
            <a:pPr algn="ctr">
              <a:lnSpc>
                <a:spcPct val="97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400" b="1" dirty="0"/>
              <a:t>A ZZ*</a:t>
            </a:r>
            <a:r>
              <a:rPr lang="en-GB" sz="1400" b="1" dirty="0">
                <a:cs typeface="Arial" charset="0"/>
              </a:rPr>
              <a:t>→4</a:t>
            </a:r>
            <a:r>
              <a:rPr lang="en-GB" sz="1400" b="1" dirty="0"/>
              <a:t>μ </a:t>
            </a:r>
            <a:r>
              <a:rPr lang="en-GB" sz="1400" b="1" dirty="0" smtClean="0"/>
              <a:t>event</a:t>
            </a:r>
            <a:r>
              <a:rPr lang="en-GB" sz="1400" b="1" i="1" dirty="0" smtClean="0"/>
              <a:t>   </a:t>
            </a:r>
            <a:r>
              <a:rPr lang="en-GB" sz="1400" b="1" dirty="0"/>
              <a:t>m</a:t>
            </a:r>
            <a:r>
              <a:rPr lang="en-GB" sz="1400" b="1" baseline="-33000" dirty="0"/>
              <a:t>Z,1</a:t>
            </a:r>
            <a:r>
              <a:rPr lang="en-GB" sz="1400" b="1" dirty="0"/>
              <a:t>=90.6 </a:t>
            </a:r>
            <a:r>
              <a:rPr lang="en-GB" sz="1400" b="1" dirty="0" err="1"/>
              <a:t>GeV</a:t>
            </a:r>
            <a:r>
              <a:rPr lang="en-GB" sz="1400" b="1" dirty="0"/>
              <a:t>, </a:t>
            </a:r>
            <a:r>
              <a:rPr lang="en-GB" sz="1400" b="1" dirty="0" err="1"/>
              <a:t>m</a:t>
            </a:r>
            <a:r>
              <a:rPr lang="en-GB" sz="1400" b="1" baseline="-33000" dirty="0" err="1"/>
              <a:t>Z</a:t>
            </a:r>
            <a:r>
              <a:rPr lang="en-GB" sz="1400" b="1" baseline="-33000" dirty="0"/>
              <a:t>*,2</a:t>
            </a:r>
            <a:r>
              <a:rPr lang="en-GB" sz="1400" b="1" dirty="0"/>
              <a:t>=47.4 </a:t>
            </a:r>
            <a:r>
              <a:rPr lang="en-GB" sz="1400" b="1" dirty="0" err="1" smtClean="0"/>
              <a:t>GeV</a:t>
            </a:r>
            <a:r>
              <a:rPr lang="en-GB" sz="1400" b="1" dirty="0" smtClean="0"/>
              <a:t> (m</a:t>
            </a:r>
            <a:r>
              <a:rPr lang="en-GB" sz="1400" b="1" baseline="-33000" dirty="0" smtClean="0"/>
              <a:t>4μ</a:t>
            </a:r>
            <a:r>
              <a:rPr lang="en-GB" sz="1400" b="1" dirty="0" smtClean="0"/>
              <a:t>=143.5 </a:t>
            </a:r>
            <a:r>
              <a:rPr lang="en-GB" sz="1400" b="1" dirty="0" err="1" smtClean="0"/>
              <a:t>GeV</a:t>
            </a:r>
            <a:r>
              <a:rPr lang="en-GB" sz="1400" b="1" dirty="0" smtClean="0"/>
              <a:t>)</a:t>
            </a:r>
            <a:endParaRPr lang="en-GB" sz="1400" b="1" dirty="0"/>
          </a:p>
        </p:txBody>
      </p:sp>
      <p:pic>
        <p:nvPicPr>
          <p:cNvPr id="743426" name="Picture 2" descr="https://atlas.web.cern.ch/Atlas/GROUPS/PHYSICS/PAPERS/STDM-2012-02/fig_13.png"/>
          <p:cNvPicPr>
            <a:picLocks noChangeAspect="1" noChangeArrowheads="1"/>
          </p:cNvPicPr>
          <p:nvPr/>
        </p:nvPicPr>
        <p:blipFill>
          <a:blip r:embed="rId5" cstate="print"/>
          <a:srcRect/>
          <a:stretch>
            <a:fillRect/>
          </a:stretch>
        </p:blipFill>
        <p:spPr bwMode="auto">
          <a:xfrm>
            <a:off x="4067944" y="2906960"/>
            <a:ext cx="4943065" cy="3546376"/>
          </a:xfrm>
          <a:prstGeom prst="rect">
            <a:avLst/>
          </a:prstGeom>
          <a:noFill/>
        </p:spPr>
      </p:pic>
      <p:pic>
        <p:nvPicPr>
          <p:cNvPr id="743428" name="Picture 4" descr="https://atlas.web.cern.ch/Atlas/GROUPS/PHYSICS/PAPERS/STDM-2012-02/fig_02.png"/>
          <p:cNvPicPr>
            <a:picLocks noChangeAspect="1" noChangeArrowheads="1"/>
          </p:cNvPicPr>
          <p:nvPr/>
        </p:nvPicPr>
        <p:blipFill>
          <a:blip r:embed="rId6" cstate="print"/>
          <a:srcRect/>
          <a:stretch>
            <a:fillRect/>
          </a:stretch>
        </p:blipFill>
        <p:spPr bwMode="auto">
          <a:xfrm>
            <a:off x="251520" y="908720"/>
            <a:ext cx="3096344" cy="2974120"/>
          </a:xfrm>
          <a:prstGeom prst="rect">
            <a:avLst/>
          </a:prstGeom>
          <a:noFill/>
        </p:spPr>
      </p:pic>
      <p:pic>
        <p:nvPicPr>
          <p:cNvPr id="743430" name="Picture 6" descr="https://atlas.web.cern.ch/Atlas/GROUPS/PHYSICS/PAPERS/STDM-2012-02/fig_01c.png"/>
          <p:cNvPicPr>
            <a:picLocks noChangeAspect="1" noChangeArrowheads="1"/>
          </p:cNvPicPr>
          <p:nvPr/>
        </p:nvPicPr>
        <p:blipFill>
          <a:blip r:embed="rId7" cstate="print"/>
          <a:srcRect/>
          <a:stretch>
            <a:fillRect/>
          </a:stretch>
        </p:blipFill>
        <p:spPr bwMode="auto">
          <a:xfrm>
            <a:off x="5796136" y="764704"/>
            <a:ext cx="2667000" cy="2286001"/>
          </a:xfrm>
          <a:prstGeom prst="rect">
            <a:avLst/>
          </a:prstGeom>
          <a:noFill/>
        </p:spPr>
      </p:pic>
      <p:sp>
        <p:nvSpPr>
          <p:cNvPr id="17" name="&quot;No&quot; Symbol 16"/>
          <p:cNvSpPr/>
          <p:nvPr/>
        </p:nvSpPr>
        <p:spPr>
          <a:xfrm>
            <a:off x="7812360" y="1556792"/>
            <a:ext cx="720080" cy="72008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Box 44"/>
          <p:cNvSpPr txBox="1">
            <a:spLocks noChangeArrowheads="1"/>
          </p:cNvSpPr>
          <p:nvPr/>
        </p:nvSpPr>
        <p:spPr bwMode="auto">
          <a:xfrm>
            <a:off x="3275856" y="908720"/>
            <a:ext cx="2448272" cy="2585323"/>
          </a:xfrm>
          <a:prstGeom prst="rect">
            <a:avLst/>
          </a:prstGeom>
          <a:noFill/>
          <a:ln w="9525">
            <a:noFill/>
            <a:miter lim="800000"/>
            <a:headEnd/>
            <a:tailEnd/>
          </a:ln>
        </p:spPr>
        <p:txBody>
          <a:bodyPr wrap="square">
            <a:spAutoFit/>
          </a:bodyPr>
          <a:lstStyle/>
          <a:p>
            <a:pPr>
              <a:spcBef>
                <a:spcPct val="50000"/>
              </a:spcBef>
            </a:pPr>
            <a:r>
              <a:rPr lang="en-US" dirty="0"/>
              <a:t>Only three parameters - G</a:t>
            </a:r>
            <a:r>
              <a:rPr lang="en-US" baseline="-25000" dirty="0"/>
              <a:t>F</a:t>
            </a:r>
            <a:r>
              <a:rPr lang="en-US" dirty="0"/>
              <a:t>, </a:t>
            </a:r>
            <a:r>
              <a:rPr lang="en-US" dirty="0">
                <a:latin typeface="Symbol" pitchFamily="1" charset="2"/>
              </a:rPr>
              <a:t>a</a:t>
            </a:r>
            <a:r>
              <a:rPr lang="en-US" dirty="0"/>
              <a:t> and sin</a:t>
            </a:r>
            <a:r>
              <a:rPr lang="en-US" baseline="30000" dirty="0"/>
              <a:t>2</a:t>
            </a:r>
            <a:r>
              <a:rPr lang="en-US" dirty="0"/>
              <a:t>(</a:t>
            </a:r>
            <a:r>
              <a:rPr lang="en-US" dirty="0" err="1">
                <a:latin typeface="Symbol" pitchFamily="1" charset="2"/>
              </a:rPr>
              <a:t>q</a:t>
            </a:r>
            <a:r>
              <a:rPr lang="en-US" baseline="-25000" dirty="0" err="1"/>
              <a:t>w</a:t>
            </a:r>
            <a:r>
              <a:rPr lang="en-US" dirty="0"/>
              <a:t>) - determine all </a:t>
            </a:r>
            <a:r>
              <a:rPr lang="en-US" dirty="0" smtClean="0"/>
              <a:t>couplings</a:t>
            </a:r>
            <a:endParaRPr lang="en-US" dirty="0" smtClean="0"/>
          </a:p>
          <a:p>
            <a:pPr>
              <a:spcBef>
                <a:spcPct val="50000"/>
              </a:spcBef>
            </a:pPr>
            <a:endParaRPr lang="en-US" dirty="0" smtClean="0"/>
          </a:p>
          <a:p>
            <a:pPr>
              <a:spcBef>
                <a:spcPct val="50000"/>
              </a:spcBef>
            </a:pPr>
            <a:r>
              <a:rPr lang="en-US" dirty="0" smtClean="0"/>
              <a:t>New ATLAS and CMS limits improve earlier limits by an order of magnitude</a:t>
            </a:r>
            <a:endParaRPr lang="en-US" dirty="0"/>
          </a:p>
        </p:txBody>
      </p:sp>
      <p:sp>
        <p:nvSpPr>
          <p:cNvPr id="19" name="Rectangle 18"/>
          <p:cNvSpPr/>
          <p:nvPr/>
        </p:nvSpPr>
        <p:spPr>
          <a:xfrm>
            <a:off x="6156176" y="622429"/>
            <a:ext cx="3024336" cy="646331"/>
          </a:xfrm>
          <a:prstGeom prst="rect">
            <a:avLst/>
          </a:prstGeom>
        </p:spPr>
        <p:txBody>
          <a:bodyPr wrap="square">
            <a:spAutoFit/>
          </a:bodyPr>
          <a:lstStyle/>
          <a:p>
            <a:r>
              <a:rPr lang="en-GB" dirty="0" smtClean="0"/>
              <a:t>ZZZ and </a:t>
            </a:r>
            <a:r>
              <a:rPr lang="en-GB" dirty="0" err="1" smtClean="0"/>
              <a:t>ZZ</a:t>
            </a:r>
            <a:r>
              <a:rPr lang="en-GB" dirty="0" err="1" smtClean="0">
                <a:latin typeface="Symbol" pitchFamily="18" charset="2"/>
              </a:rPr>
              <a:t>g</a:t>
            </a:r>
            <a:r>
              <a:rPr lang="en-GB" dirty="0" smtClean="0"/>
              <a:t> TGC vertices do not exist in the SM</a:t>
            </a:r>
            <a:endParaRPr lang="en-GB" dirty="0"/>
          </a:p>
        </p:txBody>
      </p:sp>
      <p:sp>
        <p:nvSpPr>
          <p:cNvPr id="20" name="Rectangle 19"/>
          <p:cNvSpPr/>
          <p:nvPr/>
        </p:nvSpPr>
        <p:spPr>
          <a:xfrm>
            <a:off x="4788024" y="6361583"/>
            <a:ext cx="3384376" cy="307777"/>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smtClean="0">
                <a:solidFill>
                  <a:srgbClr val="C00000"/>
                </a:solidFill>
                <a:latin typeface="+mj-lt"/>
                <a:cs typeface="Symbol" charset="2"/>
              </a:rPr>
              <a:t>Similarly limits on anomalous TGCs in WZ</a:t>
            </a:r>
            <a:endParaRPr lang="en-US" sz="1400" dirty="0">
              <a:solidFill>
                <a:srgbClr val="C00000"/>
              </a:solidFill>
              <a:latin typeface="+mj-lt"/>
            </a:endParaRPr>
          </a:p>
        </p:txBody>
      </p:sp>
      <p:sp>
        <p:nvSpPr>
          <p:cNvPr id="21" name="Slide Number Placeholder 20"/>
          <p:cNvSpPr>
            <a:spLocks noGrp="1"/>
          </p:cNvSpPr>
          <p:nvPr>
            <p:ph type="sldNum" sz="quarter" idx="12"/>
          </p:nvPr>
        </p:nvSpPr>
        <p:spPr>
          <a:xfrm>
            <a:off x="8204398" y="6476999"/>
            <a:ext cx="733864" cy="274320"/>
          </a:xfrm>
        </p:spPr>
        <p:txBody>
          <a:bodyPr/>
          <a:lstStyle/>
          <a:p>
            <a:fld id="{1AD93096-5B34-4342-9326-69289CEAE4C2}"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ig_4a.pdf"/>
          <p:cNvPicPr>
            <a:picLocks noChangeAspect="1"/>
          </p:cNvPicPr>
          <p:nvPr/>
        </p:nvPicPr>
        <p:blipFill>
          <a:blip r:embed="rId3" cstate="print"/>
          <a:stretch>
            <a:fillRect/>
          </a:stretch>
        </p:blipFill>
        <p:spPr>
          <a:xfrm>
            <a:off x="6208465" y="3902540"/>
            <a:ext cx="3147482" cy="3020240"/>
          </a:xfrm>
          <a:prstGeom prst="rect">
            <a:avLst/>
          </a:prstGeom>
        </p:spPr>
      </p:pic>
      <p:sp>
        <p:nvSpPr>
          <p:cNvPr id="8" name="Slide Number Placeholder 7"/>
          <p:cNvSpPr>
            <a:spLocks noGrp="1"/>
          </p:cNvSpPr>
          <p:nvPr>
            <p:ph type="sldNum" sz="quarter" idx="12"/>
          </p:nvPr>
        </p:nvSpPr>
        <p:spPr/>
        <p:txBody>
          <a:bodyPr/>
          <a:lstStyle/>
          <a:p>
            <a:fld id="{58AEC036-254C-3541-9B96-EFE64D5FBC86}" type="slidenum">
              <a:rPr lang="en-US" smtClean="0"/>
              <a:pPr/>
              <a:t>19</a:t>
            </a:fld>
            <a:endParaRPr lang="en-US"/>
          </a:p>
        </p:txBody>
      </p:sp>
      <p:pic>
        <p:nvPicPr>
          <p:cNvPr id="7" name="Picture 6" descr="fig_02a.eps"/>
          <p:cNvPicPr>
            <a:picLocks noChangeAspect="1"/>
          </p:cNvPicPr>
          <p:nvPr/>
        </p:nvPicPr>
        <p:blipFill>
          <a:blip r:embed="rId4" cstate="print"/>
          <a:stretch>
            <a:fillRect/>
          </a:stretch>
        </p:blipFill>
        <p:spPr>
          <a:xfrm>
            <a:off x="-138502" y="1273429"/>
            <a:ext cx="3296962" cy="2273566"/>
          </a:xfrm>
          <a:prstGeom prst="rect">
            <a:avLst/>
          </a:prstGeom>
        </p:spPr>
      </p:pic>
      <p:sp>
        <p:nvSpPr>
          <p:cNvPr id="9" name="Rectangle 8"/>
          <p:cNvSpPr/>
          <p:nvPr/>
        </p:nvSpPr>
        <p:spPr>
          <a:xfrm>
            <a:off x="1041106" y="1094333"/>
            <a:ext cx="1430091" cy="54921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Z’, Z*, </a:t>
            </a:r>
          </a:p>
          <a:p>
            <a:pPr algn="ctr"/>
            <a:r>
              <a:rPr lang="en-US" dirty="0" smtClean="0">
                <a:solidFill>
                  <a:schemeClr val="tx1"/>
                </a:solidFill>
              </a:rPr>
              <a:t>RS G*, CI, …</a:t>
            </a:r>
            <a:endParaRPr lang="en-US" baseline="30000" dirty="0">
              <a:solidFill>
                <a:schemeClr val="tx1"/>
              </a:solidFill>
            </a:endParaRPr>
          </a:p>
        </p:txBody>
      </p:sp>
      <p:pic>
        <p:nvPicPr>
          <p:cNvPr id="12" name="Picture 11" descr="fig_03.eps"/>
          <p:cNvPicPr>
            <a:picLocks noChangeAspect="1"/>
          </p:cNvPicPr>
          <p:nvPr/>
        </p:nvPicPr>
        <p:blipFill>
          <a:blip r:embed="rId5" cstate="print"/>
          <a:stretch>
            <a:fillRect/>
          </a:stretch>
        </p:blipFill>
        <p:spPr>
          <a:xfrm>
            <a:off x="21672" y="3959750"/>
            <a:ext cx="3020352" cy="2898250"/>
          </a:xfrm>
          <a:prstGeom prst="rect">
            <a:avLst/>
          </a:prstGeom>
        </p:spPr>
      </p:pic>
      <p:pic>
        <p:nvPicPr>
          <p:cNvPr id="13" name="Picture 12" descr="fig_01c.eps"/>
          <p:cNvPicPr>
            <a:picLocks noChangeAspect="1"/>
          </p:cNvPicPr>
          <p:nvPr/>
        </p:nvPicPr>
        <p:blipFill>
          <a:blip r:embed="rId6" cstate="print"/>
          <a:stretch>
            <a:fillRect/>
          </a:stretch>
        </p:blipFill>
        <p:spPr>
          <a:xfrm>
            <a:off x="6115228" y="1307755"/>
            <a:ext cx="3216035" cy="2178056"/>
          </a:xfrm>
          <a:prstGeom prst="rect">
            <a:avLst/>
          </a:prstGeom>
        </p:spPr>
      </p:pic>
      <p:sp>
        <p:nvSpPr>
          <p:cNvPr id="15" name="Rectangle 14"/>
          <p:cNvSpPr/>
          <p:nvPr/>
        </p:nvSpPr>
        <p:spPr>
          <a:xfrm>
            <a:off x="961019" y="3779421"/>
            <a:ext cx="1052547" cy="54921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q</a:t>
            </a:r>
            <a:r>
              <a:rPr lang="en-US" dirty="0" smtClean="0">
                <a:solidFill>
                  <a:schemeClr val="tx1"/>
                </a:solidFill>
              </a:rPr>
              <a:t>*, CI, </a:t>
            </a:r>
          </a:p>
          <a:p>
            <a:pPr algn="ctr"/>
            <a:r>
              <a:rPr lang="en-US" dirty="0" smtClean="0">
                <a:solidFill>
                  <a:schemeClr val="tx1"/>
                </a:solidFill>
              </a:rPr>
              <a:t>QBH, …</a:t>
            </a:r>
            <a:endParaRPr lang="en-US" baseline="30000" dirty="0">
              <a:solidFill>
                <a:schemeClr val="tx1"/>
              </a:solidFill>
            </a:endParaRPr>
          </a:p>
        </p:txBody>
      </p:sp>
      <p:pic>
        <p:nvPicPr>
          <p:cNvPr id="16" name="Picture 15" descr="fig_01(1).eps"/>
          <p:cNvPicPr>
            <a:picLocks noChangeAspect="1"/>
          </p:cNvPicPr>
          <p:nvPr/>
        </p:nvPicPr>
        <p:blipFill>
          <a:blip r:embed="rId7" cstate="print"/>
          <a:stretch>
            <a:fillRect/>
          </a:stretch>
        </p:blipFill>
        <p:spPr>
          <a:xfrm>
            <a:off x="3033481" y="1273429"/>
            <a:ext cx="3125297" cy="2384002"/>
          </a:xfrm>
          <a:prstGeom prst="rect">
            <a:avLst/>
          </a:prstGeom>
        </p:spPr>
      </p:pic>
      <p:pic>
        <p:nvPicPr>
          <p:cNvPr id="17" name="Picture 16" descr="fig_02b.eps"/>
          <p:cNvPicPr>
            <a:picLocks noChangeAspect="1"/>
          </p:cNvPicPr>
          <p:nvPr/>
        </p:nvPicPr>
        <p:blipFill>
          <a:blip r:embed="rId8" cstate="print"/>
          <a:stretch>
            <a:fillRect/>
          </a:stretch>
        </p:blipFill>
        <p:spPr>
          <a:xfrm>
            <a:off x="3169901" y="3971192"/>
            <a:ext cx="3020353" cy="2898250"/>
          </a:xfrm>
          <a:prstGeom prst="rect">
            <a:avLst/>
          </a:prstGeom>
        </p:spPr>
      </p:pic>
      <p:sp>
        <p:nvSpPr>
          <p:cNvPr id="18" name="Rectangle 17"/>
          <p:cNvSpPr/>
          <p:nvPr/>
        </p:nvSpPr>
        <p:spPr>
          <a:xfrm>
            <a:off x="4328264" y="1094333"/>
            <a:ext cx="1300571" cy="54921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RS G*, LED</a:t>
            </a:r>
            <a:endParaRPr lang="en-US" baseline="30000" dirty="0">
              <a:solidFill>
                <a:schemeClr val="tx1"/>
              </a:solidFill>
            </a:endParaRPr>
          </a:p>
        </p:txBody>
      </p:sp>
      <p:sp>
        <p:nvSpPr>
          <p:cNvPr id="19" name="Rectangle 18"/>
          <p:cNvSpPr/>
          <p:nvPr/>
        </p:nvSpPr>
        <p:spPr>
          <a:xfrm>
            <a:off x="7226445" y="1094333"/>
            <a:ext cx="736306" cy="54921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a:t>
            </a:r>
            <a:r>
              <a:rPr lang="en-US" baseline="30000" dirty="0" smtClean="0">
                <a:solidFill>
                  <a:schemeClr val="tx1"/>
                </a:solidFill>
              </a:rPr>
              <a:t>±±</a:t>
            </a:r>
            <a:endParaRPr lang="en-US" baseline="30000" dirty="0">
              <a:solidFill>
                <a:schemeClr val="tx1"/>
              </a:solidFill>
            </a:endParaRPr>
          </a:p>
        </p:txBody>
      </p:sp>
      <p:sp>
        <p:nvSpPr>
          <p:cNvPr id="20" name="Rectangle 19"/>
          <p:cNvSpPr/>
          <p:nvPr/>
        </p:nvSpPr>
        <p:spPr>
          <a:xfrm>
            <a:off x="7220375" y="3779421"/>
            <a:ext cx="1430091" cy="54921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top+jet</a:t>
            </a:r>
            <a:r>
              <a:rPr lang="en-US" dirty="0" smtClean="0">
                <a:solidFill>
                  <a:schemeClr val="tx1"/>
                </a:solidFill>
              </a:rPr>
              <a:t> resonance</a:t>
            </a:r>
            <a:endParaRPr lang="en-US" baseline="30000" dirty="0">
              <a:solidFill>
                <a:schemeClr val="tx1"/>
              </a:solidFill>
            </a:endParaRPr>
          </a:p>
        </p:txBody>
      </p:sp>
      <p:sp>
        <p:nvSpPr>
          <p:cNvPr id="21" name="Rectangle 20"/>
          <p:cNvSpPr/>
          <p:nvPr/>
        </p:nvSpPr>
        <p:spPr>
          <a:xfrm>
            <a:off x="4254396" y="3779421"/>
            <a:ext cx="1617236" cy="549212"/>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4</a:t>
            </a:r>
            <a:r>
              <a:rPr lang="en-US" baseline="30000" dirty="0" smtClean="0">
                <a:solidFill>
                  <a:schemeClr val="tx1"/>
                </a:solidFill>
              </a:rPr>
              <a:t>th</a:t>
            </a:r>
            <a:r>
              <a:rPr lang="en-US" dirty="0" smtClean="0">
                <a:solidFill>
                  <a:schemeClr val="tx1"/>
                </a:solidFill>
              </a:rPr>
              <a:t> gen. </a:t>
            </a:r>
            <a:r>
              <a:rPr lang="en-US" dirty="0" err="1" smtClean="0">
                <a:solidFill>
                  <a:schemeClr val="tx1"/>
                </a:solidFill>
              </a:rPr>
              <a:t>t</a:t>
            </a:r>
            <a:r>
              <a:rPr lang="en-US" dirty="0" smtClean="0">
                <a:solidFill>
                  <a:schemeClr val="tx1"/>
                </a:solidFill>
              </a:rPr>
              <a:t>’</a:t>
            </a:r>
          </a:p>
          <a:p>
            <a:pPr algn="ctr"/>
            <a:r>
              <a:rPr lang="en-US" dirty="0" smtClean="0">
                <a:solidFill>
                  <a:schemeClr val="tx1"/>
                </a:solidFill>
              </a:rPr>
              <a:t>vector-like </a:t>
            </a:r>
            <a:r>
              <a:rPr lang="en-US" dirty="0" err="1" smtClean="0">
                <a:solidFill>
                  <a:schemeClr val="tx1"/>
                </a:solidFill>
              </a:rPr>
              <a:t>t</a:t>
            </a:r>
            <a:r>
              <a:rPr lang="en-US" dirty="0" smtClean="0">
                <a:solidFill>
                  <a:schemeClr val="tx1"/>
                </a:solidFill>
              </a:rPr>
              <a:t>’</a:t>
            </a:r>
            <a:endParaRPr lang="en-US" dirty="0">
              <a:solidFill>
                <a:schemeClr val="tx1"/>
              </a:solidFill>
            </a:endParaRPr>
          </a:p>
        </p:txBody>
      </p:sp>
      <p:sp>
        <p:nvSpPr>
          <p:cNvPr id="22" name="TextBox 21"/>
          <p:cNvSpPr txBox="1"/>
          <p:nvPr/>
        </p:nvSpPr>
        <p:spPr>
          <a:xfrm rot="21218100">
            <a:off x="6679663" y="421760"/>
            <a:ext cx="1624583" cy="307777"/>
          </a:xfrm>
          <a:prstGeom prst="rect">
            <a:avLst/>
          </a:prstGeom>
          <a:solidFill>
            <a:schemeClr val="bg1"/>
          </a:solidFill>
          <a:ln>
            <a:solidFill>
              <a:srgbClr val="FF0000"/>
            </a:solidFill>
          </a:ln>
        </p:spPr>
        <p:txBody>
          <a:bodyPr wrap="square" rtlCol="0">
            <a:spAutoFit/>
          </a:bodyPr>
          <a:lstStyle/>
          <a:p>
            <a:r>
              <a:rPr lang="en-US" sz="1400" dirty="0" smtClean="0">
                <a:solidFill>
                  <a:srgbClr val="FF0000"/>
                </a:solidFill>
              </a:rPr>
              <a:t>More on next slides</a:t>
            </a:r>
            <a:endParaRPr lang="en-US" sz="1400" dirty="0">
              <a:solidFill>
                <a:srgbClr val="FF0000"/>
              </a:solidFill>
            </a:endParaRPr>
          </a:p>
        </p:txBody>
      </p:sp>
      <p:sp>
        <p:nvSpPr>
          <p:cNvPr id="23" name="Rectangle 1"/>
          <p:cNvSpPr>
            <a:spLocks noChangeArrowheads="1"/>
          </p:cNvSpPr>
          <p:nvPr/>
        </p:nvSpPr>
        <p:spPr bwMode="auto">
          <a:xfrm>
            <a:off x="306724" y="224664"/>
            <a:ext cx="354519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Among 7 </a:t>
            </a:r>
            <a:r>
              <a:rPr lang="en-GB" sz="2500" b="1" dirty="0" err="1" smtClean="0">
                <a:solidFill>
                  <a:srgbClr val="FFC000"/>
                </a:solidFill>
                <a:latin typeface="Trebuchet MS" pitchFamily="32" charset="0"/>
              </a:rPr>
              <a:t>TeV</a:t>
            </a:r>
            <a:r>
              <a:rPr lang="en-GB" sz="2500" b="1" dirty="0" smtClean="0">
                <a:solidFill>
                  <a:srgbClr val="FFC000"/>
                </a:solidFill>
                <a:latin typeface="Trebuchet MS" pitchFamily="32" charset="0"/>
              </a:rPr>
              <a:t> results..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nvertedxsn.png"/>
          <p:cNvPicPr>
            <a:picLocks noChangeAspect="1"/>
          </p:cNvPicPr>
          <p:nvPr/>
        </p:nvPicPr>
        <p:blipFill>
          <a:blip r:embed="rId3" cstate="print"/>
          <a:stretch>
            <a:fillRect/>
          </a:stretch>
        </p:blipFill>
        <p:spPr>
          <a:xfrm>
            <a:off x="5698078" y="92266"/>
            <a:ext cx="3410426" cy="4848902"/>
          </a:xfrm>
          <a:prstGeom prst="rect">
            <a:avLst/>
          </a:prstGeom>
        </p:spPr>
      </p:pic>
      <p:sp>
        <p:nvSpPr>
          <p:cNvPr id="2" name="Title 1"/>
          <p:cNvSpPr>
            <a:spLocks noGrp="1"/>
          </p:cNvSpPr>
          <p:nvPr>
            <p:ph type="ctrTitle"/>
          </p:nvPr>
        </p:nvSpPr>
        <p:spPr>
          <a:xfrm>
            <a:off x="467544" y="0"/>
            <a:ext cx="7609656" cy="880120"/>
          </a:xfrm>
        </p:spPr>
        <p:txBody>
          <a:bodyPr/>
          <a:lstStyle/>
          <a:p>
            <a:r>
              <a:rPr lang="en-GB" dirty="0" smtClean="0"/>
              <a:t>Outline</a:t>
            </a:r>
            <a:endParaRPr lang="en-GB" dirty="0"/>
          </a:p>
        </p:txBody>
      </p:sp>
      <p:sp>
        <p:nvSpPr>
          <p:cNvPr id="3" name="Subtitle 2"/>
          <p:cNvSpPr>
            <a:spLocks noGrp="1"/>
          </p:cNvSpPr>
          <p:nvPr>
            <p:ph type="subTitle" idx="1"/>
          </p:nvPr>
        </p:nvSpPr>
        <p:spPr>
          <a:xfrm>
            <a:off x="395536" y="836712"/>
            <a:ext cx="8748464" cy="6021288"/>
          </a:xfrm>
        </p:spPr>
        <p:txBody>
          <a:bodyPr>
            <a:normAutofit fontScale="92500" lnSpcReduction="10000"/>
          </a:bodyPr>
          <a:lstStyle/>
          <a:p>
            <a:r>
              <a:rPr lang="en-GB" sz="2400" dirty="0" smtClean="0">
                <a:solidFill>
                  <a:schemeClr val="accent1">
                    <a:lumMod val="60000"/>
                    <a:lumOff val="40000"/>
                  </a:schemeClr>
                </a:solidFill>
              </a:rPr>
              <a:t>Experiment: </a:t>
            </a:r>
            <a:r>
              <a:rPr lang="en-GB" sz="2400" dirty="0" smtClean="0">
                <a:solidFill>
                  <a:schemeClr val="tx1"/>
                </a:solidFill>
              </a:rPr>
              <a:t>Status</a:t>
            </a:r>
            <a:endParaRPr lang="en-GB" sz="2400" dirty="0" smtClean="0"/>
          </a:p>
          <a:p>
            <a:endParaRPr lang="en-GB" sz="2400" dirty="0" smtClean="0"/>
          </a:p>
          <a:p>
            <a:r>
              <a:rPr lang="en-GB" sz="2400" dirty="0" smtClean="0"/>
              <a:t>Standard Model Candles:</a:t>
            </a:r>
          </a:p>
          <a:p>
            <a:r>
              <a:rPr lang="en-GB" sz="2400" dirty="0" smtClean="0"/>
              <a:t>W/Z bosons, top production</a:t>
            </a:r>
          </a:p>
          <a:p>
            <a:endParaRPr lang="en-GB" sz="2400" dirty="0" smtClean="0"/>
          </a:p>
          <a:p>
            <a:r>
              <a:rPr lang="en-GB" sz="2400" dirty="0" smtClean="0"/>
              <a:t>Beyond the Standard Model: </a:t>
            </a:r>
          </a:p>
          <a:p>
            <a:r>
              <a:rPr lang="en-GB" sz="2400" dirty="0" smtClean="0"/>
              <a:t>Exotics, SUSY</a:t>
            </a:r>
          </a:p>
          <a:p>
            <a:endParaRPr lang="en-GB" sz="2400" dirty="0" smtClean="0"/>
          </a:p>
          <a:p>
            <a:r>
              <a:rPr lang="en-GB" sz="2400" dirty="0" smtClean="0">
                <a:solidFill>
                  <a:schemeClr val="accent1">
                    <a:lumMod val="60000"/>
                    <a:lumOff val="40000"/>
                  </a:schemeClr>
                </a:solidFill>
              </a:rPr>
              <a:t>Theory: </a:t>
            </a:r>
            <a:r>
              <a:rPr lang="en-GB" sz="2400" dirty="0" smtClean="0">
                <a:solidFill>
                  <a:schemeClr val="tx1"/>
                </a:solidFill>
              </a:rPr>
              <a:t>H</a:t>
            </a:r>
            <a:r>
              <a:rPr lang="en-GB" sz="2400" dirty="0" smtClean="0"/>
              <a:t>iggs and everything else..</a:t>
            </a:r>
          </a:p>
          <a:p>
            <a:endParaRPr lang="en-GB" sz="2400" dirty="0" smtClean="0"/>
          </a:p>
          <a:p>
            <a:r>
              <a:rPr lang="en-GB" sz="2400" dirty="0" smtClean="0"/>
              <a:t>Higgs Voyage of Discovery</a:t>
            </a:r>
          </a:p>
          <a:p>
            <a:endParaRPr lang="en-GB" sz="2400" dirty="0" smtClean="0"/>
          </a:p>
          <a:p>
            <a:r>
              <a:rPr lang="en-GB" sz="2400" dirty="0" smtClean="0"/>
              <a:t>Selected Newsworthy </a:t>
            </a:r>
            <a:r>
              <a:rPr lang="en-GB" sz="2400" dirty="0" err="1" smtClean="0">
                <a:effectLst>
                  <a:outerShdw blurRad="38100" dist="38100" dir="2700000" algn="tl">
                    <a:srgbClr val="000000">
                      <a:alpha val="43137"/>
                    </a:srgbClr>
                  </a:outerShdw>
                </a:effectLst>
              </a:rPr>
              <a:t>Hig</a:t>
            </a:r>
            <a:r>
              <a:rPr lang="en-GB" sz="2400" dirty="0" err="1" smtClean="0">
                <a:solidFill>
                  <a:schemeClr val="tx1">
                    <a:lumMod val="65000"/>
                  </a:schemeClr>
                </a:solidFill>
                <a:effectLst>
                  <a:outerShdw blurRad="38100" dist="38100" dir="2700000" algn="tl">
                    <a:srgbClr val="000000">
                      <a:alpha val="43137"/>
                    </a:srgbClr>
                  </a:outerShdw>
                </a:effectLst>
              </a:rPr>
              <a:t>gs</a:t>
            </a:r>
            <a:r>
              <a:rPr lang="en-GB" sz="2400" dirty="0" err="1" smtClean="0">
                <a:effectLst>
                  <a:outerShdw blurRad="38100" dist="38100" dir="2700000" algn="tl">
                    <a:srgbClr val="000000">
                      <a:alpha val="43137"/>
                    </a:srgbClr>
                  </a:outerShdw>
                </a:effectLst>
              </a:rPr>
              <a:t>hlights</a:t>
            </a:r>
            <a:r>
              <a:rPr lang="en-GB" sz="2400" dirty="0" smtClean="0"/>
              <a:t> </a:t>
            </a:r>
          </a:p>
          <a:p>
            <a:endParaRPr lang="en-GB" sz="2400" dirty="0" smtClean="0"/>
          </a:p>
          <a:p>
            <a:endParaRPr lang="en-GB" sz="2400" dirty="0" smtClean="0"/>
          </a:p>
          <a:p>
            <a:pPr algn="r"/>
            <a:r>
              <a:rPr lang="en-GB" sz="2400" i="1" dirty="0" smtClean="0"/>
              <a:t>“Do you see over yonder, friend </a:t>
            </a:r>
            <a:r>
              <a:rPr lang="en-GB" sz="2400" i="1" dirty="0" err="1" smtClean="0"/>
              <a:t>Sancho</a:t>
            </a:r>
            <a:r>
              <a:rPr lang="en-GB" sz="2400" i="1" dirty="0" smtClean="0"/>
              <a:t>,</a:t>
            </a:r>
          </a:p>
          <a:p>
            <a:pPr algn="r"/>
            <a:r>
              <a:rPr lang="en-GB" sz="2400" i="1" dirty="0" smtClean="0"/>
              <a:t>thirty or forty hulking giants?</a:t>
            </a:r>
          </a:p>
          <a:p>
            <a:pPr algn="r"/>
            <a:r>
              <a:rPr lang="en-GB" sz="2400" i="1" dirty="0" smtClean="0"/>
              <a:t> I intend to do battle with them and slay them.” </a:t>
            </a:r>
            <a:br>
              <a:rPr lang="en-GB" sz="2400" i="1" dirty="0" smtClean="0"/>
            </a:br>
            <a:r>
              <a:rPr lang="en-GB" sz="2400" i="1" dirty="0" smtClean="0"/>
              <a:t>― Miguel de Cervantes </a:t>
            </a:r>
            <a:r>
              <a:rPr lang="en-GB" sz="2400" i="1" dirty="0" err="1" smtClean="0"/>
              <a:t>Saavedra</a:t>
            </a:r>
            <a:r>
              <a:rPr lang="en-GB" sz="2400" i="1" dirty="0" smtClean="0"/>
              <a:t>, Don Quixote</a:t>
            </a:r>
            <a:endParaRPr lang="en-GB" sz="2400" dirty="0" smtClean="0"/>
          </a:p>
        </p:txBody>
      </p:sp>
      <p:sp>
        <p:nvSpPr>
          <p:cNvPr id="27" name="Down Arrow 26"/>
          <p:cNvSpPr/>
          <p:nvPr/>
        </p:nvSpPr>
        <p:spPr bwMode="auto">
          <a:xfrm>
            <a:off x="7675086" y="2594918"/>
            <a:ext cx="381000" cy="457200"/>
          </a:xfrm>
          <a:prstGeom prst="downArrow">
            <a:avLst>
              <a:gd name="adj1" fmla="val 36395"/>
              <a:gd name="adj2" fmla="val 60203"/>
            </a:avLst>
          </a:prstGeom>
          <a:gradFill flip="none" rotWithShape="1">
            <a:gsLst>
              <a:gs pos="0">
                <a:srgbClr val="008000">
                  <a:alpha val="90000"/>
                </a:srgbClr>
              </a:gs>
              <a:gs pos="100000">
                <a:schemeClr val="tx2">
                  <a:lumMod val="20000"/>
                  <a:lumOff val="80000"/>
                </a:schemeClr>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28" name="Oval 15"/>
          <p:cNvSpPr>
            <a:spLocks noChangeArrowheads="1"/>
          </p:cNvSpPr>
          <p:nvPr/>
        </p:nvSpPr>
        <p:spPr bwMode="auto">
          <a:xfrm>
            <a:off x="7768752" y="2442524"/>
            <a:ext cx="193675" cy="193675"/>
          </a:xfrm>
          <a:prstGeom prst="ellipse">
            <a:avLst/>
          </a:prstGeom>
          <a:gradFill rotWithShape="1">
            <a:gsLst>
              <a:gs pos="0">
                <a:schemeClr val="accent1"/>
              </a:gs>
              <a:gs pos="100000">
                <a:srgbClr val="2E639E"/>
              </a:gs>
            </a:gsLst>
            <a:path path="shape">
              <a:fillToRect l="50000" t="50000" r="50000" b="50000"/>
            </a:path>
          </a:gradFill>
          <a:ln w="9525">
            <a:solidFill>
              <a:srgbClr val="393C8F"/>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29" name="Down Arrow 28"/>
          <p:cNvSpPr/>
          <p:nvPr/>
        </p:nvSpPr>
        <p:spPr bwMode="auto">
          <a:xfrm>
            <a:off x="7675086" y="1223318"/>
            <a:ext cx="381000" cy="381000"/>
          </a:xfrm>
          <a:prstGeom prst="downArrow">
            <a:avLst>
              <a:gd name="adj1" fmla="val 36395"/>
              <a:gd name="adj2" fmla="val 43197"/>
            </a:avLst>
          </a:prstGeom>
          <a:gradFill flip="none" rotWithShape="1">
            <a:gsLst>
              <a:gs pos="0">
                <a:schemeClr val="accent6">
                  <a:lumMod val="75000"/>
                  <a:alpha val="90000"/>
                </a:schemeClr>
              </a:gs>
              <a:gs pos="100000">
                <a:schemeClr val="accent4"/>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30" name="Oval 17"/>
          <p:cNvSpPr>
            <a:spLocks noChangeArrowheads="1"/>
          </p:cNvSpPr>
          <p:nvPr/>
        </p:nvSpPr>
        <p:spPr bwMode="auto">
          <a:xfrm>
            <a:off x="7767958" y="1045524"/>
            <a:ext cx="195263" cy="193675"/>
          </a:xfrm>
          <a:prstGeom prst="ellipse">
            <a:avLst/>
          </a:prstGeom>
          <a:gradFill rotWithShape="1">
            <a:gsLst>
              <a:gs pos="0">
                <a:schemeClr val="accent6">
                  <a:lumMod val="60000"/>
                  <a:lumOff val="40000"/>
                </a:schemeClr>
              </a:gs>
              <a:gs pos="100000">
                <a:schemeClr val="tx1"/>
              </a:gs>
            </a:gsLst>
            <a:path path="shape">
              <a:fillToRect l="50000" t="50000" r="50000" b="50000"/>
            </a:path>
          </a:gradFill>
          <a:ln w="9525">
            <a:solidFill>
              <a:schemeClr val="tx1"/>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31" name="Oval 18"/>
          <p:cNvSpPr>
            <a:spLocks noChangeArrowheads="1"/>
          </p:cNvSpPr>
          <p:nvPr/>
        </p:nvSpPr>
        <p:spPr bwMode="auto">
          <a:xfrm>
            <a:off x="7768752" y="3060056"/>
            <a:ext cx="193675" cy="195262"/>
          </a:xfrm>
          <a:prstGeom prst="ellipse">
            <a:avLst/>
          </a:prstGeom>
          <a:gradFill rotWithShape="1">
            <a:gsLst>
              <a:gs pos="0">
                <a:schemeClr val="accent1"/>
              </a:gs>
              <a:gs pos="100000">
                <a:srgbClr val="008000"/>
              </a:gs>
            </a:gsLst>
            <a:path path="shape">
              <a:fillToRect l="50000" t="50000" r="50000" b="50000"/>
            </a:path>
          </a:gradFill>
          <a:ln w="9525">
            <a:solidFill>
              <a:srgbClr val="008000"/>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32" name="Down Arrow 31"/>
          <p:cNvSpPr/>
          <p:nvPr/>
        </p:nvSpPr>
        <p:spPr bwMode="auto">
          <a:xfrm>
            <a:off x="7675086" y="1700808"/>
            <a:ext cx="381000" cy="762000"/>
          </a:xfrm>
          <a:prstGeom prst="downArrow">
            <a:avLst>
              <a:gd name="adj1" fmla="val 36395"/>
              <a:gd name="adj2" fmla="val 43197"/>
            </a:avLst>
          </a:prstGeom>
          <a:gradFill flip="none" rotWithShape="1">
            <a:gsLst>
              <a:gs pos="0">
                <a:schemeClr val="tx2">
                  <a:lumMod val="20000"/>
                  <a:lumOff val="80000"/>
                  <a:alpha val="90000"/>
                </a:schemeClr>
              </a:gs>
              <a:gs pos="100000">
                <a:schemeClr val="accent4">
                  <a:lumMod val="65000"/>
                  <a:lumOff val="35000"/>
                </a:schemeClr>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33" name="Oval 17"/>
          <p:cNvSpPr>
            <a:spLocks noChangeArrowheads="1"/>
          </p:cNvSpPr>
          <p:nvPr/>
        </p:nvSpPr>
        <p:spPr bwMode="auto">
          <a:xfrm>
            <a:off x="7767958" y="1563049"/>
            <a:ext cx="195263" cy="193675"/>
          </a:xfrm>
          <a:prstGeom prst="ellipse">
            <a:avLst/>
          </a:prstGeom>
          <a:gradFill rotWithShape="1">
            <a:gsLst>
              <a:gs pos="0">
                <a:schemeClr val="accent5">
                  <a:lumMod val="85000"/>
                </a:schemeClr>
              </a:gs>
              <a:gs pos="100000">
                <a:schemeClr val="accent6">
                  <a:lumMod val="50000"/>
                </a:schemeClr>
              </a:gs>
            </a:gsLst>
            <a:path path="shape">
              <a:fillToRect l="50000" t="50000" r="50000" b="50000"/>
            </a:path>
          </a:gradFill>
          <a:ln w="9525">
            <a:solidFill>
              <a:schemeClr val="accent6">
                <a:lumMod val="75000"/>
              </a:schemeClr>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34" name="Down Arrow 33"/>
          <p:cNvSpPr/>
          <p:nvPr/>
        </p:nvSpPr>
        <p:spPr bwMode="auto">
          <a:xfrm>
            <a:off x="7675086" y="3250556"/>
            <a:ext cx="381000" cy="394468"/>
          </a:xfrm>
          <a:prstGeom prst="downArrow">
            <a:avLst>
              <a:gd name="adj1" fmla="val 36395"/>
              <a:gd name="adj2" fmla="val 77208"/>
            </a:avLst>
          </a:prstGeom>
          <a:gradFill flip="none" rotWithShape="1">
            <a:gsLst>
              <a:gs pos="36000">
                <a:srgbClr val="FF0000">
                  <a:alpha val="90000"/>
                </a:srgbClr>
              </a:gs>
              <a:gs pos="100000">
                <a:srgbClr val="008000"/>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37" name="Oval 19"/>
          <p:cNvSpPr>
            <a:spLocks noChangeArrowheads="1"/>
          </p:cNvSpPr>
          <p:nvPr/>
        </p:nvSpPr>
        <p:spPr bwMode="auto">
          <a:xfrm>
            <a:off x="7768386" y="3501008"/>
            <a:ext cx="194400" cy="194356"/>
          </a:xfrm>
          <a:prstGeom prst="ellipse">
            <a:avLst/>
          </a:prstGeom>
          <a:gradFill rotWithShape="1">
            <a:gsLst>
              <a:gs pos="0">
                <a:schemeClr val="accent1"/>
              </a:gs>
              <a:gs pos="100000">
                <a:srgbClr val="FF0000"/>
              </a:gs>
            </a:gsLst>
            <a:path path="shape">
              <a:fillToRect l="50000" t="50000" r="50000" b="50000"/>
            </a:path>
          </a:gradFill>
          <a:ln w="9525">
            <a:solidFill>
              <a:srgbClr val="FF0000"/>
            </a:solidFill>
            <a:round/>
            <a:headEnd/>
            <a:tailEnd/>
          </a:ln>
        </p:spPr>
        <p:txBody>
          <a:bodyPr>
            <a:prstTxWarp prst="textNoShape">
              <a:avLst/>
            </a:prstTxWarp>
          </a:bodyPr>
          <a:lstStyle/>
          <a:p>
            <a:pPr eaLnBrk="0" hangingPunct="0"/>
            <a:endParaRPr lang="en-US" sz="2400">
              <a:solidFill>
                <a:srgbClr val="000000"/>
              </a:solidFill>
              <a:ea typeface="ＭＳ Ｐゴシック" charset="-128"/>
            </a:endParaRPr>
          </a:p>
        </p:txBody>
      </p:sp>
      <p:sp>
        <p:nvSpPr>
          <p:cNvPr id="18" name="Text Box 8"/>
          <p:cNvSpPr txBox="1">
            <a:spLocks noChangeArrowheads="1"/>
          </p:cNvSpPr>
          <p:nvPr/>
        </p:nvSpPr>
        <p:spPr bwMode="auto">
          <a:xfrm rot="16200000">
            <a:off x="3982462" y="1905941"/>
            <a:ext cx="3276600" cy="369332"/>
          </a:xfrm>
          <a:prstGeom prst="rect">
            <a:avLst/>
          </a:prstGeom>
          <a:noFill/>
          <a:ln w="9525">
            <a:noFill/>
            <a:miter lim="800000"/>
            <a:headEnd/>
            <a:tailEnd/>
          </a:ln>
          <a:effectLst/>
        </p:spPr>
        <p:txBody>
          <a:bodyPr>
            <a:spAutoFit/>
          </a:bodyPr>
          <a:lstStyle/>
          <a:p>
            <a:pPr algn="ctr" eaLnBrk="0" hangingPunct="0">
              <a:spcBef>
                <a:spcPct val="50000"/>
              </a:spcBef>
            </a:pPr>
            <a:r>
              <a:rPr lang="en-US" b="1" dirty="0" smtClean="0"/>
              <a:t>10 </a:t>
            </a:r>
            <a:r>
              <a:rPr lang="en-US" b="1" dirty="0"/>
              <a:t>orders of </a:t>
            </a:r>
            <a:r>
              <a:rPr lang="en-US" sz="1600" b="1" dirty="0"/>
              <a:t>magnitude</a:t>
            </a:r>
          </a:p>
        </p:txBody>
      </p:sp>
      <p:sp>
        <p:nvSpPr>
          <p:cNvPr id="20" name="AutoShape 7"/>
          <p:cNvSpPr>
            <a:spLocks/>
          </p:cNvSpPr>
          <p:nvPr/>
        </p:nvSpPr>
        <p:spPr bwMode="auto">
          <a:xfrm rot="10800000">
            <a:off x="5127798" y="812346"/>
            <a:ext cx="668338" cy="2520000"/>
          </a:xfrm>
          <a:prstGeom prst="rightBrace">
            <a:avLst>
              <a:gd name="adj1" fmla="val 30384"/>
              <a:gd name="adj2" fmla="val 50000"/>
            </a:avLst>
          </a:prstGeom>
          <a:noFill/>
          <a:ln w="28575">
            <a:solidFill>
              <a:srgbClr val="BBDDFF"/>
            </a:solidFill>
            <a:round/>
            <a:headEnd/>
            <a:tailEnd/>
          </a:ln>
          <a:effectLst/>
        </p:spPr>
        <p:txBody>
          <a:bodyPr wrap="square" anchor="ctr">
            <a:spAutoFit/>
          </a:bodyPr>
          <a:lstStyle/>
          <a:p>
            <a:endParaRPr lang="en-GB"/>
          </a:p>
        </p:txBody>
      </p:sp>
      <p:pic>
        <p:nvPicPr>
          <p:cNvPr id="17" name="Picture 16" descr="Untitled.png"/>
          <p:cNvPicPr>
            <a:picLocks noChangeAspect="1"/>
          </p:cNvPicPr>
          <p:nvPr/>
        </p:nvPicPr>
        <p:blipFill>
          <a:blip r:embed="rId4" cstate="print">
            <a:grayscl/>
            <a:lum bright="26000"/>
          </a:blip>
          <a:srcRect r="41700"/>
          <a:stretch>
            <a:fillRect/>
          </a:stretch>
        </p:blipFill>
        <p:spPr>
          <a:xfrm>
            <a:off x="5220072" y="-1"/>
            <a:ext cx="3744416" cy="5017045"/>
          </a:xfrm>
          <a:prstGeom prst="rect">
            <a:avLst/>
          </a:prstGeom>
        </p:spPr>
      </p:pic>
      <p:pic>
        <p:nvPicPr>
          <p:cNvPr id="22" name="Picture 2" descr="http://upload.wikimedia.org/wikipedia/en/thumb/c/c7/Landofgiants.gif/200px-Landofgiants.gif"/>
          <p:cNvPicPr>
            <a:picLocks noChangeAspect="1" noChangeArrowheads="1"/>
          </p:cNvPicPr>
          <p:nvPr/>
        </p:nvPicPr>
        <p:blipFill>
          <a:blip r:embed="rId5" cstate="print"/>
          <a:srcRect/>
          <a:stretch>
            <a:fillRect/>
          </a:stretch>
        </p:blipFill>
        <p:spPr bwMode="auto">
          <a:xfrm>
            <a:off x="755576" y="5193196"/>
            <a:ext cx="2160240" cy="1620180"/>
          </a:xfrm>
          <a:prstGeom prst="rect">
            <a:avLst/>
          </a:prstGeom>
          <a:noFill/>
        </p:spPr>
      </p:pic>
      <p:sp>
        <p:nvSpPr>
          <p:cNvPr id="23" name="TextBox 22"/>
          <p:cNvSpPr txBox="1"/>
          <p:nvPr/>
        </p:nvSpPr>
        <p:spPr>
          <a:xfrm>
            <a:off x="2232248" y="5688632"/>
            <a:ext cx="381836" cy="646331"/>
          </a:xfrm>
          <a:prstGeom prst="rect">
            <a:avLst/>
          </a:prstGeom>
          <a:noFill/>
        </p:spPr>
        <p:txBody>
          <a:bodyPr wrap="none" rtlCol="0">
            <a:spAutoFit/>
          </a:bodyPr>
          <a:lstStyle/>
          <a:p>
            <a:r>
              <a:rPr lang="en-GB" sz="3600" dirty="0" smtClean="0"/>
              <a:t>?</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
          <p:cNvSpPr>
            <a:spLocks noChangeArrowheads="1"/>
          </p:cNvSpPr>
          <p:nvPr/>
        </p:nvSpPr>
        <p:spPr bwMode="auto">
          <a:xfrm>
            <a:off x="306724" y="224664"/>
            <a:ext cx="5417404"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err="1" smtClean="0">
                <a:solidFill>
                  <a:srgbClr val="FFC000"/>
                </a:solidFill>
                <a:latin typeface="Trebuchet MS" pitchFamily="32" charset="0"/>
              </a:rPr>
              <a:t>top+jet</a:t>
            </a:r>
            <a:r>
              <a:rPr lang="en-GB" sz="2500" b="1" dirty="0" smtClean="0">
                <a:solidFill>
                  <a:srgbClr val="FFC000"/>
                </a:solidFill>
                <a:latin typeface="Trebuchet MS" pitchFamily="32" charset="0"/>
              </a:rPr>
              <a:t> resonance in </a:t>
            </a:r>
            <a:r>
              <a:rPr lang="en-GB" sz="2500" b="1" dirty="0" err="1" smtClean="0">
                <a:solidFill>
                  <a:srgbClr val="FFC000"/>
                </a:solidFill>
                <a:latin typeface="Trebuchet MS" pitchFamily="32" charset="0"/>
              </a:rPr>
              <a:t>tt+jet</a:t>
            </a:r>
            <a:r>
              <a:rPr lang="en-GB" sz="2500" b="1" dirty="0" smtClean="0">
                <a:solidFill>
                  <a:srgbClr val="FFC000"/>
                </a:solidFill>
                <a:latin typeface="Trebuchet MS" pitchFamily="32" charset="0"/>
              </a:rPr>
              <a:t> events</a:t>
            </a:r>
            <a:endParaRPr lang="en-US" sz="2500" b="1" dirty="0">
              <a:solidFill>
                <a:srgbClr val="FFC000"/>
              </a:solidFill>
              <a:latin typeface="Trebuchet MS" pitchFamily="32" charset="0"/>
            </a:endParaRPr>
          </a:p>
        </p:txBody>
      </p:sp>
      <p:pic>
        <p:nvPicPr>
          <p:cNvPr id="10" name="Picture 9" descr="fig_6a.png"/>
          <p:cNvPicPr>
            <a:picLocks noChangeAspect="1"/>
          </p:cNvPicPr>
          <p:nvPr/>
        </p:nvPicPr>
        <p:blipFill>
          <a:blip r:embed="rId3" cstate="print"/>
          <a:stretch>
            <a:fillRect/>
          </a:stretch>
        </p:blipFill>
        <p:spPr>
          <a:xfrm>
            <a:off x="6147861" y="3691839"/>
            <a:ext cx="2972835" cy="2875649"/>
          </a:xfrm>
          <a:prstGeom prst="rect">
            <a:avLst/>
          </a:prstGeom>
        </p:spPr>
      </p:pic>
      <p:pic>
        <p:nvPicPr>
          <p:cNvPr id="35" name="Picture 34" descr="fig_4a.pdf"/>
          <p:cNvPicPr>
            <a:picLocks noChangeAspect="1"/>
          </p:cNvPicPr>
          <p:nvPr/>
        </p:nvPicPr>
        <p:blipFill>
          <a:blip r:embed="rId4" cstate="print"/>
          <a:stretch>
            <a:fillRect/>
          </a:stretch>
        </p:blipFill>
        <p:spPr>
          <a:xfrm>
            <a:off x="-81564" y="3530033"/>
            <a:ext cx="3335408" cy="3200569"/>
          </a:xfrm>
          <a:prstGeom prst="rect">
            <a:avLst/>
          </a:prstGeom>
        </p:spPr>
      </p:pic>
      <p:pic>
        <p:nvPicPr>
          <p:cNvPr id="7" name="Picture 6" descr="fig_5a.png"/>
          <p:cNvPicPr>
            <a:picLocks noChangeAspect="1"/>
          </p:cNvPicPr>
          <p:nvPr/>
        </p:nvPicPr>
        <p:blipFill>
          <a:blip r:embed="rId5" cstate="print"/>
          <a:stretch>
            <a:fillRect/>
          </a:stretch>
        </p:blipFill>
        <p:spPr>
          <a:xfrm>
            <a:off x="3014721" y="3715141"/>
            <a:ext cx="3046069" cy="2832332"/>
          </a:xfrm>
          <a:prstGeom prst="rect">
            <a:avLst/>
          </a:prstGeom>
        </p:spPr>
      </p:pic>
      <p:pic>
        <p:nvPicPr>
          <p:cNvPr id="9" name="Picture 8" descr="fig_1b.pdf"/>
          <p:cNvPicPr>
            <a:picLocks noChangeAspect="1"/>
          </p:cNvPicPr>
          <p:nvPr/>
        </p:nvPicPr>
        <p:blipFill>
          <a:blip r:embed="rId6" cstate="print"/>
          <a:stretch>
            <a:fillRect/>
          </a:stretch>
        </p:blipFill>
        <p:spPr>
          <a:xfrm>
            <a:off x="7333510" y="32381"/>
            <a:ext cx="1693293" cy="1272666"/>
          </a:xfrm>
          <a:prstGeom prst="rect">
            <a:avLst/>
          </a:prstGeom>
        </p:spPr>
      </p:pic>
      <p:sp>
        <p:nvSpPr>
          <p:cNvPr id="11" name="TextBox 10"/>
          <p:cNvSpPr txBox="1"/>
          <p:nvPr/>
        </p:nvSpPr>
        <p:spPr>
          <a:xfrm>
            <a:off x="7359203" y="958424"/>
            <a:ext cx="273895" cy="215444"/>
          </a:xfrm>
          <a:prstGeom prst="rect">
            <a:avLst/>
          </a:prstGeom>
          <a:noFill/>
        </p:spPr>
        <p:txBody>
          <a:bodyPr wrap="square" rtlCol="0">
            <a:spAutoFit/>
          </a:bodyPr>
          <a:lstStyle/>
          <a:p>
            <a:r>
              <a:rPr lang="en-US" sz="800" dirty="0" err="1" smtClean="0">
                <a:latin typeface="Times New Roman"/>
                <a:cs typeface="Times New Roman"/>
              </a:rPr>
              <a:t>q</a:t>
            </a:r>
            <a:endParaRPr lang="en-US" sz="800" dirty="0">
              <a:latin typeface="Times New Roman"/>
              <a:cs typeface="Times New Roman"/>
            </a:endParaRPr>
          </a:p>
        </p:txBody>
      </p:sp>
      <p:sp>
        <p:nvSpPr>
          <p:cNvPr id="13" name="Rectangle 12"/>
          <p:cNvSpPr/>
          <p:nvPr/>
        </p:nvSpPr>
        <p:spPr>
          <a:xfrm>
            <a:off x="7506522" y="958424"/>
            <a:ext cx="142451" cy="146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729321" y="958424"/>
            <a:ext cx="142451" cy="146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591527" y="1110824"/>
            <a:ext cx="273895" cy="215444"/>
          </a:xfrm>
          <a:prstGeom prst="rect">
            <a:avLst/>
          </a:prstGeom>
          <a:noFill/>
        </p:spPr>
        <p:txBody>
          <a:bodyPr wrap="square" rtlCol="0">
            <a:spAutoFit/>
          </a:bodyPr>
          <a:lstStyle/>
          <a:p>
            <a:r>
              <a:rPr lang="en-US" sz="800" dirty="0" err="1" smtClean="0">
                <a:latin typeface="Times New Roman"/>
                <a:cs typeface="Times New Roman"/>
              </a:rPr>
              <a:t>q</a:t>
            </a:r>
            <a:endParaRPr lang="en-US" sz="800" dirty="0">
              <a:latin typeface="Times New Roman"/>
              <a:cs typeface="Times New Roman"/>
            </a:endParaRPr>
          </a:p>
        </p:txBody>
      </p:sp>
      <p:sp>
        <p:nvSpPr>
          <p:cNvPr id="16" name="TextBox 15"/>
          <p:cNvSpPr txBox="1"/>
          <p:nvPr/>
        </p:nvSpPr>
        <p:spPr>
          <a:xfrm>
            <a:off x="8051777" y="793324"/>
            <a:ext cx="273895" cy="230832"/>
          </a:xfrm>
          <a:prstGeom prst="rect">
            <a:avLst/>
          </a:prstGeom>
          <a:noFill/>
        </p:spPr>
        <p:txBody>
          <a:bodyPr wrap="square" rtlCol="0">
            <a:spAutoFit/>
          </a:bodyPr>
          <a:lstStyle/>
          <a:p>
            <a:r>
              <a:rPr lang="en-US" sz="900" dirty="0" err="1" smtClean="0">
                <a:latin typeface="Times New Roman"/>
                <a:cs typeface="Times New Roman"/>
              </a:rPr>
              <a:t>Φ</a:t>
            </a:r>
            <a:endParaRPr lang="en-US" sz="900" dirty="0">
              <a:latin typeface="Times New Roman"/>
              <a:cs typeface="Times New Roman"/>
            </a:endParaRPr>
          </a:p>
        </p:txBody>
      </p:sp>
      <p:pic>
        <p:nvPicPr>
          <p:cNvPr id="17" name="Picture 16" descr="fig10_right.pdf"/>
          <p:cNvPicPr>
            <a:picLocks noChangeAspect="1"/>
          </p:cNvPicPr>
          <p:nvPr/>
        </p:nvPicPr>
        <p:blipFill>
          <a:blip r:embed="rId7" cstate="print"/>
          <a:stretch>
            <a:fillRect/>
          </a:stretch>
        </p:blipFill>
        <p:spPr>
          <a:xfrm>
            <a:off x="6084168" y="1457218"/>
            <a:ext cx="3022358" cy="2166023"/>
          </a:xfrm>
          <a:prstGeom prst="rect">
            <a:avLst/>
          </a:prstGeom>
        </p:spPr>
      </p:pic>
      <p:sp>
        <p:nvSpPr>
          <p:cNvPr id="19" name="Rectangle 18"/>
          <p:cNvSpPr/>
          <p:nvPr/>
        </p:nvSpPr>
        <p:spPr>
          <a:xfrm>
            <a:off x="7241670" y="1480520"/>
            <a:ext cx="1906792" cy="338554"/>
          </a:xfrm>
          <a:prstGeom prst="rect">
            <a:avLst/>
          </a:prstGeom>
        </p:spPr>
        <p:txBody>
          <a:bodyPr wrap="none">
            <a:spAutoFit/>
          </a:bodyPr>
          <a:lstStyle/>
          <a:p>
            <a:pPr algn="ctr"/>
            <a:r>
              <a:rPr lang="en-US" sz="1600" b="1" dirty="0" smtClean="0">
                <a:solidFill>
                  <a:srgbClr val="FF0000"/>
                </a:solidFill>
              </a:rPr>
              <a:t>A</a:t>
            </a:r>
            <a:r>
              <a:rPr lang="en-US" sz="1600" b="1" baseline="-25000" dirty="0" smtClean="0">
                <a:solidFill>
                  <a:srgbClr val="FF0000"/>
                </a:solidFill>
              </a:rPr>
              <a:t>FB</a:t>
            </a:r>
            <a:r>
              <a:rPr lang="en-US" sz="1600" b="1" dirty="0" smtClean="0">
                <a:solidFill>
                  <a:srgbClr val="FF0000"/>
                </a:solidFill>
              </a:rPr>
              <a:t> in </a:t>
            </a:r>
            <a:r>
              <a:rPr lang="en-US" sz="1600" b="1" dirty="0" err="1" smtClean="0">
                <a:solidFill>
                  <a:srgbClr val="FF0000"/>
                </a:solidFill>
              </a:rPr>
              <a:t>tt</a:t>
            </a:r>
            <a:r>
              <a:rPr lang="en-US" sz="1600" b="1" dirty="0" smtClean="0">
                <a:solidFill>
                  <a:srgbClr val="FF0000"/>
                </a:solidFill>
              </a:rPr>
              <a:t> frame (CDF)</a:t>
            </a:r>
            <a:endParaRPr lang="en-US" sz="1600" b="1" dirty="0" smtClean="0">
              <a:solidFill>
                <a:srgbClr val="FF0000"/>
              </a:solidFill>
              <a:latin typeface="Times New Roman"/>
              <a:cs typeface="Times New Roman"/>
            </a:endParaRPr>
          </a:p>
        </p:txBody>
      </p:sp>
      <p:sp>
        <p:nvSpPr>
          <p:cNvPr id="28" name="Rectangle 27"/>
          <p:cNvSpPr/>
          <p:nvPr/>
        </p:nvSpPr>
        <p:spPr>
          <a:xfrm>
            <a:off x="116956" y="1068087"/>
            <a:ext cx="5888745" cy="2156371"/>
          </a:xfrm>
          <a:prstGeom prst="rect">
            <a:avLst/>
          </a:prstGeom>
          <a:gradFill>
            <a:gsLst>
              <a:gs pos="0">
                <a:schemeClr val="accent1">
                  <a:lumMod val="40000"/>
                  <a:lumOff val="60000"/>
                </a:schemeClr>
              </a:gs>
              <a:gs pos="100000">
                <a:schemeClr val="bg1"/>
              </a:gs>
            </a:gsLst>
            <a:lin ang="5400000" scaled="0"/>
          </a:gradFill>
          <a:ln>
            <a:solidFill>
              <a:schemeClr val="accent5">
                <a:lumMod val="60000"/>
                <a:lumOff val="40000"/>
              </a:schemeClr>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635896" y="331068"/>
            <a:ext cx="139825" cy="158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6956" y="1106983"/>
            <a:ext cx="6039220" cy="2062103"/>
          </a:xfrm>
          <a:prstGeom prst="rect">
            <a:avLst/>
          </a:prstGeom>
          <a:noFill/>
          <a:ln>
            <a:noFill/>
          </a:ln>
        </p:spPr>
        <p:txBody>
          <a:bodyPr wrap="square" rtlCol="0">
            <a:spAutoFit/>
          </a:bodyPr>
          <a:lstStyle/>
          <a:p>
            <a:r>
              <a:rPr lang="en-US" dirty="0" smtClean="0"/>
              <a:t>Latest CDF measurement of </a:t>
            </a:r>
            <a:r>
              <a:rPr lang="en-US" dirty="0" err="1" smtClean="0"/>
              <a:t>tt</a:t>
            </a:r>
            <a:r>
              <a:rPr lang="en-US" dirty="0" smtClean="0"/>
              <a:t> A</a:t>
            </a:r>
            <a:r>
              <a:rPr lang="en-US" baseline="-25000" dirty="0" smtClean="0"/>
              <a:t>FB</a:t>
            </a:r>
            <a:r>
              <a:rPr lang="en-US" dirty="0" smtClean="0"/>
              <a:t> shows a 3.4σ deviation.</a:t>
            </a:r>
          </a:p>
          <a:p>
            <a:r>
              <a:rPr lang="en-US" dirty="0" smtClean="0"/>
              <a:t>No direct comparison possible at pp colliders, but expect effects in </a:t>
            </a:r>
            <a:r>
              <a:rPr lang="en-US" dirty="0" err="1" smtClean="0"/>
              <a:t>top+jet</a:t>
            </a:r>
            <a:endParaRPr lang="en-US" dirty="0" smtClean="0"/>
          </a:p>
          <a:p>
            <a:r>
              <a:rPr lang="en-US" dirty="0" smtClean="0"/>
              <a:t>[ ATLAS 1 fb</a:t>
            </a:r>
            <a:r>
              <a:rPr lang="en-US" baseline="30000" dirty="0" smtClean="0"/>
              <a:t>-1</a:t>
            </a:r>
            <a:r>
              <a:rPr lang="en-US" dirty="0" smtClean="0"/>
              <a:t> 7 TeV </a:t>
            </a:r>
            <a:r>
              <a:rPr lang="en-US" dirty="0" err="1" smtClean="0"/>
              <a:t>tt</a:t>
            </a:r>
            <a:r>
              <a:rPr lang="en-US" dirty="0" smtClean="0"/>
              <a:t> A</a:t>
            </a:r>
            <a:r>
              <a:rPr lang="en-US" baseline="-25000" dirty="0" smtClean="0"/>
              <a:t>c</a:t>
            </a:r>
            <a:r>
              <a:rPr lang="en-US" dirty="0" smtClean="0"/>
              <a:t>:  data consistent with MC@NLO ]</a:t>
            </a:r>
          </a:p>
          <a:p>
            <a:endParaRPr lang="en-US" sz="1000" dirty="0" smtClean="0"/>
          </a:p>
          <a:p>
            <a:r>
              <a:rPr lang="en-US" dirty="0" smtClean="0">
                <a:solidFill>
                  <a:srgbClr val="000090"/>
                </a:solidFill>
              </a:rPr>
              <a:t>Change in </a:t>
            </a:r>
            <a:r>
              <a:rPr lang="en-US" dirty="0" err="1" smtClean="0">
                <a:solidFill>
                  <a:srgbClr val="000090"/>
                </a:solidFill>
              </a:rPr>
              <a:t>tt+jet</a:t>
            </a:r>
            <a:r>
              <a:rPr lang="en-US" dirty="0" smtClean="0">
                <a:solidFill>
                  <a:srgbClr val="000090"/>
                </a:solidFill>
              </a:rPr>
              <a:t> contribution can affect A</a:t>
            </a:r>
            <a:r>
              <a:rPr lang="en-US" baseline="-25000" dirty="0" smtClean="0">
                <a:solidFill>
                  <a:srgbClr val="000090"/>
                </a:solidFill>
              </a:rPr>
              <a:t>FB</a:t>
            </a:r>
            <a:r>
              <a:rPr lang="en-US" dirty="0" smtClean="0">
                <a:solidFill>
                  <a:srgbClr val="000090"/>
                </a:solidFill>
              </a:rPr>
              <a:t>: W’ -&gt; </a:t>
            </a:r>
            <a:r>
              <a:rPr lang="en-US" dirty="0" err="1" smtClean="0">
                <a:solidFill>
                  <a:srgbClr val="000090"/>
                </a:solidFill>
              </a:rPr>
              <a:t>tq</a:t>
            </a:r>
            <a:r>
              <a:rPr lang="en-US" dirty="0" smtClean="0">
                <a:solidFill>
                  <a:srgbClr val="000090"/>
                </a:solidFill>
              </a:rPr>
              <a:t>, </a:t>
            </a:r>
            <a:r>
              <a:rPr lang="en-US" dirty="0" err="1" smtClean="0">
                <a:solidFill>
                  <a:srgbClr val="000090"/>
                </a:solidFill>
              </a:rPr>
              <a:t>Φ</a:t>
            </a:r>
            <a:r>
              <a:rPr lang="en-US" dirty="0" smtClean="0">
                <a:solidFill>
                  <a:srgbClr val="000090"/>
                </a:solidFill>
              </a:rPr>
              <a:t> -&gt; </a:t>
            </a:r>
            <a:r>
              <a:rPr lang="en-US" dirty="0" err="1" smtClean="0">
                <a:solidFill>
                  <a:srgbClr val="000090"/>
                </a:solidFill>
              </a:rPr>
              <a:t>tq</a:t>
            </a:r>
            <a:r>
              <a:rPr lang="en-US" dirty="0" smtClean="0">
                <a:solidFill>
                  <a:srgbClr val="000090"/>
                </a:solidFill>
              </a:rPr>
              <a:t>.</a:t>
            </a:r>
          </a:p>
          <a:p>
            <a:endParaRPr lang="en-US" sz="1000" dirty="0" smtClean="0">
              <a:solidFill>
                <a:srgbClr val="000000"/>
              </a:solidFill>
            </a:endParaRPr>
          </a:p>
          <a:p>
            <a:r>
              <a:rPr lang="en-US" dirty="0" smtClean="0">
                <a:solidFill>
                  <a:srgbClr val="000090"/>
                </a:solidFill>
              </a:rPr>
              <a:t>Signal region in [</a:t>
            </a:r>
            <a:r>
              <a:rPr lang="en-US" dirty="0" err="1" smtClean="0">
                <a:solidFill>
                  <a:srgbClr val="000090"/>
                </a:solidFill>
              </a:rPr>
              <a:t>m</a:t>
            </a:r>
            <a:r>
              <a:rPr lang="en-US" baseline="-25000" dirty="0" err="1" smtClean="0">
                <a:solidFill>
                  <a:srgbClr val="000090"/>
                </a:solidFill>
              </a:rPr>
              <a:t>tj</a:t>
            </a:r>
            <a:r>
              <a:rPr lang="en-US" baseline="-25000" dirty="0" smtClean="0">
                <a:solidFill>
                  <a:srgbClr val="000090"/>
                </a:solidFill>
              </a:rPr>
              <a:t> </a:t>
            </a:r>
            <a:r>
              <a:rPr lang="en-US" dirty="0" smtClean="0">
                <a:solidFill>
                  <a:srgbClr val="000090"/>
                </a:solidFill>
              </a:rPr>
              <a:t>, </a:t>
            </a:r>
            <a:r>
              <a:rPr lang="en-US" dirty="0" err="1" smtClean="0">
                <a:solidFill>
                  <a:srgbClr val="000090"/>
                </a:solidFill>
              </a:rPr>
              <a:t>m</a:t>
            </a:r>
            <a:r>
              <a:rPr lang="en-US" baseline="-25000" dirty="0" err="1" smtClean="0">
                <a:solidFill>
                  <a:srgbClr val="000090"/>
                </a:solidFill>
              </a:rPr>
              <a:t>tj</a:t>
            </a:r>
            <a:r>
              <a:rPr lang="en-US" baseline="-25000" dirty="0" smtClean="0">
                <a:solidFill>
                  <a:srgbClr val="000090"/>
                </a:solidFill>
              </a:rPr>
              <a:t> </a:t>
            </a:r>
            <a:r>
              <a:rPr lang="en-US" dirty="0" smtClean="0">
                <a:solidFill>
                  <a:srgbClr val="000090"/>
                </a:solidFill>
              </a:rPr>
              <a:t>] plane (asymmetric)</a:t>
            </a:r>
            <a:r>
              <a:rPr lang="en-US" dirty="0" smtClean="0">
                <a:solidFill>
                  <a:srgbClr val="000000"/>
                </a:solidFill>
              </a:rPr>
              <a:t>.</a:t>
            </a:r>
          </a:p>
        </p:txBody>
      </p:sp>
      <p:cxnSp>
        <p:nvCxnSpPr>
          <p:cNvPr id="24" name="Straight Connector 23"/>
          <p:cNvCxnSpPr/>
          <p:nvPr/>
        </p:nvCxnSpPr>
        <p:spPr>
          <a:xfrm>
            <a:off x="7904014" y="1579684"/>
            <a:ext cx="76200" cy="1588"/>
          </a:xfrm>
          <a:prstGeom prst="line">
            <a:avLst/>
          </a:prstGeom>
          <a:ln w="190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121653" y="1988840"/>
            <a:ext cx="74083"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244600" y="2192122"/>
            <a:ext cx="74083" cy="1588"/>
          </a:xfrm>
          <a:prstGeom prst="line">
            <a:avLst/>
          </a:prstGeom>
          <a:ln w="127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860032" y="2188946"/>
            <a:ext cx="74083" cy="1588"/>
          </a:xfrm>
          <a:prstGeom prst="line">
            <a:avLst/>
          </a:prstGeom>
          <a:ln w="127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a:off x="1259633" y="2420888"/>
            <a:ext cx="43126" cy="1588"/>
          </a:xfrm>
          <a:prstGeom prst="line">
            <a:avLst/>
          </a:prstGeom>
          <a:ln w="127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28433" y="1206841"/>
            <a:ext cx="74083"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Slide Number Placeholder 20"/>
          <p:cNvSpPr txBox="1">
            <a:spLocks/>
          </p:cNvSpPr>
          <p:nvPr/>
        </p:nvSpPr>
        <p:spPr>
          <a:xfrm>
            <a:off x="8356798" y="6467048"/>
            <a:ext cx="733864" cy="274320"/>
          </a:xfrm>
          <a:prstGeom prst="rect">
            <a:avLst/>
          </a:prstGeom>
        </p:spPr>
        <p:txBody>
          <a:bodyPr vert="horz" bIns="0"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1AD93096-5B34-4342-9326-69289CEAE4C2}" type="slidenum">
              <a:rPr kumimoji="0" lang="en-US" sz="1200" b="0" i="0" u="none" strike="noStrike" kern="1200" cap="none" spc="0" normalizeH="0" baseline="0" noProof="0" smtClean="0">
                <a:ln>
                  <a:noFill/>
                </a:ln>
                <a:solidFill>
                  <a:schemeClr val="tx1">
                    <a:tint val="9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chemeClr val="tx1">
                  <a:tint val="9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258CD22A-0539-F34A-A48F-949F3B40F473}" type="slidenum">
              <a:rPr lang="en-US"/>
              <a:pPr/>
              <a:t>21</a:t>
            </a:fld>
            <a:endParaRPr lang="en-US"/>
          </a:p>
        </p:txBody>
      </p:sp>
      <p:sp>
        <p:nvSpPr>
          <p:cNvPr id="509954" name="Rectangle 2"/>
          <p:cNvSpPr>
            <a:spLocks noChangeArrowheads="1"/>
          </p:cNvSpPr>
          <p:nvPr/>
        </p:nvSpPr>
        <p:spPr bwMode="auto">
          <a:xfrm>
            <a:off x="304800" y="1066800"/>
            <a:ext cx="4411216" cy="11430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First 8 </a:t>
            </a:r>
            <a:r>
              <a:rPr kumimoji="1" lang="en-US" sz="1800" b="1" dirty="0" err="1" smtClean="0">
                <a:solidFill>
                  <a:srgbClr val="0000FF"/>
                </a:solidFill>
              </a:rPr>
              <a:t>TeV</a:t>
            </a:r>
            <a:r>
              <a:rPr kumimoji="1" lang="en-US" sz="1800" b="1" dirty="0" smtClean="0">
                <a:solidFill>
                  <a:srgbClr val="0000FF"/>
                </a:solidFill>
              </a:rPr>
              <a:t> results on Z’ </a:t>
            </a:r>
            <a:r>
              <a:rPr lang="en-US" sz="1800" b="1" dirty="0" err="1" smtClean="0">
                <a:solidFill>
                  <a:srgbClr val="0000FF"/>
                </a:solidFill>
                <a:ea typeface="ＭＳ Ｐゴシック" charset="-128"/>
                <a:sym typeface="Symbol" charset="2"/>
              </a:rPr>
              <a:t></a:t>
            </a:r>
            <a:r>
              <a:rPr lang="en-US" sz="1800" b="1" dirty="0" smtClean="0">
                <a:solidFill>
                  <a:srgbClr val="0000FF"/>
                </a:solidFill>
                <a:ea typeface="ＭＳ Ｐゴシック" charset="-128"/>
                <a:sym typeface="Symbol" charset="2"/>
              </a:rPr>
              <a:t> </a:t>
            </a:r>
            <a:r>
              <a:rPr lang="en-US" sz="1800" b="1" dirty="0" err="1" smtClean="0">
                <a:solidFill>
                  <a:srgbClr val="0000FF"/>
                </a:solidFill>
                <a:ea typeface="ＭＳ Ｐゴシック" charset="-128"/>
                <a:sym typeface="Symbol" charset="2"/>
              </a:rPr>
              <a:t>ee</a:t>
            </a:r>
            <a:r>
              <a:rPr lang="en-US" sz="1800" b="1" dirty="0" smtClean="0">
                <a:solidFill>
                  <a:srgbClr val="0000FF"/>
                </a:solidFill>
                <a:ea typeface="ＭＳ Ｐゴシック" charset="-128"/>
                <a:sym typeface="Symbol" charset="2"/>
              </a:rPr>
              <a:t>, </a:t>
            </a:r>
            <a:r>
              <a:rPr lang="en-US" sz="1800" b="1" dirty="0" err="1" smtClean="0">
                <a:solidFill>
                  <a:srgbClr val="0000FF"/>
                </a:solidFill>
                <a:ea typeface="ＭＳ Ｐゴシック" charset="-128"/>
                <a:sym typeface="Symbol" charset="2"/>
              </a:rPr>
              <a:t>μμ</a:t>
            </a:r>
            <a:r>
              <a:rPr lang="en-US" sz="1800" b="1" dirty="0" smtClean="0">
                <a:solidFill>
                  <a:srgbClr val="0000FF"/>
                </a:solidFill>
                <a:ea typeface="ＭＳ Ｐゴシック" charset="-128"/>
                <a:sym typeface="Symbol" charset="2"/>
              </a:rPr>
              <a:t> </a:t>
            </a:r>
            <a:r>
              <a:rPr kumimoji="1" lang="en-US" sz="1800" b="1" dirty="0" smtClean="0">
                <a:solidFill>
                  <a:srgbClr val="0000FF"/>
                </a:solidFill>
              </a:rPr>
              <a:t>are available from both                                 CMS     </a:t>
            </a:r>
            <a:r>
              <a:rPr lang="en-US" sz="1800" b="1" dirty="0" smtClean="0"/>
              <a:t>[4 fb</a:t>
            </a:r>
            <a:r>
              <a:rPr lang="en-US" sz="1800" b="1" baseline="30000" dirty="0" smtClean="0"/>
              <a:t>-1</a:t>
            </a:r>
            <a:r>
              <a:rPr lang="en-US" sz="1800" b="1" dirty="0" smtClean="0"/>
              <a:t>, EXO-12-015]  </a:t>
            </a:r>
            <a:r>
              <a:rPr kumimoji="1" lang="en-US" sz="1800" b="1" dirty="0" smtClean="0">
                <a:solidFill>
                  <a:srgbClr val="0000FF"/>
                </a:solidFill>
              </a:rPr>
              <a:t>and               ATLAS </a:t>
            </a:r>
            <a:r>
              <a:rPr lang="en-US" sz="1800" b="1" dirty="0" smtClean="0"/>
              <a:t>[6 fb</a:t>
            </a:r>
            <a:r>
              <a:rPr lang="en-US" sz="1800" b="1" baseline="30000" dirty="0" smtClean="0"/>
              <a:t>-1</a:t>
            </a:r>
            <a:r>
              <a:rPr lang="en-US" sz="1800" b="1" dirty="0" smtClean="0"/>
              <a:t>, CONF-2012-129]</a:t>
            </a:r>
          </a:p>
          <a:p>
            <a:pPr marL="342900" indent="-342900" eaLnBrk="0" hangingPunct="0">
              <a:lnSpc>
                <a:spcPct val="90000"/>
              </a:lnSpc>
              <a:spcBef>
                <a:spcPct val="20000"/>
              </a:spcBef>
              <a:buClr>
                <a:schemeClr val="accent1"/>
              </a:buClr>
              <a:buFont typeface="Wingdings" charset="2"/>
              <a:buChar char="n"/>
            </a:pP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pic>
        <p:nvPicPr>
          <p:cNvPr id="8" name="Picture 7"/>
          <p:cNvPicPr>
            <a:picLocks noChangeAspect="1"/>
          </p:cNvPicPr>
          <p:nvPr/>
        </p:nvPicPr>
        <p:blipFill>
          <a:blip r:embed="rId3" cstate="print"/>
          <a:stretch>
            <a:fillRect/>
          </a:stretch>
        </p:blipFill>
        <p:spPr>
          <a:xfrm>
            <a:off x="104486" y="2286000"/>
            <a:ext cx="4772314" cy="3067050"/>
          </a:xfrm>
          <a:prstGeom prst="rect">
            <a:avLst/>
          </a:prstGeom>
        </p:spPr>
      </p:pic>
      <p:grpSp>
        <p:nvGrpSpPr>
          <p:cNvPr id="2" name="Group 8"/>
          <p:cNvGrpSpPr/>
          <p:nvPr/>
        </p:nvGrpSpPr>
        <p:grpSpPr>
          <a:xfrm>
            <a:off x="4800600" y="1031299"/>
            <a:ext cx="4271528" cy="5213326"/>
            <a:chOff x="4782312" y="1031299"/>
            <a:chExt cx="4271528" cy="5213326"/>
          </a:xfrm>
        </p:grpSpPr>
        <p:pic>
          <p:nvPicPr>
            <p:cNvPr id="10" name="Picture 9"/>
            <p:cNvPicPr>
              <a:picLocks noChangeAspect="1"/>
            </p:cNvPicPr>
            <p:nvPr/>
          </p:nvPicPr>
          <p:blipFill>
            <a:blip r:embed="rId4" cstate="print"/>
            <a:srcRect l="2540" t="2951" r="4444" b="1967"/>
            <a:stretch>
              <a:fillRect/>
            </a:stretch>
          </p:blipFill>
          <p:spPr>
            <a:xfrm>
              <a:off x="4782312" y="3429000"/>
              <a:ext cx="4267200" cy="2815625"/>
            </a:xfrm>
            <a:prstGeom prst="rect">
              <a:avLst/>
            </a:prstGeom>
          </p:spPr>
        </p:pic>
        <p:pic>
          <p:nvPicPr>
            <p:cNvPr id="11" name="Picture 10"/>
            <p:cNvPicPr>
              <a:picLocks noChangeAspect="1"/>
            </p:cNvPicPr>
            <p:nvPr/>
          </p:nvPicPr>
          <p:blipFill>
            <a:blip r:embed="rId5" cstate="print"/>
            <a:srcRect l="3175" t="1967" r="4444" b="15738"/>
            <a:stretch>
              <a:fillRect/>
            </a:stretch>
          </p:blipFill>
          <p:spPr>
            <a:xfrm>
              <a:off x="4800600" y="1031299"/>
              <a:ext cx="4253240" cy="2445640"/>
            </a:xfrm>
            <a:prstGeom prst="rect">
              <a:avLst/>
            </a:prstGeom>
          </p:spPr>
        </p:pic>
      </p:grpSp>
      <p:sp>
        <p:nvSpPr>
          <p:cNvPr id="12" name="TextBox 11"/>
          <p:cNvSpPr txBox="1"/>
          <p:nvPr/>
        </p:nvSpPr>
        <p:spPr>
          <a:xfrm>
            <a:off x="8077200" y="5986046"/>
            <a:ext cx="609600" cy="338554"/>
          </a:xfrm>
          <a:prstGeom prst="rect">
            <a:avLst/>
          </a:prstGeom>
          <a:solidFill>
            <a:schemeClr val="bg1"/>
          </a:solidFill>
        </p:spPr>
        <p:txBody>
          <a:bodyPr wrap="square" rtlCol="0">
            <a:spAutoFit/>
          </a:bodyPr>
          <a:lstStyle/>
          <a:p>
            <a:r>
              <a:rPr lang="en-US" sz="1600" b="1" dirty="0" err="1" smtClean="0"/>
              <a:t>m(</a:t>
            </a:r>
            <a:r>
              <a:rPr lang="en-US" sz="1600" b="1" i="1" dirty="0" err="1" smtClean="0"/>
              <a:t>ll</a:t>
            </a:r>
            <a:r>
              <a:rPr lang="en-US" sz="1600" b="1" dirty="0" smtClean="0"/>
              <a:t>)</a:t>
            </a:r>
            <a:endParaRPr lang="en-US" sz="1600" b="1" dirty="0"/>
          </a:p>
        </p:txBody>
      </p:sp>
      <p:sp>
        <p:nvSpPr>
          <p:cNvPr id="13" name="Rectangle 2"/>
          <p:cNvSpPr>
            <a:spLocks noChangeArrowheads="1"/>
          </p:cNvSpPr>
          <p:nvPr/>
        </p:nvSpPr>
        <p:spPr bwMode="auto">
          <a:xfrm>
            <a:off x="304800" y="5486400"/>
            <a:ext cx="4800600" cy="11430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Example 95% CL Limits :</a:t>
            </a:r>
          </a:p>
          <a:p>
            <a:pPr marL="342900" indent="-342900" eaLnBrk="0" hangingPunct="0">
              <a:lnSpc>
                <a:spcPct val="90000"/>
              </a:lnSpc>
              <a:spcBef>
                <a:spcPct val="20000"/>
              </a:spcBef>
              <a:buClr>
                <a:schemeClr val="accent1"/>
              </a:buClr>
            </a:pPr>
            <a:r>
              <a:rPr kumimoji="1" lang="en-US" sz="1800" b="1" dirty="0" smtClean="0">
                <a:solidFill>
                  <a:srgbClr val="0000FF"/>
                </a:solidFill>
              </a:rPr>
              <a:t>		</a:t>
            </a:r>
            <a:r>
              <a:rPr kumimoji="1" lang="en-US" sz="1800" b="1" dirty="0" err="1" smtClean="0">
                <a:solidFill>
                  <a:srgbClr val="FF00FF"/>
                </a:solidFill>
              </a:rPr>
              <a:t>m(SSM</a:t>
            </a:r>
            <a:r>
              <a:rPr kumimoji="1" lang="en-US" sz="1800" b="1" dirty="0" smtClean="0">
                <a:solidFill>
                  <a:srgbClr val="FF00FF"/>
                </a:solidFill>
              </a:rPr>
              <a:t> Z’) &gt; 2.59 </a:t>
            </a:r>
            <a:r>
              <a:rPr kumimoji="1" lang="en-US" sz="1800" b="1" dirty="0" err="1" smtClean="0">
                <a:solidFill>
                  <a:srgbClr val="FF00FF"/>
                </a:solidFill>
              </a:rPr>
              <a:t>TeV</a:t>
            </a:r>
            <a:r>
              <a:rPr kumimoji="1" lang="en-US" sz="1800" b="1" dirty="0" smtClean="0">
                <a:solidFill>
                  <a:srgbClr val="0000FF"/>
                </a:solidFill>
              </a:rPr>
              <a:t>	[CMS]           </a:t>
            </a:r>
          </a:p>
          <a:p>
            <a:pPr marL="342900" indent="-342900" eaLnBrk="0" hangingPunct="0">
              <a:lnSpc>
                <a:spcPct val="90000"/>
              </a:lnSpc>
              <a:spcBef>
                <a:spcPct val="20000"/>
              </a:spcBef>
              <a:buClr>
                <a:schemeClr val="accent1"/>
              </a:buClr>
            </a:pPr>
            <a:r>
              <a:rPr kumimoji="1" lang="en-US" sz="1800" b="1" dirty="0" smtClean="0">
                <a:solidFill>
                  <a:srgbClr val="0000FF"/>
                </a:solidFill>
              </a:rPr>
              <a:t>			</a:t>
            </a:r>
            <a:r>
              <a:rPr kumimoji="1" lang="en-US" sz="1800" b="1" dirty="0" smtClean="0">
                <a:solidFill>
                  <a:srgbClr val="FF00FF"/>
                </a:solidFill>
              </a:rPr>
              <a:t>    &gt; 2.49 </a:t>
            </a:r>
            <a:r>
              <a:rPr kumimoji="1" lang="en-US" sz="1800" b="1" dirty="0" err="1" smtClean="0">
                <a:solidFill>
                  <a:srgbClr val="FF00FF"/>
                </a:solidFill>
              </a:rPr>
              <a:t>TeV</a:t>
            </a:r>
            <a:r>
              <a:rPr kumimoji="1" lang="en-US" sz="1800" b="1" dirty="0" smtClean="0">
                <a:solidFill>
                  <a:srgbClr val="FF00FF"/>
                </a:solidFill>
              </a:rPr>
              <a:t> </a:t>
            </a:r>
            <a:r>
              <a:rPr kumimoji="1" lang="en-US" sz="1800" b="1" dirty="0" smtClean="0">
                <a:solidFill>
                  <a:srgbClr val="0000FF"/>
                </a:solidFill>
              </a:rPr>
              <a:t>	[ATLAS]</a:t>
            </a:r>
            <a:endParaRPr lang="en-US" sz="1800" b="1" dirty="0" smtClean="0"/>
          </a:p>
          <a:p>
            <a:pPr marL="342900" indent="-342900" eaLnBrk="0" hangingPunct="0">
              <a:lnSpc>
                <a:spcPct val="90000"/>
              </a:lnSpc>
              <a:spcBef>
                <a:spcPct val="20000"/>
              </a:spcBef>
              <a:buClr>
                <a:schemeClr val="accent1"/>
              </a:buClr>
              <a:buFont typeface="Wingdings" charset="2"/>
              <a:buChar char="n"/>
            </a:pP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14" name="Rectangle 1"/>
          <p:cNvSpPr>
            <a:spLocks noChangeArrowheads="1"/>
          </p:cNvSpPr>
          <p:nvPr/>
        </p:nvSpPr>
        <p:spPr bwMode="auto">
          <a:xfrm>
            <a:off x="306724" y="224664"/>
            <a:ext cx="2033028"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Z’ </a:t>
            </a:r>
            <a:r>
              <a:rPr lang="en-US" sz="2800" dirty="0" smtClean="0">
                <a:solidFill>
                  <a:srgbClr val="FFC000"/>
                </a:solidFill>
                <a:ea typeface="ＭＳ Ｐゴシック" charset="-128"/>
                <a:sym typeface="Symbol" charset="2"/>
              </a:rPr>
              <a:t></a:t>
            </a:r>
            <a:r>
              <a:rPr lang="en-GB" sz="2500" b="1" dirty="0" smtClean="0">
                <a:solidFill>
                  <a:srgbClr val="FFC000"/>
                </a:solidFill>
                <a:latin typeface="Trebuchet MS" pitchFamily="32" charset="0"/>
              </a:rPr>
              <a:t> </a:t>
            </a:r>
            <a:r>
              <a:rPr lang="en-GB" sz="2500" b="1" dirty="0" err="1" smtClean="0">
                <a:solidFill>
                  <a:srgbClr val="FFC000"/>
                </a:solidFill>
                <a:latin typeface="Trebuchet MS" pitchFamily="32" charset="0"/>
              </a:rPr>
              <a:t>ee</a:t>
            </a:r>
            <a:r>
              <a:rPr lang="en-GB" sz="2500" b="1" dirty="0" smtClean="0">
                <a:solidFill>
                  <a:srgbClr val="FFC000"/>
                </a:solidFill>
                <a:latin typeface="Trebuchet MS" pitchFamily="32" charset="0"/>
              </a:rPr>
              <a:t>, </a:t>
            </a:r>
            <a:r>
              <a:rPr lang="el-GR" sz="2500" b="1" dirty="0" smtClean="0">
                <a:solidFill>
                  <a:srgbClr val="FFC000"/>
                </a:solidFill>
                <a:latin typeface="Trebuchet MS" pitchFamily="32" charset="0"/>
              </a:rPr>
              <a:t>μμ</a:t>
            </a:r>
            <a:endParaRPr lang="en-GB" sz="2500" b="1" dirty="0" smtClean="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258CD22A-0539-F34A-A48F-949F3B40F473}" type="slidenum">
              <a:rPr lang="en-US"/>
              <a:pPr/>
              <a:t>22</a:t>
            </a:fld>
            <a:endParaRPr lang="en-US"/>
          </a:p>
        </p:txBody>
      </p:sp>
      <p:sp>
        <p:nvSpPr>
          <p:cNvPr id="509954" name="Rectangle 2"/>
          <p:cNvSpPr>
            <a:spLocks noChangeArrowheads="1"/>
          </p:cNvSpPr>
          <p:nvPr/>
        </p:nvSpPr>
        <p:spPr bwMode="auto">
          <a:xfrm>
            <a:off x="304800" y="1066800"/>
            <a:ext cx="4419600" cy="2209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ea typeface="ＭＳ Ｐゴシック" charset="-128"/>
                <a:sym typeface="Symbol" charset="2"/>
              </a:rPr>
              <a:t>Both ATLAS/CMS have results for full 2011 dataset (5 fb</a:t>
            </a:r>
            <a:r>
              <a:rPr kumimoji="1" lang="en-US" sz="1800" b="1" baseline="30000" dirty="0" smtClean="0">
                <a:solidFill>
                  <a:srgbClr val="0000FF"/>
                </a:solidFill>
                <a:ea typeface="ＭＳ Ｐゴシック" charset="-128"/>
                <a:sym typeface="Symbol" charset="2"/>
              </a:rPr>
              <a:t>-1</a:t>
            </a:r>
            <a:r>
              <a:rPr kumimoji="1" lang="en-US" sz="1800" b="1" dirty="0" smtClean="0">
                <a:solidFill>
                  <a:srgbClr val="0000FF"/>
                </a:solidFill>
                <a:ea typeface="ＭＳ Ｐゴシック" charset="-128"/>
                <a:sym typeface="Symbol" charset="2"/>
              </a:rPr>
              <a:t> @ 7 </a:t>
            </a:r>
            <a:r>
              <a:rPr kumimoji="1" lang="en-US" sz="1800" b="1" dirty="0" err="1" smtClean="0">
                <a:solidFill>
                  <a:srgbClr val="0000FF"/>
                </a:solidFill>
                <a:ea typeface="ＭＳ Ｐゴシック" charset="-128"/>
                <a:sym typeface="Symbol" charset="2"/>
              </a:rPr>
              <a:t>TeV</a:t>
            </a:r>
            <a:r>
              <a:rPr kumimoji="1" lang="en-US" sz="1800" b="1" dirty="0" smtClean="0">
                <a:solidFill>
                  <a:srgbClr val="0000FF"/>
                </a:solidFill>
                <a:ea typeface="ＭＳ Ｐゴシック" charset="-128"/>
                <a:sym typeface="Symbol" charset="2"/>
              </a:rPr>
              <a:t>)</a:t>
            </a:r>
          </a:p>
          <a:p>
            <a:pPr marL="800100" lvl="1" indent="-342900" eaLnBrk="0" hangingPunct="0">
              <a:lnSpc>
                <a:spcPct val="90000"/>
              </a:lnSpc>
              <a:spcBef>
                <a:spcPct val="20000"/>
              </a:spcBef>
              <a:buClr>
                <a:schemeClr val="accent1"/>
              </a:buClr>
              <a:buFont typeface="Wingdings" charset="2"/>
              <a:buChar char="n"/>
            </a:pPr>
            <a:r>
              <a:rPr kumimoji="1" lang="en-US" sz="1800" b="1" dirty="0" smtClean="0">
                <a:solidFill>
                  <a:srgbClr val="FF0000"/>
                </a:solidFill>
                <a:ea typeface="ＭＳ Ｐゴシック" charset="-128"/>
                <a:sym typeface="Symbol" charset="2"/>
              </a:rPr>
              <a:t>Analyses combine </a:t>
            </a:r>
            <a:r>
              <a:rPr kumimoji="1" lang="en-US" sz="1800" b="1" dirty="0" err="1" smtClean="0">
                <a:solidFill>
                  <a:srgbClr val="FF0000"/>
                </a:solidFill>
                <a:ea typeface="ＭＳ Ｐゴシック" charset="-128"/>
                <a:sym typeface="Symbol" charset="2"/>
              </a:rPr>
              <a:t>e+μ</a:t>
            </a:r>
            <a:r>
              <a:rPr kumimoji="1" lang="en-US" sz="1800" b="1" dirty="0" smtClean="0">
                <a:solidFill>
                  <a:srgbClr val="FF0000"/>
                </a:solidFill>
                <a:ea typeface="ＭＳ Ｐゴシック" charset="-128"/>
                <a:sym typeface="Symbol" charset="2"/>
              </a:rPr>
              <a:t>, </a:t>
            </a:r>
            <a:r>
              <a:rPr kumimoji="1" lang="en-US" sz="1800" b="1" dirty="0" err="1" smtClean="0">
                <a:solidFill>
                  <a:srgbClr val="FF0000"/>
                </a:solidFill>
                <a:ea typeface="ＭＳ Ｐゴシック" charset="-128"/>
                <a:sym typeface="Symbol" charset="2"/>
              </a:rPr>
              <a:t>e+h</a:t>
            </a:r>
            <a:r>
              <a:rPr kumimoji="1" lang="en-US" sz="1800" b="1" dirty="0" smtClean="0">
                <a:solidFill>
                  <a:srgbClr val="FF0000"/>
                </a:solidFill>
                <a:ea typeface="ＭＳ Ｐゴシック" charset="-128"/>
                <a:sym typeface="Symbol" charset="2"/>
              </a:rPr>
              <a:t>, </a:t>
            </a:r>
            <a:r>
              <a:rPr kumimoji="1" lang="en-US" sz="1800" b="1" dirty="0" err="1" smtClean="0">
                <a:solidFill>
                  <a:srgbClr val="FF0000"/>
                </a:solidFill>
                <a:ea typeface="ＭＳ Ｐゴシック" charset="-128"/>
                <a:sym typeface="Symbol" charset="2"/>
              </a:rPr>
              <a:t>μ+h</a:t>
            </a:r>
            <a:r>
              <a:rPr kumimoji="1" lang="en-US" sz="1800" b="1" dirty="0" smtClean="0">
                <a:solidFill>
                  <a:srgbClr val="FF0000"/>
                </a:solidFill>
                <a:ea typeface="ＭＳ Ｐゴシック" charset="-128"/>
                <a:sym typeface="Symbol" charset="2"/>
              </a:rPr>
              <a:t>, and </a:t>
            </a:r>
            <a:r>
              <a:rPr kumimoji="1" lang="en-US" sz="1800" b="1" dirty="0" err="1" smtClean="0">
                <a:solidFill>
                  <a:srgbClr val="FF0000"/>
                </a:solidFill>
                <a:ea typeface="ＭＳ Ｐゴシック" charset="-128"/>
                <a:sym typeface="Symbol" charset="2"/>
              </a:rPr>
              <a:t>h+h</a:t>
            </a:r>
            <a:r>
              <a:rPr kumimoji="1" lang="en-US" sz="1800" b="1" dirty="0" smtClean="0">
                <a:solidFill>
                  <a:srgbClr val="FF0000"/>
                </a:solidFill>
                <a:ea typeface="ＭＳ Ｐゴシック" charset="-128"/>
                <a:sym typeface="Symbol" charset="2"/>
              </a:rPr>
              <a:t> channels</a:t>
            </a:r>
          </a:p>
          <a:p>
            <a:pPr marL="1257300" lvl="2" indent="-342900" eaLnBrk="0" hangingPunct="0">
              <a:lnSpc>
                <a:spcPct val="90000"/>
              </a:lnSpc>
              <a:spcBef>
                <a:spcPct val="20000"/>
              </a:spcBef>
              <a:buClr>
                <a:schemeClr val="accent1"/>
              </a:buClr>
            </a:pPr>
            <a:endParaRPr kumimoji="1" lang="en-US" sz="1600" b="1" dirty="0" smtClean="0">
              <a:solidFill>
                <a:srgbClr val="00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pic>
        <p:nvPicPr>
          <p:cNvPr id="13" name="Picture 12"/>
          <p:cNvPicPr>
            <a:picLocks noChangeAspect="1"/>
          </p:cNvPicPr>
          <p:nvPr/>
        </p:nvPicPr>
        <p:blipFill>
          <a:blip r:embed="rId3" cstate="print"/>
          <a:srcRect l="1905" t="3949" r="4444" b="1974"/>
          <a:stretch>
            <a:fillRect/>
          </a:stretch>
        </p:blipFill>
        <p:spPr>
          <a:xfrm>
            <a:off x="76200" y="2270208"/>
            <a:ext cx="4419600" cy="4282992"/>
          </a:xfrm>
          <a:prstGeom prst="rect">
            <a:avLst/>
          </a:prstGeom>
        </p:spPr>
      </p:pic>
      <p:pic>
        <p:nvPicPr>
          <p:cNvPr id="16" name="Picture 15"/>
          <p:cNvPicPr>
            <a:picLocks noChangeAspect="1"/>
          </p:cNvPicPr>
          <p:nvPr/>
        </p:nvPicPr>
        <p:blipFill>
          <a:blip r:embed="rId4" cstate="print"/>
          <a:srcRect l="3061" t="4586" r="765"/>
          <a:stretch>
            <a:fillRect/>
          </a:stretch>
        </p:blipFill>
        <p:spPr>
          <a:xfrm>
            <a:off x="4632564" y="1066799"/>
            <a:ext cx="4511436" cy="3733801"/>
          </a:xfrm>
          <a:prstGeom prst="rect">
            <a:avLst/>
          </a:prstGeom>
        </p:spPr>
      </p:pic>
      <p:sp>
        <p:nvSpPr>
          <p:cNvPr id="10" name="Rectangle 2"/>
          <p:cNvSpPr>
            <a:spLocks noChangeArrowheads="1"/>
          </p:cNvSpPr>
          <p:nvPr/>
        </p:nvSpPr>
        <p:spPr bwMode="auto">
          <a:xfrm>
            <a:off x="4724400" y="4876800"/>
            <a:ext cx="4267200" cy="16764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95% CL Limits </a:t>
            </a:r>
            <a:r>
              <a:rPr kumimoji="1" lang="en-US" sz="1800" b="1" dirty="0" smtClean="0">
                <a:solidFill>
                  <a:srgbClr val="0000FF"/>
                </a:solidFill>
                <a:ea typeface="ＭＳ Ｐゴシック" charset="-128"/>
                <a:sym typeface="Symbol" charset="2"/>
              </a:rPr>
              <a:t>(5 fb</a:t>
            </a:r>
            <a:r>
              <a:rPr kumimoji="1" lang="en-US" sz="1800" b="1" baseline="30000" dirty="0" smtClean="0">
                <a:solidFill>
                  <a:srgbClr val="0000FF"/>
                </a:solidFill>
                <a:ea typeface="ＭＳ Ｐゴシック" charset="-128"/>
                <a:sym typeface="Symbol" charset="2"/>
              </a:rPr>
              <a:t>-1</a:t>
            </a:r>
            <a:r>
              <a:rPr kumimoji="1" lang="en-US" sz="1800" b="1" dirty="0" smtClean="0">
                <a:solidFill>
                  <a:srgbClr val="0000FF"/>
                </a:solidFill>
                <a:ea typeface="ＭＳ Ｐゴシック" charset="-128"/>
                <a:sym typeface="Symbol" charset="2"/>
              </a:rPr>
              <a:t> @ 7 </a:t>
            </a:r>
            <a:r>
              <a:rPr kumimoji="1" lang="en-US" sz="1800" b="1" dirty="0" err="1" smtClean="0">
                <a:solidFill>
                  <a:srgbClr val="0000FF"/>
                </a:solidFill>
                <a:ea typeface="ＭＳ Ｐゴシック" charset="-128"/>
                <a:sym typeface="Symbol" charset="2"/>
              </a:rPr>
              <a:t>TeV</a:t>
            </a:r>
            <a:r>
              <a:rPr kumimoji="1" lang="en-US" sz="1800" b="1" dirty="0" smtClean="0">
                <a:solidFill>
                  <a:srgbClr val="0000FF"/>
                </a:solidFill>
                <a:ea typeface="ＭＳ Ｐゴシック" charset="-128"/>
                <a:sym typeface="Symbol" charset="2"/>
              </a:rPr>
              <a:t>):</a:t>
            </a:r>
          </a:p>
          <a:p>
            <a:pPr marL="342900" indent="-342900" eaLnBrk="0" hangingPunct="0">
              <a:lnSpc>
                <a:spcPct val="90000"/>
              </a:lnSpc>
              <a:spcBef>
                <a:spcPct val="20000"/>
              </a:spcBef>
              <a:buClr>
                <a:schemeClr val="accent1"/>
              </a:buClr>
            </a:pPr>
            <a:r>
              <a:rPr kumimoji="1" lang="en-US" sz="1800" b="1" dirty="0" smtClean="0">
                <a:solidFill>
                  <a:srgbClr val="0000FF"/>
                </a:solidFill>
              </a:rPr>
              <a:t>	</a:t>
            </a:r>
            <a:r>
              <a:rPr kumimoji="1" lang="en-US" sz="1800" b="1" dirty="0" err="1" smtClean="0">
                <a:solidFill>
                  <a:srgbClr val="FF00FF"/>
                </a:solidFill>
              </a:rPr>
              <a:t>m(SSM</a:t>
            </a:r>
            <a:r>
              <a:rPr kumimoji="1" lang="en-US" sz="1800" b="1" dirty="0" smtClean="0">
                <a:solidFill>
                  <a:srgbClr val="FF00FF"/>
                </a:solidFill>
              </a:rPr>
              <a:t> Z’) &gt; 1.4 </a:t>
            </a:r>
            <a:r>
              <a:rPr kumimoji="1" lang="en-US" sz="1800" b="1" dirty="0" err="1" smtClean="0">
                <a:solidFill>
                  <a:srgbClr val="FF00FF"/>
                </a:solidFill>
              </a:rPr>
              <a:t>TeV</a:t>
            </a:r>
            <a:r>
              <a:rPr kumimoji="1" lang="en-US" sz="1800" b="1" dirty="0" smtClean="0">
                <a:solidFill>
                  <a:srgbClr val="0000FF"/>
                </a:solidFill>
              </a:rPr>
              <a:t>	[CMS]           </a:t>
            </a:r>
          </a:p>
          <a:p>
            <a:pPr marL="342900" indent="-342900" eaLnBrk="0" hangingPunct="0">
              <a:lnSpc>
                <a:spcPct val="90000"/>
              </a:lnSpc>
              <a:spcBef>
                <a:spcPct val="20000"/>
              </a:spcBef>
              <a:buClr>
                <a:schemeClr val="accent1"/>
              </a:buClr>
            </a:pPr>
            <a:r>
              <a:rPr kumimoji="1" lang="en-US" sz="1800" b="1" dirty="0" smtClean="0">
                <a:solidFill>
                  <a:srgbClr val="0000FF"/>
                </a:solidFill>
              </a:rPr>
              <a:t>		         </a:t>
            </a:r>
            <a:r>
              <a:rPr kumimoji="1" lang="en-US" sz="1800" b="1" dirty="0" smtClean="0">
                <a:solidFill>
                  <a:srgbClr val="FF00FF"/>
                </a:solidFill>
              </a:rPr>
              <a:t> &gt; 1.3 </a:t>
            </a:r>
            <a:r>
              <a:rPr kumimoji="1" lang="en-US" sz="1800" b="1" dirty="0" err="1" smtClean="0">
                <a:solidFill>
                  <a:srgbClr val="FF00FF"/>
                </a:solidFill>
              </a:rPr>
              <a:t>TeV</a:t>
            </a:r>
            <a:r>
              <a:rPr kumimoji="1" lang="en-US" sz="1800" b="1" dirty="0" smtClean="0">
                <a:solidFill>
                  <a:srgbClr val="FF00FF"/>
                </a:solidFill>
              </a:rPr>
              <a:t> </a:t>
            </a:r>
            <a:r>
              <a:rPr kumimoji="1" lang="en-US" sz="1800" b="1" dirty="0" smtClean="0">
                <a:solidFill>
                  <a:srgbClr val="0000FF"/>
                </a:solidFill>
              </a:rPr>
              <a:t>	[ATLAS]</a:t>
            </a:r>
            <a:endParaRPr kumimoji="1" lang="en-US" sz="1800" b="1" dirty="0" smtClean="0">
              <a:solidFill>
                <a:srgbClr val="0000FF"/>
              </a:solidFill>
              <a:ea typeface="ＭＳ Ｐゴシック" charset="-128"/>
              <a:sym typeface="Symbol" charset="2"/>
            </a:endParaRPr>
          </a:p>
          <a:p>
            <a:pPr marL="342900" indent="-342900" eaLnBrk="0" hangingPunct="0">
              <a:lnSpc>
                <a:spcPct val="90000"/>
              </a:lnSpc>
              <a:spcBef>
                <a:spcPct val="20000"/>
              </a:spcBef>
              <a:buClr>
                <a:schemeClr val="accent1"/>
              </a:buClr>
              <a:buFont typeface="Wingdings" charset="2"/>
              <a:buChar char="n"/>
            </a:pPr>
            <a:endParaRPr kumimoji="1" lang="en-US" sz="800" b="1" dirty="0" smtClean="0">
              <a:solidFill>
                <a:srgbClr val="0000FF"/>
              </a:solidFill>
              <a:ea typeface="ＭＳ Ｐゴシック" charset="-128"/>
              <a:sym typeface="Symbol" charset="2"/>
            </a:endParaRPr>
          </a:p>
          <a:p>
            <a:pPr marL="1257300" lvl="2" indent="-342900" eaLnBrk="0" hangingPunct="0">
              <a:lnSpc>
                <a:spcPct val="90000"/>
              </a:lnSpc>
              <a:spcBef>
                <a:spcPct val="20000"/>
              </a:spcBef>
              <a:buClr>
                <a:schemeClr val="accent1"/>
              </a:buClr>
            </a:pPr>
            <a:r>
              <a:rPr kumimoji="1" lang="en-US" sz="1600" b="1" dirty="0" smtClean="0">
                <a:solidFill>
                  <a:srgbClr val="000000"/>
                </a:solidFill>
              </a:rPr>
              <a:t>	ATLAS </a:t>
            </a:r>
            <a:r>
              <a:rPr lang="en-US" sz="1600" b="1" dirty="0" smtClean="0">
                <a:solidFill>
                  <a:srgbClr val="000000"/>
                </a:solidFill>
              </a:rPr>
              <a:t>arXiv:1210.6604</a:t>
            </a:r>
          </a:p>
          <a:p>
            <a:pPr marL="1257300" lvl="2" indent="-342900" eaLnBrk="0" hangingPunct="0">
              <a:lnSpc>
                <a:spcPct val="90000"/>
              </a:lnSpc>
              <a:spcBef>
                <a:spcPct val="20000"/>
              </a:spcBef>
              <a:buClr>
                <a:schemeClr val="accent1"/>
              </a:buClr>
            </a:pPr>
            <a:r>
              <a:rPr lang="en-US" sz="1600" b="1" dirty="0" smtClean="0">
                <a:solidFill>
                  <a:srgbClr val="000000"/>
                </a:solidFill>
              </a:rPr>
              <a:t>	CMS PLB 07, 062 (2012)</a:t>
            </a:r>
          </a:p>
          <a:p>
            <a:pPr marL="342900" indent="-342900" eaLnBrk="0" hangingPunct="0">
              <a:lnSpc>
                <a:spcPct val="90000"/>
              </a:lnSpc>
              <a:spcBef>
                <a:spcPct val="20000"/>
              </a:spcBef>
              <a:buClr>
                <a:schemeClr val="accent1"/>
              </a:buClr>
            </a:pPr>
            <a:endParaRPr kumimoji="1" lang="en-US" sz="1800" b="1" dirty="0" smtClean="0">
              <a:solidFill>
                <a:srgbClr val="0000FF"/>
              </a:solidFill>
              <a:ea typeface="ＭＳ Ｐゴシック" charset="-128"/>
              <a:sym typeface="Symbol" charset="2"/>
            </a:endParaRPr>
          </a:p>
          <a:p>
            <a:pPr marL="342900" indent="-342900" eaLnBrk="0" hangingPunct="0">
              <a:lnSpc>
                <a:spcPct val="90000"/>
              </a:lnSpc>
              <a:spcBef>
                <a:spcPct val="20000"/>
              </a:spcBef>
              <a:buClr>
                <a:schemeClr val="accent1"/>
              </a:buClr>
              <a:buFont typeface="Wingdings" charset="2"/>
              <a:buChar char="n"/>
            </a:pPr>
            <a:endParaRPr kumimoji="1" lang="en-US" sz="1800" b="1" dirty="0" smtClean="0">
              <a:solidFill>
                <a:srgbClr val="0000FF"/>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9" name="Rectangle 1"/>
          <p:cNvSpPr>
            <a:spLocks noChangeArrowheads="1"/>
          </p:cNvSpPr>
          <p:nvPr/>
        </p:nvSpPr>
        <p:spPr bwMode="auto">
          <a:xfrm>
            <a:off x="306724" y="224664"/>
            <a:ext cx="138495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Z’ </a:t>
            </a:r>
            <a:r>
              <a:rPr lang="en-US" sz="2800" dirty="0" smtClean="0">
                <a:solidFill>
                  <a:srgbClr val="FFC000"/>
                </a:solidFill>
                <a:ea typeface="ＭＳ Ｐゴシック" charset="-128"/>
                <a:sym typeface="Symbol" charset="2"/>
              </a:rPr>
              <a:t></a:t>
            </a:r>
            <a:r>
              <a:rPr lang="en-GB" sz="2500" b="1" dirty="0" smtClean="0">
                <a:solidFill>
                  <a:srgbClr val="FFC000"/>
                </a:solidFill>
                <a:latin typeface="Trebuchet MS" pitchFamily="32" charset="0"/>
              </a:rPr>
              <a:t> </a:t>
            </a:r>
            <a:r>
              <a:rPr lang="en-GB" sz="2500" b="1" dirty="0" err="1" smtClean="0">
                <a:solidFill>
                  <a:srgbClr val="FFC000"/>
                </a:solidFill>
                <a:latin typeface="Symbol" pitchFamily="18" charset="2"/>
              </a:rPr>
              <a:t>tt</a:t>
            </a:r>
            <a:endParaRPr lang="en-GB" sz="2500" b="1" dirty="0" smtClean="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rcRect l="3175" t="2654" r="3175" b="1769"/>
          <a:stretch>
            <a:fillRect/>
          </a:stretch>
        </p:blipFill>
        <p:spPr>
          <a:xfrm>
            <a:off x="4419600" y="3142766"/>
            <a:ext cx="4239382" cy="3105634"/>
          </a:xfrm>
          <a:prstGeom prst="rect">
            <a:avLst/>
          </a:prstGeom>
        </p:spPr>
      </p:pic>
      <p:sp>
        <p:nvSpPr>
          <p:cNvPr id="5" name="Slide Number Placeholder 6"/>
          <p:cNvSpPr>
            <a:spLocks noGrp="1"/>
          </p:cNvSpPr>
          <p:nvPr>
            <p:ph type="sldNum" sz="quarter" idx="12"/>
          </p:nvPr>
        </p:nvSpPr>
        <p:spPr/>
        <p:txBody>
          <a:bodyPr/>
          <a:lstStyle/>
          <a:p>
            <a:fld id="{258CD22A-0539-F34A-A48F-949F3B40F473}" type="slidenum">
              <a:rPr lang="en-US"/>
              <a:pPr/>
              <a:t>23</a:t>
            </a:fld>
            <a:endParaRPr lang="en-US"/>
          </a:p>
        </p:txBody>
      </p:sp>
      <p:sp>
        <p:nvSpPr>
          <p:cNvPr id="509954" name="Rectangle 2"/>
          <p:cNvSpPr>
            <a:spLocks noChangeArrowheads="1"/>
          </p:cNvSpPr>
          <p:nvPr/>
        </p:nvSpPr>
        <p:spPr bwMode="auto">
          <a:xfrm>
            <a:off x="381000" y="836712"/>
            <a:ext cx="8229600" cy="54864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In a similar way, the high mass tail of the </a:t>
            </a:r>
            <a:r>
              <a:rPr kumimoji="1" lang="en-US" sz="1800" b="1" dirty="0" err="1" smtClean="0">
                <a:solidFill>
                  <a:srgbClr val="0000FF"/>
                </a:solidFill>
              </a:rPr>
              <a:t>diphoton</a:t>
            </a:r>
            <a:r>
              <a:rPr kumimoji="1" lang="en-US" sz="1800" b="1" dirty="0" smtClean="0">
                <a:solidFill>
                  <a:srgbClr val="0000FF"/>
                </a:solidFill>
              </a:rPr>
              <a:t> mass spectrum can be searched for evidence of RS graviton decay</a:t>
            </a:r>
            <a:endParaRPr kumimoji="1" lang="en-US" sz="18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r>
              <a:rPr kumimoji="1" lang="en-US" sz="1800" b="1" dirty="0" err="1" smtClean="0">
                <a:solidFill>
                  <a:srgbClr val="FF0000"/>
                </a:solidFill>
                <a:ea typeface="ＭＳ Ｐゴシック" charset="-128"/>
                <a:sym typeface="Symbol" charset="2"/>
              </a:rPr>
              <a:t>γγ</a:t>
            </a:r>
            <a:r>
              <a:rPr kumimoji="1" lang="en-US" sz="1800" b="1" dirty="0" smtClean="0">
                <a:solidFill>
                  <a:srgbClr val="FF0000"/>
                </a:solidFill>
                <a:ea typeface="ＭＳ Ｐゴシック" charset="-128"/>
                <a:sym typeface="Symbol" charset="2"/>
              </a:rPr>
              <a:t> has </a:t>
            </a:r>
            <a:r>
              <a:rPr kumimoji="1" lang="en-US" sz="1800" b="1" dirty="0" smtClean="0">
                <a:solidFill>
                  <a:srgbClr val="FF0000"/>
                </a:solidFill>
                <a:ea typeface="ＭＳ Ｐゴシック" charset="-128"/>
                <a:sym typeface="Symbol" charset="2"/>
              </a:rPr>
              <a:t>2x </a:t>
            </a:r>
            <a:r>
              <a:rPr kumimoji="1" lang="en-US" sz="1800" b="1" dirty="0" smtClean="0">
                <a:solidFill>
                  <a:srgbClr val="FF0000"/>
                </a:solidFill>
                <a:ea typeface="ＭＳ Ｐゴシック" charset="-128"/>
                <a:sym typeface="Symbol" charset="2"/>
              </a:rPr>
              <a:t>higher BR (and lower </a:t>
            </a:r>
            <a:r>
              <a:rPr kumimoji="1" lang="en-US" sz="1800" b="1" dirty="0" err="1" smtClean="0">
                <a:solidFill>
                  <a:srgbClr val="FF0000"/>
                </a:solidFill>
                <a:ea typeface="ＭＳ Ｐゴシック" charset="-128"/>
                <a:sym typeface="Symbol" charset="2"/>
              </a:rPr>
              <a:t>bkgd</a:t>
            </a:r>
            <a:r>
              <a:rPr kumimoji="1" lang="en-US" sz="1800" b="1" dirty="0" smtClean="0">
                <a:solidFill>
                  <a:srgbClr val="FF0000"/>
                </a:solidFill>
                <a:ea typeface="ＭＳ Ｐゴシック" charset="-128"/>
                <a:sym typeface="Symbol" charset="2"/>
              </a:rPr>
              <a:t> since no DY) than </a:t>
            </a:r>
            <a:r>
              <a:rPr kumimoji="1" lang="en-US" sz="1800" b="1" dirty="0" err="1" smtClean="0">
                <a:solidFill>
                  <a:srgbClr val="FF0000"/>
                </a:solidFill>
                <a:ea typeface="ＭＳ Ｐゴシック" charset="-128"/>
                <a:sym typeface="Symbol" charset="2"/>
              </a:rPr>
              <a:t>leptonic</a:t>
            </a:r>
            <a:r>
              <a:rPr kumimoji="1" lang="en-US" sz="1800" b="1" dirty="0" smtClean="0">
                <a:solidFill>
                  <a:srgbClr val="FF0000"/>
                </a:solidFill>
                <a:ea typeface="ＭＳ Ｐゴシック" charset="-128"/>
                <a:sym typeface="Symbol" charset="2"/>
              </a:rPr>
              <a:t> modes</a:t>
            </a:r>
          </a:p>
          <a:p>
            <a:pPr marL="742950" lvl="1" indent="-285750" eaLnBrk="0" hangingPunct="0">
              <a:lnSpc>
                <a:spcPct val="90000"/>
              </a:lnSpc>
              <a:spcBef>
                <a:spcPct val="20000"/>
              </a:spcBef>
              <a:buClr>
                <a:schemeClr val="accent1"/>
              </a:buClr>
              <a:buSzPct val="80000"/>
              <a:buFont typeface="Wingdings" charset="2"/>
              <a:buChar char="n"/>
            </a:pPr>
            <a:r>
              <a:rPr kumimoji="1" lang="en-US" sz="1800" b="1" dirty="0" err="1" smtClean="0">
                <a:solidFill>
                  <a:srgbClr val="FF0000"/>
                </a:solidFill>
                <a:ea typeface="ＭＳ Ｐゴシック" charset="-128"/>
                <a:sym typeface="Symbol" charset="2"/>
              </a:rPr>
              <a:t>γγ</a:t>
            </a:r>
            <a:r>
              <a:rPr kumimoji="1" lang="en-US" sz="1800" b="1" dirty="0" smtClean="0">
                <a:solidFill>
                  <a:srgbClr val="FF0000"/>
                </a:solidFill>
                <a:ea typeface="ＭＳ Ｐゴシック" charset="-128"/>
                <a:sym typeface="Symbol" charset="2"/>
              </a:rPr>
              <a:t> decay would eliminate spin-1 interpretation of any new resonance</a:t>
            </a:r>
          </a:p>
          <a:p>
            <a:pPr marL="742950" lvl="1" indent="-285750" eaLnBrk="0" hangingPunct="0">
              <a:lnSpc>
                <a:spcPct val="90000"/>
              </a:lnSpc>
              <a:spcBef>
                <a:spcPct val="20000"/>
              </a:spcBef>
              <a:buClr>
                <a:schemeClr val="accent1"/>
              </a:buClr>
              <a:buSzPct val="80000"/>
              <a:buFont typeface="Wingdings" charset="2"/>
              <a:buChar char="n"/>
            </a:pPr>
            <a:endParaRPr kumimoji="1" lang="en-US" sz="800" b="1" baseline="-25000" dirty="0" smtClean="0">
              <a:solidFill>
                <a:srgbClr val="FF0000"/>
              </a:solidFill>
              <a:ea typeface="ＭＳ Ｐゴシック" charset="-128"/>
              <a:sym typeface="Symbol" charset="2"/>
            </a:endParaRPr>
          </a:p>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ea typeface="ＭＳ Ｐゴシック" charset="-128"/>
                <a:sym typeface="Symbol" charset="2"/>
              </a:rPr>
              <a:t>ATLAS and CMS have published </a:t>
            </a:r>
            <a:r>
              <a:rPr kumimoji="1" lang="en-US" sz="1800" b="1" dirty="0" err="1" smtClean="0">
                <a:solidFill>
                  <a:srgbClr val="0000FF"/>
                </a:solidFill>
                <a:ea typeface="ＭＳ Ｐゴシック" charset="-128"/>
                <a:sym typeface="Symbol" charset="2"/>
              </a:rPr>
              <a:t>γγ</a:t>
            </a:r>
            <a:r>
              <a:rPr kumimoji="1" lang="en-US" sz="1800" b="1" dirty="0" smtClean="0">
                <a:solidFill>
                  <a:srgbClr val="0000FF"/>
                </a:solidFill>
                <a:ea typeface="ＭＳ Ｐゴシック" charset="-128"/>
                <a:sym typeface="Symbol" charset="2"/>
              </a:rPr>
              <a:t> results with ~ 2 fb</a:t>
            </a:r>
            <a:r>
              <a:rPr kumimoji="1" lang="en-US" sz="1800" b="1" baseline="30000" dirty="0" smtClean="0">
                <a:solidFill>
                  <a:srgbClr val="0000FF"/>
                </a:solidFill>
                <a:ea typeface="ＭＳ Ｐゴシック" charset="-128"/>
                <a:sym typeface="Symbol" charset="2"/>
              </a:rPr>
              <a:t>-1</a:t>
            </a:r>
            <a:r>
              <a:rPr kumimoji="1" lang="en-US" sz="1800" b="1" dirty="0" smtClean="0">
                <a:solidFill>
                  <a:srgbClr val="0000FF"/>
                </a:solidFill>
                <a:ea typeface="ＭＳ Ｐゴシック" charset="-128"/>
                <a:sym typeface="Symbol" charset="2"/>
              </a:rPr>
              <a:t> @ 7 </a:t>
            </a:r>
            <a:r>
              <a:rPr kumimoji="1" lang="en-US" sz="1800" b="1" dirty="0" err="1" smtClean="0">
                <a:solidFill>
                  <a:srgbClr val="0000FF"/>
                </a:solidFill>
                <a:ea typeface="ＭＳ Ｐゴシック" charset="-128"/>
                <a:sym typeface="Symbol" charset="2"/>
              </a:rPr>
              <a:t>TeV</a:t>
            </a:r>
            <a:endParaRPr kumimoji="1" lang="en-US" sz="1800" b="1" dirty="0" smtClean="0">
              <a:solidFill>
                <a:srgbClr val="0000FF"/>
              </a:solidFill>
              <a:ea typeface="ＭＳ Ｐゴシック" charset="-128"/>
              <a:sym typeface="Symbol" charset="2"/>
            </a:endParaRPr>
          </a:p>
          <a:p>
            <a:pPr marL="800100" lvl="1" indent="-342900" eaLnBrk="0" hangingPunct="0">
              <a:lnSpc>
                <a:spcPct val="90000"/>
              </a:lnSpc>
              <a:spcBef>
                <a:spcPct val="20000"/>
              </a:spcBef>
              <a:buClr>
                <a:schemeClr val="accent1"/>
              </a:buClr>
              <a:buFont typeface="Wingdings" charset="2"/>
              <a:buChar char="n"/>
            </a:pPr>
            <a:r>
              <a:rPr kumimoji="1" lang="en-US" sz="1800" b="1" dirty="0" smtClean="0">
                <a:solidFill>
                  <a:srgbClr val="FF0000"/>
                </a:solidFill>
                <a:sym typeface="Symbol" charset="2"/>
              </a:rPr>
              <a:t>ATLAS has updated result, combining </a:t>
            </a:r>
            <a:r>
              <a:rPr kumimoji="1" lang="en-US" sz="1800" b="1" dirty="0" err="1" smtClean="0">
                <a:solidFill>
                  <a:srgbClr val="FF0000"/>
                </a:solidFill>
                <a:sym typeface="Symbol" charset="2"/>
              </a:rPr>
              <a:t>γγ/ee/μμ</a:t>
            </a:r>
            <a:r>
              <a:rPr kumimoji="1" lang="en-US" sz="1800" b="1" dirty="0" smtClean="0">
                <a:solidFill>
                  <a:srgbClr val="FF0000"/>
                </a:solidFill>
                <a:sym typeface="Symbol" charset="2"/>
              </a:rPr>
              <a:t> for 5 fb</a:t>
            </a:r>
            <a:r>
              <a:rPr kumimoji="1" lang="en-US" sz="1800" b="1" baseline="30000" dirty="0" smtClean="0">
                <a:solidFill>
                  <a:srgbClr val="FF0000"/>
                </a:solidFill>
                <a:sym typeface="Symbol" charset="2"/>
              </a:rPr>
              <a:t>-1</a:t>
            </a:r>
            <a:r>
              <a:rPr kumimoji="1" lang="en-US" sz="1800" b="1" dirty="0" smtClean="0">
                <a:solidFill>
                  <a:srgbClr val="FF0000"/>
                </a:solidFill>
                <a:sym typeface="Symbol" charset="2"/>
              </a:rPr>
              <a:t> @ 7 </a:t>
            </a:r>
            <a:r>
              <a:rPr kumimoji="1" lang="en-US" sz="1800" b="1" dirty="0" err="1" smtClean="0">
                <a:solidFill>
                  <a:srgbClr val="FF0000"/>
                </a:solidFill>
                <a:sym typeface="Symbol" charset="2"/>
              </a:rPr>
              <a:t>TeV</a:t>
            </a:r>
            <a:endParaRPr kumimoji="1" lang="en-US" sz="1800" b="1" dirty="0" smtClean="0">
              <a:solidFill>
                <a:srgbClr val="FF0000"/>
              </a:solidFill>
              <a:ea typeface="ＭＳ Ｐゴシック" charset="-128"/>
              <a:sym typeface="Symbol" charset="2"/>
            </a:endParaRPr>
          </a:p>
          <a:p>
            <a:pPr marL="800100" lvl="1" indent="-342900" eaLnBrk="0" hangingPunct="0">
              <a:lnSpc>
                <a:spcPct val="90000"/>
              </a:lnSpc>
              <a:spcBef>
                <a:spcPct val="20000"/>
              </a:spcBef>
              <a:buClr>
                <a:schemeClr val="accent1"/>
              </a:buClr>
              <a:buFont typeface="Wingdings" charset="2"/>
              <a:buChar char="n"/>
            </a:pPr>
            <a:r>
              <a:rPr kumimoji="1" lang="en-US" sz="1800" b="1" dirty="0" smtClean="0">
                <a:solidFill>
                  <a:srgbClr val="FF0000"/>
                </a:solidFill>
                <a:ea typeface="ＭＳ Ｐゴシック" charset="-128"/>
                <a:sym typeface="Symbol" charset="2"/>
              </a:rPr>
              <a:t>Limits set in plane of dimensionless coupling (</a:t>
            </a:r>
            <a:r>
              <a:rPr kumimoji="1" lang="en-US" sz="1800" b="1" dirty="0" err="1" smtClean="0">
                <a:solidFill>
                  <a:srgbClr val="FF0000"/>
                </a:solidFill>
                <a:ea typeface="ＭＳ Ｐゴシック" charset="-128"/>
                <a:sym typeface="Symbol" charset="2"/>
              </a:rPr>
              <a:t>k</a:t>
            </a:r>
            <a:r>
              <a:rPr kumimoji="1" lang="en-US" sz="1800" b="1" dirty="0" smtClean="0">
                <a:solidFill>
                  <a:srgbClr val="FF0000"/>
                </a:solidFill>
                <a:ea typeface="ＭＳ Ｐゴシック" charset="-128"/>
                <a:sym typeface="Symbol" charset="2"/>
              </a:rPr>
              <a:t>/M</a:t>
            </a:r>
            <a:r>
              <a:rPr kumimoji="1" lang="en-US" sz="1800" b="1" baseline="-25000" dirty="0" smtClean="0">
                <a:solidFill>
                  <a:srgbClr val="FF0000"/>
                </a:solidFill>
                <a:ea typeface="ＭＳ Ｐゴシック" charset="-128"/>
                <a:sym typeface="Symbol" charset="2"/>
              </a:rPr>
              <a:t>PL</a:t>
            </a:r>
            <a:r>
              <a:rPr kumimoji="1" lang="en-US" sz="1800" b="1" dirty="0" smtClean="0">
                <a:solidFill>
                  <a:srgbClr val="FF0000"/>
                </a:solidFill>
                <a:ea typeface="ＭＳ Ｐゴシック" charset="-128"/>
                <a:sym typeface="Symbol" charset="2"/>
              </a:rPr>
              <a:t>) versus </a:t>
            </a:r>
            <a:r>
              <a:rPr kumimoji="1" lang="en-US" sz="1800" b="1" dirty="0" err="1" smtClean="0">
                <a:solidFill>
                  <a:srgbClr val="FF0000"/>
                </a:solidFill>
                <a:ea typeface="ＭＳ Ｐゴシック" charset="-128"/>
                <a:sym typeface="Symbol" charset="2"/>
              </a:rPr>
              <a:t>m(G</a:t>
            </a:r>
            <a:r>
              <a:rPr kumimoji="1" lang="en-US" sz="1800" b="1" dirty="0" smtClean="0">
                <a:solidFill>
                  <a:srgbClr val="FF0000"/>
                </a:solidFill>
                <a:ea typeface="ＭＳ Ｐゴシック" charset="-128"/>
                <a:sym typeface="Symbol" charset="2"/>
              </a:rPr>
              <a:t>)</a:t>
            </a:r>
          </a:p>
          <a:p>
            <a:pPr marL="800100" lvl="1" indent="-342900" eaLnBrk="0" hangingPunct="0">
              <a:lnSpc>
                <a:spcPct val="90000"/>
              </a:lnSpc>
              <a:spcBef>
                <a:spcPct val="20000"/>
              </a:spcBef>
              <a:buClr>
                <a:schemeClr val="accent1"/>
              </a:buClr>
              <a:buFont typeface="Wingdings" charset="2"/>
              <a:buChar char="n"/>
            </a:pP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18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0000FF"/>
              </a:solidFill>
              <a:sym typeface="Symbol" charset="2"/>
            </a:endParaRPr>
          </a:p>
          <a:p>
            <a:pPr marL="342900" indent="-342900" eaLnBrk="0" hangingPunct="0">
              <a:lnSpc>
                <a:spcPct val="90000"/>
              </a:lnSpc>
              <a:spcBef>
                <a:spcPct val="20000"/>
              </a:spcBef>
              <a:buClr>
                <a:schemeClr val="accent1"/>
              </a:buClr>
            </a:pPr>
            <a:r>
              <a:rPr kumimoji="1" lang="en-US" sz="1800" b="1" dirty="0" smtClean="0">
                <a:solidFill>
                  <a:srgbClr val="FF00FF"/>
                </a:solidFill>
              </a:rPr>
              <a:t>		</a:t>
            </a:r>
          </a:p>
          <a:p>
            <a:pPr marL="342900" indent="-342900" eaLnBrk="0" hangingPunct="0">
              <a:lnSpc>
                <a:spcPct val="90000"/>
              </a:lnSpc>
              <a:spcBef>
                <a:spcPct val="20000"/>
              </a:spcBef>
              <a:buClr>
                <a:schemeClr val="accent1"/>
              </a:buClr>
            </a:pPr>
            <a:endParaRPr kumimoji="1" lang="en-US" sz="1800" b="1" dirty="0" smtClean="0">
              <a:solidFill>
                <a:srgbClr val="FF00FF"/>
              </a:solidFill>
            </a:endParaRPr>
          </a:p>
          <a:p>
            <a:pPr marL="342900" indent="-342900" eaLnBrk="0" hangingPunct="0">
              <a:lnSpc>
                <a:spcPct val="90000"/>
              </a:lnSpc>
              <a:spcBef>
                <a:spcPct val="20000"/>
              </a:spcBef>
              <a:buClr>
                <a:schemeClr val="accent1"/>
              </a:buClr>
            </a:pPr>
            <a:endParaRPr kumimoji="1" lang="en-US" sz="1800" b="1" dirty="0" smtClean="0">
              <a:solidFill>
                <a:srgbClr val="FF00FF"/>
              </a:solidFill>
            </a:endParaRPr>
          </a:p>
          <a:p>
            <a:pPr marL="342900" indent="-342900" eaLnBrk="0" hangingPunct="0">
              <a:lnSpc>
                <a:spcPct val="90000"/>
              </a:lnSpc>
              <a:spcBef>
                <a:spcPct val="20000"/>
              </a:spcBef>
              <a:buClr>
                <a:schemeClr val="accent1"/>
              </a:buClr>
            </a:pPr>
            <a:endParaRPr kumimoji="1" lang="en-US" sz="1800" b="1" dirty="0" smtClean="0">
              <a:solidFill>
                <a:srgbClr val="FF00FF"/>
              </a:solidFill>
            </a:endParaRPr>
          </a:p>
          <a:p>
            <a:pPr marL="342900" indent="-342900" eaLnBrk="0" hangingPunct="0">
              <a:lnSpc>
                <a:spcPct val="90000"/>
              </a:lnSpc>
              <a:spcBef>
                <a:spcPct val="20000"/>
              </a:spcBef>
              <a:buClr>
                <a:schemeClr val="accent1"/>
              </a:buClr>
            </a:pPr>
            <a:endParaRPr kumimoji="1" lang="en-US" sz="800" b="1" dirty="0" smtClean="0">
              <a:solidFill>
                <a:srgbClr val="FF00FF"/>
              </a:solidFill>
            </a:endParaRPr>
          </a:p>
          <a:p>
            <a:pPr marL="342900" indent="-342900" eaLnBrk="0" hangingPunct="0">
              <a:lnSpc>
                <a:spcPct val="90000"/>
              </a:lnSpc>
              <a:spcBef>
                <a:spcPct val="20000"/>
              </a:spcBef>
              <a:buClr>
                <a:schemeClr val="accent1"/>
              </a:buClr>
            </a:pPr>
            <a:r>
              <a:rPr kumimoji="1" lang="en-US" sz="1800" b="1" dirty="0" smtClean="0">
                <a:solidFill>
                  <a:srgbClr val="FF00FF"/>
                </a:solidFill>
              </a:rPr>
              <a:t>	</a:t>
            </a:r>
          </a:p>
          <a:p>
            <a:pPr marL="342900" indent="-342900" eaLnBrk="0" hangingPunct="0">
              <a:lnSpc>
                <a:spcPct val="90000"/>
              </a:lnSpc>
              <a:spcBef>
                <a:spcPct val="20000"/>
              </a:spcBef>
              <a:buClr>
                <a:schemeClr val="accent1"/>
              </a:buClr>
            </a:pPr>
            <a:r>
              <a:rPr kumimoji="1" lang="en-US" sz="1800" b="1" dirty="0" smtClean="0">
                <a:solidFill>
                  <a:srgbClr val="FF00FF"/>
                </a:solidFill>
              </a:rPr>
              <a:t>m(RS G) &gt; 2.23 </a:t>
            </a:r>
            <a:r>
              <a:rPr kumimoji="1" lang="en-US" sz="1800" b="1" dirty="0" err="1" smtClean="0">
                <a:solidFill>
                  <a:srgbClr val="FF00FF"/>
                </a:solidFill>
              </a:rPr>
              <a:t>TeV</a:t>
            </a:r>
            <a:r>
              <a:rPr kumimoji="1" lang="en-US" sz="1800" b="1" dirty="0" smtClean="0">
                <a:solidFill>
                  <a:srgbClr val="FF00FF"/>
                </a:solidFill>
              </a:rPr>
              <a:t>   (</a:t>
            </a:r>
            <a:r>
              <a:rPr kumimoji="1" lang="en-US" sz="1800" b="1" dirty="0" smtClean="0">
                <a:solidFill>
                  <a:srgbClr val="FF00FF"/>
                </a:solidFill>
                <a:ea typeface="ＭＳ Ｐゴシック" charset="-128"/>
                <a:sym typeface="Symbol" charset="2"/>
              </a:rPr>
              <a:t>for k/M</a:t>
            </a:r>
            <a:r>
              <a:rPr kumimoji="1" lang="en-US" sz="1800" b="1" baseline="-25000" dirty="0" smtClean="0">
                <a:solidFill>
                  <a:srgbClr val="FF00FF"/>
                </a:solidFill>
                <a:ea typeface="ＭＳ Ｐゴシック" charset="-128"/>
                <a:sym typeface="Symbol" charset="2"/>
              </a:rPr>
              <a:t>PL</a:t>
            </a:r>
            <a:r>
              <a:rPr kumimoji="1" lang="en-US" sz="1800" b="1" dirty="0" smtClean="0">
                <a:solidFill>
                  <a:srgbClr val="FF00FF"/>
                </a:solidFill>
                <a:ea typeface="ＭＳ Ｐゴシック" charset="-128"/>
                <a:sym typeface="Symbol" charset="2"/>
              </a:rPr>
              <a:t> = 0.10)  @ 95% CL   </a:t>
            </a:r>
            <a:r>
              <a:rPr kumimoji="1" lang="en-US" sz="1800" b="1" dirty="0" smtClean="0">
                <a:solidFill>
                  <a:srgbClr val="0000FF"/>
                </a:solidFill>
                <a:ea typeface="ＭＳ Ｐゴシック" charset="-128"/>
                <a:sym typeface="Symbol" charset="2"/>
              </a:rPr>
              <a:t>ATLAS</a:t>
            </a:r>
            <a:r>
              <a:rPr kumimoji="1" lang="en-US" sz="1800" b="1" dirty="0" smtClean="0">
                <a:solidFill>
                  <a:srgbClr val="FF00FF"/>
                </a:solidFill>
                <a:ea typeface="ＭＳ Ｐゴシック" charset="-128"/>
                <a:sym typeface="Symbol" charset="2"/>
              </a:rPr>
              <a:t>  </a:t>
            </a:r>
            <a:r>
              <a:rPr lang="en-US" sz="1600" b="1" dirty="0" smtClean="0"/>
              <a:t>(arXiv:1210.8389)</a:t>
            </a:r>
            <a:endParaRPr kumimoji="1" lang="en-US" sz="1600" b="1" baseline="-25000"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1600" b="1" baseline="-25000"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pic>
        <p:nvPicPr>
          <p:cNvPr id="6" name="Picture 5"/>
          <p:cNvPicPr>
            <a:picLocks noChangeAspect="1"/>
          </p:cNvPicPr>
          <p:nvPr/>
        </p:nvPicPr>
        <p:blipFill>
          <a:blip r:embed="rId4" cstate="print"/>
          <a:srcRect l="6831" t="3582" r="683" b="1791"/>
          <a:stretch>
            <a:fillRect/>
          </a:stretch>
        </p:blipFill>
        <p:spPr>
          <a:xfrm>
            <a:off x="457200" y="3200400"/>
            <a:ext cx="3821771" cy="2982820"/>
          </a:xfrm>
          <a:prstGeom prst="rect">
            <a:avLst/>
          </a:prstGeom>
        </p:spPr>
      </p:pic>
      <p:sp>
        <p:nvSpPr>
          <p:cNvPr id="8" name="Rectangle 1"/>
          <p:cNvSpPr>
            <a:spLocks noChangeArrowheads="1"/>
          </p:cNvSpPr>
          <p:nvPr/>
        </p:nvSpPr>
        <p:spPr bwMode="auto">
          <a:xfrm>
            <a:off x="306724" y="224664"/>
            <a:ext cx="390523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Randall-</a:t>
            </a:r>
            <a:r>
              <a:rPr lang="en-GB" sz="2500" b="1" dirty="0" err="1" smtClean="0">
                <a:solidFill>
                  <a:srgbClr val="FFC000"/>
                </a:solidFill>
                <a:latin typeface="Trebuchet MS" pitchFamily="32" charset="0"/>
              </a:rPr>
              <a:t>Sundrum</a:t>
            </a:r>
            <a:r>
              <a:rPr lang="en-GB" sz="2500" b="1" dirty="0" smtClean="0">
                <a:solidFill>
                  <a:srgbClr val="FFC000"/>
                </a:solidFill>
                <a:latin typeface="Trebuchet MS" pitchFamily="32" charset="0"/>
              </a:rPr>
              <a:t> G </a:t>
            </a:r>
            <a:r>
              <a:rPr lang="en-US" sz="2400" dirty="0" smtClean="0">
                <a:solidFill>
                  <a:srgbClr val="FFC000"/>
                </a:solidFill>
                <a:ea typeface="ＭＳ Ｐゴシック" charset="-128"/>
                <a:sym typeface="Symbol" charset="2"/>
              </a:rPr>
              <a:t></a:t>
            </a:r>
            <a:r>
              <a:rPr lang="en-GB" sz="2500" b="1" dirty="0" smtClean="0">
                <a:solidFill>
                  <a:srgbClr val="FFC000"/>
                </a:solidFill>
                <a:latin typeface="Trebuchet MS" pitchFamily="32" charset="0"/>
              </a:rPr>
              <a:t> </a:t>
            </a:r>
            <a:r>
              <a:rPr lang="el-GR" sz="2500" b="1" dirty="0" smtClean="0">
                <a:solidFill>
                  <a:srgbClr val="FFC000"/>
                </a:solidFill>
                <a:latin typeface="Trebuchet MS" pitchFamily="32" charset="0"/>
              </a:rPr>
              <a:t>γγ</a:t>
            </a:r>
            <a:endParaRPr lang="en-US" sz="2500" b="1" dirty="0">
              <a:solidFill>
                <a:srgbClr val="FFC000"/>
              </a:solidFill>
              <a:latin typeface="Trebuchet MS" pitchFamily="32" charset="0"/>
            </a:endParaRPr>
          </a:p>
        </p:txBody>
      </p:sp>
      <p:cxnSp>
        <p:nvCxnSpPr>
          <p:cNvPr id="10" name="Straight Connector 9"/>
          <p:cNvCxnSpPr/>
          <p:nvPr/>
        </p:nvCxnSpPr>
        <p:spPr>
          <a:xfrm>
            <a:off x="2987824" y="6381328"/>
            <a:ext cx="216024"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258CD22A-0539-F34A-A48F-949F3B40F473}" type="slidenum">
              <a:rPr lang="en-US"/>
              <a:pPr/>
              <a:t>24</a:t>
            </a:fld>
            <a:endParaRPr lang="en-US"/>
          </a:p>
        </p:txBody>
      </p:sp>
      <p:sp>
        <p:nvSpPr>
          <p:cNvPr id="509954" name="Rectangle 2"/>
          <p:cNvSpPr>
            <a:spLocks noChangeArrowheads="1"/>
          </p:cNvSpPr>
          <p:nvPr/>
        </p:nvSpPr>
        <p:spPr bwMode="auto">
          <a:xfrm>
            <a:off x="304800" y="1066800"/>
            <a:ext cx="8587680" cy="16002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ea typeface="ＭＳ Ｐゴシック" charset="-128"/>
                <a:sym typeface="Symbol" charset="2"/>
              </a:rPr>
              <a:t>Excited lepton production depends on the compositeness scale, </a:t>
            </a:r>
            <a:r>
              <a:rPr kumimoji="1" lang="en-US" sz="1800" b="1" dirty="0" err="1" smtClean="0">
                <a:solidFill>
                  <a:srgbClr val="0000FF"/>
                </a:solidFill>
                <a:ea typeface="ＭＳ Ｐゴシック" charset="-128"/>
                <a:sym typeface="Symbol" charset="2"/>
              </a:rPr>
              <a:t>Λ</a:t>
            </a:r>
            <a:endParaRPr kumimoji="1" lang="en-US" sz="1800" b="1" dirty="0" smtClean="0">
              <a:solidFill>
                <a:srgbClr val="0000FF"/>
              </a:solidFill>
              <a:sym typeface="Symbol" charset="2"/>
            </a:endParaRPr>
          </a:p>
          <a:p>
            <a:pPr marL="342900" indent="-342900" eaLnBrk="0" hangingPunct="0">
              <a:lnSpc>
                <a:spcPct val="90000"/>
              </a:lnSpc>
              <a:spcBef>
                <a:spcPct val="20000"/>
              </a:spcBef>
              <a:buClr>
                <a:schemeClr val="accent1"/>
              </a:buClr>
              <a:buFont typeface="Wingdings" charset="2"/>
              <a:buChar char="n"/>
            </a:pPr>
            <a:endParaRPr kumimoji="1" lang="en-US" sz="400" b="1" dirty="0" smtClean="0">
              <a:solidFill>
                <a:srgbClr val="0000FF"/>
              </a:solidFill>
            </a:endParaRPr>
          </a:p>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ATLAS </a:t>
            </a:r>
            <a:r>
              <a:rPr kumimoji="1" lang="en-US" sz="1600" b="1" dirty="0" smtClean="0">
                <a:ea typeface="ＭＳ Ｐゴシック" charset="-128"/>
              </a:rPr>
              <a:t>(CONF-2012-008)</a:t>
            </a:r>
            <a:r>
              <a:rPr kumimoji="1" lang="en-US" sz="1800" b="1" dirty="0" smtClean="0">
                <a:ea typeface="ＭＳ Ｐゴシック" charset="-128"/>
              </a:rPr>
              <a:t> </a:t>
            </a:r>
            <a:r>
              <a:rPr kumimoji="1" lang="en-US" sz="1800" b="1" dirty="0" smtClean="0">
                <a:solidFill>
                  <a:srgbClr val="0000FF"/>
                </a:solidFill>
                <a:ea typeface="ＭＳ Ｐゴシック" charset="-128"/>
              </a:rPr>
              <a:t>and</a:t>
            </a:r>
            <a:r>
              <a:rPr kumimoji="1" lang="en-US" sz="1800" b="1" dirty="0" smtClean="0">
                <a:ea typeface="ＭＳ Ｐゴシック" charset="-128"/>
              </a:rPr>
              <a:t> </a:t>
            </a:r>
            <a:r>
              <a:rPr kumimoji="1" lang="en-US" sz="1800" b="1" dirty="0" smtClean="0">
                <a:solidFill>
                  <a:srgbClr val="0000FF"/>
                </a:solidFill>
              </a:rPr>
              <a:t>CMS </a:t>
            </a:r>
            <a:r>
              <a:rPr kumimoji="1" lang="en-US" sz="1600" b="1" dirty="0" smtClean="0">
                <a:ea typeface="ＭＳ Ｐゴシック" charset="-128"/>
              </a:rPr>
              <a:t>(arXiv:1210.2422) </a:t>
            </a:r>
            <a:r>
              <a:rPr kumimoji="1" lang="en-US" sz="1800" b="1" dirty="0" smtClean="0">
                <a:solidFill>
                  <a:srgbClr val="0000FF"/>
                </a:solidFill>
              </a:rPr>
              <a:t>both have limits using full 2011 dataset (5 fb</a:t>
            </a:r>
            <a:r>
              <a:rPr kumimoji="1" lang="en-US" sz="1800" b="1" baseline="30000" dirty="0" smtClean="0">
                <a:solidFill>
                  <a:srgbClr val="0000FF"/>
                </a:solidFill>
              </a:rPr>
              <a:t>-1</a:t>
            </a:r>
            <a:r>
              <a:rPr kumimoji="1" lang="en-US" sz="1800" b="1" dirty="0" smtClean="0">
                <a:solidFill>
                  <a:srgbClr val="0000FF"/>
                </a:solidFill>
              </a:rPr>
              <a:t> @ 7 </a:t>
            </a:r>
            <a:r>
              <a:rPr kumimoji="1" lang="en-US" sz="1800" b="1" dirty="0" err="1" smtClean="0">
                <a:solidFill>
                  <a:srgbClr val="0000FF"/>
                </a:solidFill>
              </a:rPr>
              <a:t>TeV</a:t>
            </a:r>
            <a:r>
              <a:rPr kumimoji="1" lang="en-US" sz="1800" b="1" dirty="0" smtClean="0">
                <a:solidFill>
                  <a:srgbClr val="0000FF"/>
                </a:solidFill>
              </a:rPr>
              <a:t>)</a:t>
            </a:r>
          </a:p>
          <a:p>
            <a:pPr marL="800100" lvl="1"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Shown below in  </a:t>
            </a:r>
            <a:r>
              <a:rPr kumimoji="1" lang="en-US" sz="1800" b="1" dirty="0" smtClean="0">
                <a:solidFill>
                  <a:srgbClr val="FF0000"/>
                </a:solidFill>
                <a:ea typeface="ＭＳ Ｐゴシック" charset="-128"/>
                <a:sym typeface="Symbol" charset="2"/>
              </a:rPr>
              <a:t>Λ </a:t>
            </a:r>
            <a:r>
              <a:rPr kumimoji="1" lang="en-US" sz="1800" b="1" dirty="0" err="1" smtClean="0">
                <a:solidFill>
                  <a:srgbClr val="FF0000"/>
                </a:solidFill>
                <a:ea typeface="ＭＳ Ｐゴシック" charset="-128"/>
                <a:sym typeface="Symbol" charset="2"/>
              </a:rPr>
              <a:t>vs</a:t>
            </a:r>
            <a:r>
              <a:rPr kumimoji="1" lang="en-US" sz="1800" b="1" dirty="0" smtClean="0">
                <a:solidFill>
                  <a:srgbClr val="FF0000"/>
                </a:solidFill>
                <a:ea typeface="ＭＳ Ｐゴシック" charset="-128"/>
                <a:sym typeface="Symbol" charset="2"/>
              </a:rPr>
              <a:t> m(</a:t>
            </a:r>
            <a:r>
              <a:rPr kumimoji="1" lang="en-US" sz="1800" b="1" i="1" dirty="0" smtClean="0">
                <a:solidFill>
                  <a:srgbClr val="FF0000"/>
                </a:solidFill>
                <a:ea typeface="ＭＳ Ｐゴシック" charset="-128"/>
                <a:sym typeface="Symbol" charset="2"/>
              </a:rPr>
              <a:t>l</a:t>
            </a:r>
            <a:r>
              <a:rPr kumimoji="1" lang="en-US" sz="1800" b="1" dirty="0" smtClean="0">
                <a:solidFill>
                  <a:srgbClr val="FF0000"/>
                </a:solidFill>
                <a:ea typeface="ＭＳ Ｐゴシック" charset="-128"/>
                <a:sym typeface="Symbol" charset="2"/>
              </a:rPr>
              <a:t>*) plane </a:t>
            </a:r>
            <a:r>
              <a:rPr kumimoji="1" lang="en-US" sz="1800" b="1" dirty="0" smtClean="0">
                <a:solidFill>
                  <a:srgbClr val="0000FF"/>
                </a:solidFill>
              </a:rPr>
              <a:t>are </a:t>
            </a:r>
            <a:r>
              <a:rPr kumimoji="1" lang="en-US" sz="1800" b="1" dirty="0" smtClean="0">
                <a:solidFill>
                  <a:srgbClr val="FF00FF"/>
                </a:solidFill>
              </a:rPr>
              <a:t>new ATLAS results using 13 fb</a:t>
            </a:r>
            <a:r>
              <a:rPr kumimoji="1" lang="en-US" sz="1800" b="1" baseline="30000" dirty="0" smtClean="0">
                <a:solidFill>
                  <a:srgbClr val="FF00FF"/>
                </a:solidFill>
              </a:rPr>
              <a:t>-1</a:t>
            </a:r>
            <a:r>
              <a:rPr kumimoji="1" lang="en-US" sz="1800" b="1" dirty="0" smtClean="0">
                <a:solidFill>
                  <a:srgbClr val="FF00FF"/>
                </a:solidFill>
              </a:rPr>
              <a:t> @ 8 </a:t>
            </a:r>
            <a:r>
              <a:rPr kumimoji="1" lang="en-US" sz="1800" b="1" dirty="0" err="1" smtClean="0">
                <a:solidFill>
                  <a:srgbClr val="FF00FF"/>
                </a:solidFill>
              </a:rPr>
              <a:t>TeV</a:t>
            </a:r>
            <a:endParaRPr kumimoji="1" lang="en-US" sz="1800" b="1" dirty="0" smtClean="0">
              <a:ea typeface="ＭＳ Ｐゴシック" charset="-128"/>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10" name="Rectangle 2"/>
          <p:cNvSpPr>
            <a:spLocks noChangeArrowheads="1"/>
          </p:cNvSpPr>
          <p:nvPr/>
        </p:nvSpPr>
        <p:spPr bwMode="auto">
          <a:xfrm>
            <a:off x="304800" y="5791200"/>
            <a:ext cx="8534400" cy="685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95% CL Limits [ </a:t>
            </a:r>
            <a:r>
              <a:rPr kumimoji="1" lang="en-US" sz="1800" b="1" dirty="0" smtClean="0"/>
              <a:t>for </a:t>
            </a:r>
            <a:r>
              <a:rPr kumimoji="1" lang="en-US" sz="1800" b="1" dirty="0" err="1" smtClean="0">
                <a:ea typeface="ＭＳ Ｐゴシック" charset="-128"/>
                <a:sym typeface="Symbol" charset="2"/>
              </a:rPr>
              <a:t>Λ</a:t>
            </a:r>
            <a:r>
              <a:rPr kumimoji="1" lang="en-US" sz="1800" b="1" dirty="0" smtClean="0">
                <a:ea typeface="ＭＳ Ｐゴシック" charset="-128"/>
                <a:sym typeface="Symbol" charset="2"/>
              </a:rPr>
              <a:t> = </a:t>
            </a:r>
            <a:r>
              <a:rPr kumimoji="1" lang="en-US" sz="1800" b="1" dirty="0" err="1" smtClean="0">
                <a:ea typeface="ＭＳ Ｐゴシック" charset="-128"/>
                <a:sym typeface="Symbol" charset="2"/>
              </a:rPr>
              <a:t>m(</a:t>
            </a:r>
            <a:r>
              <a:rPr kumimoji="1" lang="en-US" sz="1800" b="1" i="1" dirty="0" err="1" smtClean="0">
                <a:ea typeface="ＭＳ Ｐゴシック" charset="-128"/>
                <a:sym typeface="Symbol" charset="2"/>
              </a:rPr>
              <a:t>l</a:t>
            </a:r>
            <a:r>
              <a:rPr kumimoji="1" lang="en-US" sz="1800" b="1" dirty="0" smtClean="0">
                <a:ea typeface="ＭＳ Ｐゴシック" charset="-128"/>
                <a:sym typeface="Symbol" charset="2"/>
              </a:rPr>
              <a:t>*) </a:t>
            </a:r>
            <a:r>
              <a:rPr kumimoji="1" lang="en-US" sz="1800" b="1" dirty="0" smtClean="0">
                <a:solidFill>
                  <a:srgbClr val="0000FF"/>
                </a:solidFill>
                <a:ea typeface="ＭＳ Ｐゴシック" charset="-128"/>
                <a:sym typeface="Symbol" charset="2"/>
              </a:rPr>
              <a:t>] </a:t>
            </a:r>
            <a:r>
              <a:rPr kumimoji="1" lang="en-US" sz="1800" b="1" dirty="0" smtClean="0">
                <a:solidFill>
                  <a:srgbClr val="0000FF"/>
                </a:solidFill>
              </a:rPr>
              <a:t>:</a:t>
            </a:r>
          </a:p>
          <a:p>
            <a:pPr marL="342900" indent="-342900" eaLnBrk="0" hangingPunct="0">
              <a:lnSpc>
                <a:spcPct val="90000"/>
              </a:lnSpc>
              <a:spcBef>
                <a:spcPct val="20000"/>
              </a:spcBef>
              <a:buClr>
                <a:schemeClr val="accent1"/>
              </a:buClr>
            </a:pPr>
            <a:r>
              <a:rPr kumimoji="1" lang="en-US" sz="1800" b="1" dirty="0" smtClean="0">
                <a:solidFill>
                  <a:srgbClr val="0000FF"/>
                </a:solidFill>
              </a:rPr>
              <a:t>		</a:t>
            </a:r>
            <a:r>
              <a:rPr kumimoji="1" lang="en-US" sz="1800" b="1" dirty="0" smtClean="0">
                <a:solidFill>
                  <a:srgbClr val="FF00FF"/>
                </a:solidFill>
              </a:rPr>
              <a:t>m(e*) &gt; 2.2 </a:t>
            </a:r>
            <a:r>
              <a:rPr kumimoji="1" lang="en-US" sz="1800" b="1" dirty="0" err="1" smtClean="0">
                <a:solidFill>
                  <a:srgbClr val="FF00FF"/>
                </a:solidFill>
              </a:rPr>
              <a:t>TeV</a:t>
            </a:r>
            <a:r>
              <a:rPr kumimoji="1" lang="en-US" sz="1800" b="1" dirty="0" smtClean="0">
                <a:solidFill>
                  <a:srgbClr val="FF00FF"/>
                </a:solidFill>
              </a:rPr>
              <a:t> 	     m(μ*) &gt; 2.2 </a:t>
            </a:r>
            <a:r>
              <a:rPr kumimoji="1" lang="en-US" sz="1800" b="1" dirty="0" err="1" smtClean="0">
                <a:solidFill>
                  <a:srgbClr val="FF00FF"/>
                </a:solidFill>
              </a:rPr>
              <a:t>TeV</a:t>
            </a:r>
            <a:r>
              <a:rPr kumimoji="1" lang="en-US" sz="1800" b="1" dirty="0" smtClean="0">
                <a:solidFill>
                  <a:srgbClr val="0000FF"/>
                </a:solidFill>
              </a:rPr>
              <a:t>	[ATLAS]      </a:t>
            </a:r>
            <a:r>
              <a:rPr kumimoji="1" lang="en-US" sz="1600" b="1" dirty="0" smtClean="0">
                <a:solidFill>
                  <a:schemeClr val="tx2"/>
                </a:solidFill>
              </a:rPr>
              <a:t>(CONF-2012-146)</a:t>
            </a:r>
            <a:r>
              <a:rPr kumimoji="1" lang="en-US" sz="1600" b="1" dirty="0" smtClean="0">
                <a:solidFill>
                  <a:srgbClr val="FF0000"/>
                </a:solidFill>
                <a:ea typeface="ＭＳ Ｐゴシック" charset="-128"/>
                <a:sym typeface="Symbol" charset="2"/>
              </a:rPr>
              <a:t>          </a:t>
            </a:r>
            <a:endParaRPr kumimoji="1" lang="en-US" sz="1600" b="1" dirty="0">
              <a:solidFill>
                <a:srgbClr val="FF0000"/>
              </a:solidFill>
              <a:ea typeface="ＭＳ Ｐゴシック" charset="-128"/>
              <a:sym typeface="Symbol" charset="2"/>
            </a:endParaRPr>
          </a:p>
        </p:txBody>
      </p:sp>
      <p:pic>
        <p:nvPicPr>
          <p:cNvPr id="11" name="Picture 10"/>
          <p:cNvPicPr>
            <a:picLocks noChangeAspect="1"/>
          </p:cNvPicPr>
          <p:nvPr/>
        </p:nvPicPr>
        <p:blipFill>
          <a:blip r:embed="rId3" cstate="print"/>
          <a:srcRect t="1760"/>
          <a:stretch>
            <a:fillRect/>
          </a:stretch>
        </p:blipFill>
        <p:spPr>
          <a:xfrm>
            <a:off x="0" y="2573630"/>
            <a:ext cx="4648200" cy="3293904"/>
          </a:xfrm>
          <a:prstGeom prst="rect">
            <a:avLst/>
          </a:prstGeom>
        </p:spPr>
      </p:pic>
      <p:pic>
        <p:nvPicPr>
          <p:cNvPr id="12" name="Picture 11"/>
          <p:cNvPicPr>
            <a:picLocks noChangeAspect="1"/>
          </p:cNvPicPr>
          <p:nvPr/>
        </p:nvPicPr>
        <p:blipFill>
          <a:blip r:embed="rId4" cstate="print"/>
          <a:srcRect t="1760"/>
          <a:stretch>
            <a:fillRect/>
          </a:stretch>
        </p:blipFill>
        <p:spPr>
          <a:xfrm>
            <a:off x="4525423" y="2648486"/>
            <a:ext cx="4542377" cy="3218914"/>
          </a:xfrm>
          <a:prstGeom prst="rect">
            <a:avLst/>
          </a:prstGeom>
        </p:spPr>
      </p:pic>
      <p:sp>
        <p:nvSpPr>
          <p:cNvPr id="9" name="Rectangle 1"/>
          <p:cNvSpPr>
            <a:spLocks noChangeArrowheads="1"/>
          </p:cNvSpPr>
          <p:nvPr/>
        </p:nvSpPr>
        <p:spPr bwMode="auto">
          <a:xfrm>
            <a:off x="306724" y="224664"/>
            <a:ext cx="2681100"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Excited Leptons</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srcRect t="2827" r="3655"/>
          <a:stretch>
            <a:fillRect/>
          </a:stretch>
        </p:blipFill>
        <p:spPr>
          <a:xfrm>
            <a:off x="4648200" y="1903314"/>
            <a:ext cx="3897943" cy="3811686"/>
          </a:xfrm>
          <a:prstGeom prst="rect">
            <a:avLst/>
          </a:prstGeom>
        </p:spPr>
      </p:pic>
      <p:sp>
        <p:nvSpPr>
          <p:cNvPr id="5" name="Slide Number Placeholder 6"/>
          <p:cNvSpPr>
            <a:spLocks noGrp="1"/>
          </p:cNvSpPr>
          <p:nvPr>
            <p:ph type="sldNum" sz="quarter" idx="12"/>
          </p:nvPr>
        </p:nvSpPr>
        <p:spPr/>
        <p:txBody>
          <a:bodyPr/>
          <a:lstStyle/>
          <a:p>
            <a:fld id="{258CD22A-0539-F34A-A48F-949F3B40F473}" type="slidenum">
              <a:rPr lang="en-US"/>
              <a:pPr/>
              <a:t>25</a:t>
            </a:fld>
            <a:endParaRPr lang="en-US"/>
          </a:p>
        </p:txBody>
      </p:sp>
      <p:pic>
        <p:nvPicPr>
          <p:cNvPr id="10" name="Picture 9"/>
          <p:cNvPicPr>
            <a:picLocks noChangeAspect="1"/>
          </p:cNvPicPr>
          <p:nvPr/>
        </p:nvPicPr>
        <p:blipFill>
          <a:blip r:embed="rId4" cstate="print"/>
          <a:srcRect t="3731" r="3618" b="933"/>
          <a:stretch>
            <a:fillRect/>
          </a:stretch>
        </p:blipFill>
        <p:spPr>
          <a:xfrm>
            <a:off x="375091" y="1905000"/>
            <a:ext cx="3892109" cy="3733800"/>
          </a:xfrm>
          <a:prstGeom prst="rect">
            <a:avLst/>
          </a:prstGeom>
        </p:spPr>
      </p:pic>
      <p:sp>
        <p:nvSpPr>
          <p:cNvPr id="11" name="Rectangle 2"/>
          <p:cNvSpPr>
            <a:spLocks noChangeArrowheads="1"/>
          </p:cNvSpPr>
          <p:nvPr/>
        </p:nvSpPr>
        <p:spPr bwMode="auto">
          <a:xfrm>
            <a:off x="228600" y="5678760"/>
            <a:ext cx="8686800" cy="990600"/>
          </a:xfrm>
          <a:prstGeom prst="rect">
            <a:avLst/>
          </a:prstGeom>
          <a:noFill/>
          <a:ln w="9525">
            <a:noFill/>
            <a:miter lim="800000"/>
            <a:headEnd/>
            <a:tailEnd/>
          </a:ln>
          <a:effectLst/>
        </p:spPr>
        <p:txBody>
          <a:bodyPr lIns="92075" tIns="46038" rIns="92075" bIns="46038">
            <a:prstTxWarp prst="textNoShape">
              <a:avLst/>
            </a:prstTxWarp>
          </a:bodyPr>
          <a:lstStyle/>
          <a:p>
            <a:pPr marL="285750" indent="-285750" eaLnBrk="0" hangingPunct="0">
              <a:lnSpc>
                <a:spcPct val="90000"/>
              </a:lnSpc>
              <a:spcBef>
                <a:spcPct val="20000"/>
              </a:spcBef>
              <a:buClr>
                <a:schemeClr val="accent1"/>
              </a:buClr>
              <a:buSzPct val="80000"/>
              <a:buFont typeface="Wingdings" charset="2"/>
              <a:buChar char="n"/>
            </a:pPr>
            <a:r>
              <a:rPr kumimoji="1" lang="en-US" sz="1800" b="1" dirty="0" smtClean="0">
                <a:solidFill>
                  <a:srgbClr val="FF0000"/>
                </a:solidFill>
                <a:ea typeface="ＭＳ Ｐゴシック" charset="-128"/>
                <a:sym typeface="Symbol" charset="2"/>
              </a:rPr>
              <a:t>CMS 95% CL limits with 5 fb</a:t>
            </a:r>
            <a:r>
              <a:rPr kumimoji="1" lang="en-US" sz="1800" b="1" baseline="30000" dirty="0" smtClean="0">
                <a:solidFill>
                  <a:srgbClr val="FF0000"/>
                </a:solidFill>
                <a:ea typeface="ＭＳ Ｐゴシック" charset="-128"/>
                <a:sym typeface="Symbol" charset="2"/>
              </a:rPr>
              <a:t>-1</a:t>
            </a:r>
            <a:r>
              <a:rPr kumimoji="1" lang="en-US" sz="1800" b="1" dirty="0" smtClean="0">
                <a:solidFill>
                  <a:srgbClr val="FF0000"/>
                </a:solidFill>
                <a:ea typeface="ＭＳ Ｐゴシック" charset="-128"/>
                <a:sym typeface="Symbol" charset="2"/>
              </a:rPr>
              <a:t> @ 7 </a:t>
            </a:r>
            <a:r>
              <a:rPr kumimoji="1" lang="en-US" sz="1800" b="1" dirty="0" err="1" smtClean="0">
                <a:solidFill>
                  <a:srgbClr val="FF0000"/>
                </a:solidFill>
                <a:ea typeface="ＭＳ Ｐゴシック" charset="-128"/>
                <a:sym typeface="Symbol" charset="2"/>
              </a:rPr>
              <a:t>TeV</a:t>
            </a:r>
            <a:r>
              <a:rPr kumimoji="1" lang="en-US" sz="1800" b="1" dirty="0" smtClean="0">
                <a:solidFill>
                  <a:srgbClr val="FF0000"/>
                </a:solidFill>
                <a:ea typeface="ＭＳ Ｐゴシック" charset="-128"/>
                <a:sym typeface="Symbol" charset="2"/>
              </a:rPr>
              <a:t> :</a:t>
            </a: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r>
              <a:rPr kumimoji="1" lang="en-US" sz="1600" b="1" dirty="0" smtClean="0">
                <a:solidFill>
                  <a:srgbClr val="FF00FF"/>
                </a:solidFill>
              </a:rPr>
              <a:t>		</a:t>
            </a:r>
            <a:r>
              <a:rPr kumimoji="1" lang="en-US" sz="1800" b="1" dirty="0" smtClean="0">
                <a:solidFill>
                  <a:srgbClr val="FF00FF"/>
                </a:solidFill>
              </a:rPr>
              <a:t>m(LQ1) &gt; 830 </a:t>
            </a:r>
            <a:r>
              <a:rPr kumimoji="1" lang="en-US" sz="1800" b="1" dirty="0" err="1" smtClean="0">
                <a:solidFill>
                  <a:srgbClr val="FF00FF"/>
                </a:solidFill>
              </a:rPr>
              <a:t>GeV</a:t>
            </a:r>
            <a:r>
              <a:rPr kumimoji="1" lang="en-US" sz="1800" b="1" dirty="0" smtClean="0">
                <a:solidFill>
                  <a:srgbClr val="FF00FF"/>
                </a:solidFill>
              </a:rPr>
              <a:t>   for </a:t>
            </a:r>
            <a:r>
              <a:rPr kumimoji="1" lang="en-US" sz="1800" b="1" dirty="0" err="1" smtClean="0">
                <a:solidFill>
                  <a:srgbClr val="FF00FF"/>
                </a:solidFill>
              </a:rPr>
              <a:t>β</a:t>
            </a:r>
            <a:r>
              <a:rPr kumimoji="1" lang="en-US" sz="1800" b="1" dirty="0" smtClean="0">
                <a:solidFill>
                  <a:srgbClr val="FF00FF"/>
                </a:solidFill>
              </a:rPr>
              <a:t> = 1</a:t>
            </a:r>
            <a:r>
              <a:rPr kumimoji="1" lang="en-US" sz="1800" b="1" dirty="0" smtClean="0">
                <a:solidFill>
                  <a:srgbClr val="FF0000"/>
                </a:solidFill>
                <a:ea typeface="ＭＳ Ｐゴシック" charset="-128"/>
                <a:sym typeface="Symbol" charset="2"/>
              </a:rPr>
              <a:t>	</a:t>
            </a:r>
            <a:r>
              <a:rPr kumimoji="1" lang="en-US" sz="1600" b="1" dirty="0" smtClean="0">
                <a:solidFill>
                  <a:srgbClr val="000000"/>
                </a:solidFill>
                <a:ea typeface="ＭＳ Ｐゴシック" charset="-128"/>
                <a:sym typeface="Symbol" charset="2"/>
              </a:rPr>
              <a:t> [PRD 86, 052013 (2012)]</a:t>
            </a:r>
          </a:p>
          <a:p>
            <a:pPr marL="742950" lvl="1" indent="-285750" eaLnBrk="0" hangingPunct="0">
              <a:lnSpc>
                <a:spcPct val="90000"/>
              </a:lnSpc>
              <a:spcBef>
                <a:spcPct val="20000"/>
              </a:spcBef>
              <a:buClr>
                <a:schemeClr val="accent1"/>
              </a:buClr>
              <a:buSzPct val="80000"/>
            </a:pPr>
            <a:r>
              <a:rPr kumimoji="1" lang="en-US" sz="1800" b="1" dirty="0" smtClean="0">
                <a:solidFill>
                  <a:srgbClr val="FF00FF"/>
                </a:solidFill>
              </a:rPr>
              <a:t>		m(LQ2) &gt; 840 </a:t>
            </a:r>
            <a:r>
              <a:rPr kumimoji="1" lang="en-US" sz="1800" b="1" dirty="0" err="1" smtClean="0">
                <a:solidFill>
                  <a:srgbClr val="FF00FF"/>
                </a:solidFill>
              </a:rPr>
              <a:t>GeV</a:t>
            </a:r>
            <a:endParaRPr kumimoji="1" lang="en-US" sz="1600" b="1" dirty="0" smtClean="0">
              <a:solidFill>
                <a:srgbClr val="FF0000"/>
              </a:solidFill>
              <a:ea typeface="ＭＳ Ｐゴシック" charset="-128"/>
              <a:sym typeface="Symbol" charset="2"/>
            </a:endParaRPr>
          </a:p>
        </p:txBody>
      </p:sp>
      <p:sp>
        <p:nvSpPr>
          <p:cNvPr id="12" name="Rectangle 2"/>
          <p:cNvSpPr>
            <a:spLocks noChangeArrowheads="1"/>
          </p:cNvSpPr>
          <p:nvPr/>
        </p:nvSpPr>
        <p:spPr bwMode="auto">
          <a:xfrm>
            <a:off x="304800" y="990600"/>
            <a:ext cx="8229600" cy="685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sym typeface="Symbol" charset="2"/>
              </a:rPr>
              <a:t>Final states of </a:t>
            </a:r>
            <a:r>
              <a:rPr kumimoji="1" lang="en-US" sz="1800" b="1" dirty="0" err="1" smtClean="0">
                <a:solidFill>
                  <a:srgbClr val="0000FF"/>
                </a:solidFill>
                <a:sym typeface="Symbol" charset="2"/>
              </a:rPr>
              <a:t>eejj</a:t>
            </a:r>
            <a:r>
              <a:rPr kumimoji="1" lang="en-US" sz="1800" b="1" dirty="0" smtClean="0">
                <a:solidFill>
                  <a:srgbClr val="0000FF"/>
                </a:solidFill>
                <a:sym typeface="Symbol" charset="2"/>
              </a:rPr>
              <a:t> or </a:t>
            </a:r>
            <a:r>
              <a:rPr kumimoji="1" lang="en-US" sz="1800" b="1" dirty="0" err="1" smtClean="0">
                <a:solidFill>
                  <a:srgbClr val="0000FF"/>
                </a:solidFill>
                <a:sym typeface="Symbol" charset="2"/>
              </a:rPr>
              <a:t>eνjj</a:t>
            </a:r>
            <a:r>
              <a:rPr kumimoji="1" lang="en-US" sz="1800" b="1" dirty="0" smtClean="0">
                <a:solidFill>
                  <a:srgbClr val="0000FF"/>
                </a:solidFill>
                <a:sym typeface="Symbol" charset="2"/>
              </a:rPr>
              <a:t> (</a:t>
            </a:r>
            <a:r>
              <a:rPr kumimoji="1" lang="en-US" sz="1800" b="1" dirty="0" err="1" smtClean="0">
                <a:solidFill>
                  <a:srgbClr val="0000FF"/>
                </a:solidFill>
                <a:sym typeface="Symbol" charset="2"/>
              </a:rPr>
              <a:t>μμjj</a:t>
            </a:r>
            <a:r>
              <a:rPr kumimoji="1" lang="en-US" sz="1800" b="1" dirty="0" smtClean="0">
                <a:solidFill>
                  <a:srgbClr val="0000FF"/>
                </a:solidFill>
                <a:sym typeface="Symbol" charset="2"/>
              </a:rPr>
              <a:t> or </a:t>
            </a:r>
            <a:r>
              <a:rPr kumimoji="1" lang="en-US" sz="1800" b="1" dirty="0" err="1" smtClean="0">
                <a:solidFill>
                  <a:srgbClr val="0000FF"/>
                </a:solidFill>
                <a:sym typeface="Symbol" charset="2"/>
              </a:rPr>
              <a:t>μνjj</a:t>
            </a:r>
            <a:r>
              <a:rPr kumimoji="1" lang="en-US" sz="1800" b="1" dirty="0" smtClean="0">
                <a:solidFill>
                  <a:srgbClr val="0000FF"/>
                </a:solidFill>
                <a:sym typeface="Symbol" charset="2"/>
              </a:rPr>
              <a:t>), with weights which depend on </a:t>
            </a:r>
            <a:r>
              <a:rPr kumimoji="1" lang="en-US" sz="1800" b="1" dirty="0" err="1" smtClean="0">
                <a:solidFill>
                  <a:srgbClr val="0000FF"/>
                </a:solidFill>
                <a:sym typeface="Symbol" charset="2"/>
              </a:rPr>
              <a:t>β</a:t>
            </a:r>
            <a:endParaRPr kumimoji="1" lang="en-US" sz="18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r>
              <a:rPr kumimoji="1" lang="en-US" sz="1800" b="1" dirty="0" smtClean="0">
                <a:solidFill>
                  <a:srgbClr val="FF0000"/>
                </a:solidFill>
                <a:ea typeface="ＭＳ Ｐゴシック" charset="-128"/>
                <a:sym typeface="Symbol" charset="2"/>
              </a:rPr>
              <a:t>ATLAS has 1 fb</a:t>
            </a:r>
            <a:r>
              <a:rPr kumimoji="1" lang="en-US" sz="1800" b="1" baseline="30000" dirty="0" smtClean="0">
                <a:solidFill>
                  <a:srgbClr val="FF0000"/>
                </a:solidFill>
                <a:ea typeface="ＭＳ Ｐゴシック" charset="-128"/>
                <a:sym typeface="Symbol" charset="2"/>
              </a:rPr>
              <a:t>-1</a:t>
            </a:r>
            <a:r>
              <a:rPr kumimoji="1" lang="en-US" sz="1800" b="1" dirty="0" smtClean="0">
                <a:solidFill>
                  <a:srgbClr val="FF0000"/>
                </a:solidFill>
                <a:ea typeface="ＭＳ Ｐゴシック" charset="-128"/>
                <a:sym typeface="Symbol" charset="2"/>
              </a:rPr>
              <a:t> @ 7 </a:t>
            </a:r>
            <a:r>
              <a:rPr kumimoji="1" lang="en-US" sz="1800" b="1" dirty="0" err="1" smtClean="0">
                <a:solidFill>
                  <a:srgbClr val="FF0000"/>
                </a:solidFill>
                <a:ea typeface="ＭＳ Ｐゴシック" charset="-128"/>
                <a:sym typeface="Symbol" charset="2"/>
              </a:rPr>
              <a:t>TeV</a:t>
            </a:r>
            <a:r>
              <a:rPr kumimoji="1" lang="en-US" sz="1800" b="1" dirty="0" smtClean="0">
                <a:solidFill>
                  <a:srgbClr val="FF0000"/>
                </a:solidFill>
                <a:ea typeface="ＭＳ Ｐゴシック" charset="-128"/>
                <a:sym typeface="Symbol" charset="2"/>
              </a:rPr>
              <a:t> results </a:t>
            </a:r>
            <a:r>
              <a:rPr kumimoji="1" lang="en-US" sz="1600" b="1" dirty="0" smtClean="0">
                <a:ea typeface="ＭＳ Ｐゴシック" charset="-128"/>
                <a:sym typeface="Symbol" charset="2"/>
              </a:rPr>
              <a:t>[PLB 709 (2012) 158; </a:t>
            </a:r>
            <a:r>
              <a:rPr kumimoji="1" lang="en-US" sz="1600" b="1" dirty="0" smtClean="0">
                <a:solidFill>
                  <a:srgbClr val="000000"/>
                </a:solidFill>
                <a:ea typeface="ＭＳ Ｐゴシック" charset="-128"/>
                <a:sym typeface="Symbol" charset="2"/>
              </a:rPr>
              <a:t>EPJ C72 (2012) 2151</a:t>
            </a:r>
            <a:r>
              <a:rPr kumimoji="1" lang="en-US" sz="1600" b="1" dirty="0" smtClean="0">
                <a:ea typeface="ＭＳ Ｐゴシック" charset="-128"/>
                <a:sym typeface="Symbol" charset="2"/>
              </a:rPr>
              <a:t>]</a:t>
            </a:r>
          </a:p>
          <a:p>
            <a:pPr marL="742950" lvl="1" indent="-285750" eaLnBrk="0" hangingPunct="0">
              <a:lnSpc>
                <a:spcPct val="90000"/>
              </a:lnSpc>
              <a:spcBef>
                <a:spcPct val="20000"/>
              </a:spcBef>
              <a:buClr>
                <a:schemeClr val="accent1"/>
              </a:buClr>
              <a:buSzPct val="80000"/>
              <a:buFont typeface="Wingdings" charset="2"/>
              <a:buChar char="n"/>
            </a:pPr>
            <a:r>
              <a:rPr kumimoji="1" lang="en-US" sz="1800" b="1" dirty="0" smtClean="0">
                <a:solidFill>
                  <a:srgbClr val="FF0000"/>
                </a:solidFill>
                <a:ea typeface="ＭＳ Ｐゴシック" charset="-128"/>
                <a:sym typeface="Symbol" charset="2"/>
              </a:rPr>
              <a:t>Shown below are CMS 5 fb</a:t>
            </a:r>
            <a:r>
              <a:rPr kumimoji="1" lang="en-US" sz="1800" b="1" baseline="30000" dirty="0" smtClean="0">
                <a:solidFill>
                  <a:srgbClr val="FF0000"/>
                </a:solidFill>
                <a:ea typeface="ＭＳ Ｐゴシック" charset="-128"/>
                <a:sym typeface="Symbol" charset="2"/>
              </a:rPr>
              <a:t>-1</a:t>
            </a:r>
            <a:r>
              <a:rPr kumimoji="1" lang="en-US" sz="1800" b="1" dirty="0" smtClean="0">
                <a:solidFill>
                  <a:srgbClr val="FF0000"/>
                </a:solidFill>
                <a:ea typeface="ＭＳ Ｐゴシック" charset="-128"/>
                <a:sym typeface="Symbol" charset="2"/>
              </a:rPr>
              <a:t> @ 7 </a:t>
            </a:r>
            <a:r>
              <a:rPr kumimoji="1" lang="en-US" sz="1800" b="1" dirty="0" err="1" smtClean="0">
                <a:solidFill>
                  <a:srgbClr val="FF0000"/>
                </a:solidFill>
                <a:ea typeface="ＭＳ Ｐゴシック" charset="-128"/>
                <a:sym typeface="Symbol" charset="2"/>
              </a:rPr>
              <a:t>TeV</a:t>
            </a:r>
            <a:r>
              <a:rPr kumimoji="1" lang="en-US" sz="1800" b="1" dirty="0" smtClean="0">
                <a:solidFill>
                  <a:srgbClr val="FF0000"/>
                </a:solidFill>
                <a:ea typeface="ＭＳ Ｐゴシック" charset="-128"/>
                <a:sym typeface="Symbol" charset="2"/>
              </a:rPr>
              <a:t> results in comparison</a:t>
            </a: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9" name="Rectangle 1"/>
          <p:cNvSpPr>
            <a:spLocks noChangeArrowheads="1"/>
          </p:cNvSpPr>
          <p:nvPr/>
        </p:nvSpPr>
        <p:spPr bwMode="auto">
          <a:xfrm>
            <a:off x="306724" y="224664"/>
            <a:ext cx="6641540"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err="1" smtClean="0">
                <a:solidFill>
                  <a:srgbClr val="FFC000"/>
                </a:solidFill>
                <a:latin typeface="Trebuchet MS" pitchFamily="32" charset="0"/>
              </a:rPr>
              <a:t>Leptoquarks</a:t>
            </a:r>
            <a:r>
              <a:rPr lang="en-GB" sz="2500" b="1" dirty="0" smtClean="0">
                <a:solidFill>
                  <a:srgbClr val="FFC000"/>
                </a:solidFill>
                <a:latin typeface="Trebuchet MS" pitchFamily="32" charset="0"/>
              </a:rPr>
              <a:t> (First and Second Generation)</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258CD22A-0539-F34A-A48F-949F3B40F473}" type="slidenum">
              <a:rPr lang="en-US"/>
              <a:pPr/>
              <a:t>26</a:t>
            </a:fld>
            <a:endParaRPr lang="en-US"/>
          </a:p>
        </p:txBody>
      </p:sp>
      <p:sp>
        <p:nvSpPr>
          <p:cNvPr id="10" name="Rectangle 2"/>
          <p:cNvSpPr>
            <a:spLocks noChangeArrowheads="1"/>
          </p:cNvSpPr>
          <p:nvPr/>
        </p:nvSpPr>
        <p:spPr bwMode="auto">
          <a:xfrm>
            <a:off x="304800" y="1066800"/>
            <a:ext cx="4800600" cy="4572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sym typeface="Symbol" charset="2"/>
              </a:rPr>
              <a:t>CMS </a:t>
            </a:r>
            <a:r>
              <a:rPr kumimoji="1" lang="en-US" sz="1800" b="1" dirty="0" smtClean="0">
                <a:solidFill>
                  <a:srgbClr val="0000FF"/>
                </a:solidFill>
                <a:ea typeface="ＭＳ Ｐゴシック" charset="-128"/>
                <a:sym typeface="Symbol" charset="2"/>
              </a:rPr>
              <a:t>results with 5 fb</a:t>
            </a:r>
            <a:r>
              <a:rPr kumimoji="1" lang="en-US" sz="1800" b="1" baseline="30000" dirty="0" smtClean="0">
                <a:solidFill>
                  <a:srgbClr val="0000FF"/>
                </a:solidFill>
                <a:ea typeface="ＭＳ Ｐゴシック" charset="-128"/>
                <a:sym typeface="Symbol" charset="2"/>
              </a:rPr>
              <a:t>-1</a:t>
            </a:r>
            <a:r>
              <a:rPr kumimoji="1" lang="en-US" sz="1800" b="1" dirty="0" smtClean="0">
                <a:solidFill>
                  <a:srgbClr val="0000FF"/>
                </a:solidFill>
                <a:ea typeface="ＭＳ Ｐゴシック" charset="-128"/>
                <a:sym typeface="Symbol" charset="2"/>
              </a:rPr>
              <a:t> @ 7 </a:t>
            </a:r>
            <a:r>
              <a:rPr kumimoji="1" lang="en-US" sz="1800" b="1" dirty="0" err="1" smtClean="0">
                <a:solidFill>
                  <a:srgbClr val="0000FF"/>
                </a:solidFill>
                <a:ea typeface="ＭＳ Ｐゴシック" charset="-128"/>
                <a:sym typeface="Symbol" charset="2"/>
              </a:rPr>
              <a:t>TeV</a:t>
            </a:r>
            <a:r>
              <a:rPr kumimoji="1" lang="en-US" sz="1800" b="1" dirty="0" smtClean="0">
                <a:solidFill>
                  <a:srgbClr val="0000FF"/>
                </a:solidFill>
                <a:ea typeface="ＭＳ Ｐゴシック" charset="-128"/>
                <a:sym typeface="Symbol" charset="2"/>
              </a:rPr>
              <a:t>:       </a:t>
            </a: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12" name="Rectangle 2"/>
          <p:cNvSpPr>
            <a:spLocks noChangeArrowheads="1"/>
          </p:cNvSpPr>
          <p:nvPr/>
        </p:nvSpPr>
        <p:spPr bwMode="auto">
          <a:xfrm>
            <a:off x="76200" y="1828800"/>
            <a:ext cx="4191000" cy="609600"/>
          </a:xfrm>
          <a:prstGeom prst="rect">
            <a:avLst/>
          </a:prstGeom>
          <a:noFill/>
          <a:ln w="9525">
            <a:noFill/>
            <a:miter lim="800000"/>
            <a:headEnd/>
            <a:tailEnd/>
          </a:ln>
          <a:effectLst/>
        </p:spPr>
        <p:txBody>
          <a:bodyPr lIns="92075" tIns="46038" rIns="92075" bIns="46038">
            <a:prstTxWarp prst="textNoShape">
              <a:avLst/>
            </a:prstTxWarp>
          </a:bodyPr>
          <a:lstStyle/>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r>
              <a:rPr kumimoji="1" lang="en-US" sz="1600" b="1" dirty="0" smtClean="0">
                <a:solidFill>
                  <a:srgbClr val="FF00FF"/>
                </a:solidFill>
              </a:rPr>
              <a:t>		</a:t>
            </a:r>
            <a:r>
              <a:rPr kumimoji="1" lang="en-US" sz="1800" b="1" dirty="0" smtClean="0">
                <a:solidFill>
                  <a:srgbClr val="FF00FF"/>
                </a:solidFill>
              </a:rPr>
              <a:t>m(LQ3) &gt; 525 </a:t>
            </a:r>
            <a:r>
              <a:rPr kumimoji="1" lang="en-US" sz="1800" b="1" dirty="0" err="1" smtClean="0">
                <a:solidFill>
                  <a:srgbClr val="FF00FF"/>
                </a:solidFill>
              </a:rPr>
              <a:t>GeV</a:t>
            </a:r>
            <a:r>
              <a:rPr kumimoji="1" lang="en-US" sz="1800" b="1" dirty="0" smtClean="0">
                <a:solidFill>
                  <a:srgbClr val="FF00FF"/>
                </a:solidFill>
              </a:rPr>
              <a:t> for </a:t>
            </a:r>
            <a:r>
              <a:rPr kumimoji="1" lang="en-US" sz="1800" b="1" dirty="0" err="1" smtClean="0">
                <a:solidFill>
                  <a:srgbClr val="FF00FF"/>
                </a:solidFill>
              </a:rPr>
              <a:t>β</a:t>
            </a:r>
            <a:r>
              <a:rPr kumimoji="1" lang="en-US" sz="1800" b="1" dirty="0" smtClean="0">
                <a:solidFill>
                  <a:srgbClr val="FF00FF"/>
                </a:solidFill>
              </a:rPr>
              <a:t> = 1</a:t>
            </a:r>
          </a:p>
          <a:p>
            <a:pPr marL="742950" lvl="1" indent="-285750" eaLnBrk="0" hangingPunct="0">
              <a:lnSpc>
                <a:spcPct val="90000"/>
              </a:lnSpc>
              <a:spcBef>
                <a:spcPct val="20000"/>
              </a:spcBef>
              <a:buClr>
                <a:schemeClr val="accent1"/>
              </a:buClr>
              <a:buSzPct val="80000"/>
            </a:pPr>
            <a:endParaRPr kumimoji="1" lang="en-US" sz="800" b="1" dirty="0" smtClean="0">
              <a:ea typeface="ＭＳ Ｐゴシック" charset="-128"/>
              <a:sym typeface="Symbol" charset="2"/>
            </a:endParaRPr>
          </a:p>
          <a:p>
            <a:pPr marL="742950" lvl="1" indent="-285750" eaLnBrk="0" hangingPunct="0">
              <a:lnSpc>
                <a:spcPct val="90000"/>
              </a:lnSpc>
              <a:spcBef>
                <a:spcPct val="20000"/>
              </a:spcBef>
              <a:buClr>
                <a:schemeClr val="accent1"/>
              </a:buClr>
              <a:buSzPct val="80000"/>
            </a:pP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endParaRPr kumimoji="1" lang="en-US" sz="800" b="1" dirty="0" smtClean="0">
              <a:solidFill>
                <a:srgbClr val="00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r>
              <a:rPr kumimoji="1" lang="en-US" sz="1600" b="1" dirty="0" smtClean="0">
                <a:solidFill>
                  <a:srgbClr val="000000"/>
                </a:solidFill>
                <a:ea typeface="ＭＳ Ｐゴシック" charset="-128"/>
                <a:sym typeface="Symbol" charset="2"/>
              </a:rPr>
              <a:t>	</a:t>
            </a: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pic>
        <p:nvPicPr>
          <p:cNvPr id="13" name="Picture 12"/>
          <p:cNvPicPr>
            <a:picLocks noChangeAspect="1"/>
          </p:cNvPicPr>
          <p:nvPr/>
        </p:nvPicPr>
        <p:blipFill>
          <a:blip r:embed="rId3" cstate="print"/>
          <a:srcRect l="1034" t="4576" r="2069" b="3051"/>
          <a:stretch>
            <a:fillRect/>
          </a:stretch>
        </p:blipFill>
        <p:spPr>
          <a:xfrm>
            <a:off x="4307904" y="1066799"/>
            <a:ext cx="4800600" cy="3103585"/>
          </a:xfrm>
          <a:prstGeom prst="rect">
            <a:avLst/>
          </a:prstGeom>
        </p:spPr>
      </p:pic>
      <p:sp>
        <p:nvSpPr>
          <p:cNvPr id="14" name="Rectangle 2"/>
          <p:cNvSpPr>
            <a:spLocks noChangeArrowheads="1"/>
          </p:cNvSpPr>
          <p:nvPr/>
        </p:nvSpPr>
        <p:spPr bwMode="auto">
          <a:xfrm>
            <a:off x="838200" y="1447800"/>
            <a:ext cx="3429000" cy="4572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pPr>
            <a:r>
              <a:rPr kumimoji="1" lang="en-US" sz="1800" b="1" dirty="0" smtClean="0">
                <a:solidFill>
                  <a:srgbClr val="0000FF"/>
                </a:solidFill>
                <a:ea typeface="ＭＳ Ｐゴシック" charset="-128"/>
                <a:sym typeface="Symbol" charset="2"/>
              </a:rPr>
              <a:t>LQ3 </a:t>
            </a:r>
            <a:r>
              <a:rPr lang="en-US" sz="1800" b="1" dirty="0" err="1" smtClean="0">
                <a:solidFill>
                  <a:srgbClr val="0000FF"/>
                </a:solidFill>
                <a:ea typeface="ＭＳ Ｐゴシック" charset="-128"/>
                <a:sym typeface="Symbol" charset="2"/>
              </a:rPr>
              <a:t></a:t>
            </a:r>
            <a:r>
              <a:rPr lang="en-US" sz="1800" b="1" dirty="0" smtClean="0">
                <a:solidFill>
                  <a:srgbClr val="0000FF"/>
                </a:solidFill>
                <a:ea typeface="ＭＳ Ｐゴシック" charset="-128"/>
                <a:sym typeface="Symbol" charset="2"/>
              </a:rPr>
              <a:t> </a:t>
            </a:r>
            <a:r>
              <a:rPr kumimoji="1" lang="en-US" sz="1800" b="1" dirty="0" err="1" smtClean="0">
                <a:solidFill>
                  <a:srgbClr val="0000FF"/>
                </a:solidFill>
                <a:ea typeface="ＭＳ Ｐゴシック" charset="-128"/>
                <a:sym typeface="Symbol" charset="2"/>
              </a:rPr>
              <a:t>b</a:t>
            </a:r>
            <a:r>
              <a:rPr kumimoji="1" lang="en-US" sz="1800" b="1" dirty="0" smtClean="0">
                <a:solidFill>
                  <a:srgbClr val="0000FF"/>
                </a:solidFill>
                <a:ea typeface="ＭＳ Ｐゴシック" charset="-128"/>
                <a:sym typeface="Symbol" charset="2"/>
              </a:rPr>
              <a:t> + </a:t>
            </a:r>
            <a:r>
              <a:rPr kumimoji="1" lang="en-US" sz="1800" b="1" dirty="0" err="1" smtClean="0">
                <a:solidFill>
                  <a:srgbClr val="0000FF"/>
                </a:solidFill>
                <a:ea typeface="ＭＳ Ｐゴシック" charset="-128"/>
                <a:sym typeface="Symbol" charset="2"/>
              </a:rPr>
              <a:t>τ</a:t>
            </a:r>
            <a:r>
              <a:rPr kumimoji="1" lang="en-US" sz="1800" b="1" dirty="0" smtClean="0">
                <a:solidFill>
                  <a:srgbClr val="0000FF"/>
                </a:solidFill>
                <a:ea typeface="ＭＳ Ｐゴシック" charset="-128"/>
                <a:sym typeface="Symbol" charset="2"/>
              </a:rPr>
              <a:t>      </a:t>
            </a:r>
            <a:r>
              <a:rPr kumimoji="1" lang="en-US" sz="1600" b="1" dirty="0" smtClean="0">
                <a:ea typeface="ＭＳ Ｐゴシック" charset="-128"/>
                <a:sym typeface="Symbol" charset="2"/>
              </a:rPr>
              <a:t>[arXiv:1210.5629]</a:t>
            </a:r>
          </a:p>
          <a:p>
            <a:pPr marL="342900" indent="-342900" eaLnBrk="0" hangingPunct="0">
              <a:lnSpc>
                <a:spcPct val="90000"/>
              </a:lnSpc>
              <a:spcBef>
                <a:spcPct val="20000"/>
              </a:spcBef>
              <a:buClr>
                <a:schemeClr val="accent1"/>
              </a:buClr>
            </a:pPr>
            <a:r>
              <a:rPr kumimoji="1" lang="en-US" sz="1800" b="1" dirty="0" err="1" smtClean="0">
                <a:solidFill>
                  <a:srgbClr val="0000FF"/>
                </a:solidFill>
                <a:ea typeface="ＭＳ Ｐゴシック" charset="-128"/>
                <a:sym typeface="Symbol" charset="2"/>
              </a:rPr>
              <a:t>e/μ</a:t>
            </a:r>
            <a:r>
              <a:rPr kumimoji="1" lang="en-US" sz="1800" b="1" dirty="0" smtClean="0">
                <a:solidFill>
                  <a:srgbClr val="0000FF"/>
                </a:solidFill>
                <a:ea typeface="ＭＳ Ｐゴシック" charset="-128"/>
                <a:sym typeface="Symbol" charset="2"/>
              </a:rPr>
              <a:t> + </a:t>
            </a:r>
            <a:r>
              <a:rPr kumimoji="1" lang="en-US" sz="1800" b="1" dirty="0" err="1" smtClean="0">
                <a:solidFill>
                  <a:srgbClr val="0000FF"/>
                </a:solidFill>
                <a:ea typeface="ＭＳ Ｐゴシック" charset="-128"/>
                <a:sym typeface="Symbol" charset="2"/>
              </a:rPr>
              <a:t>h</a:t>
            </a:r>
            <a:r>
              <a:rPr kumimoji="1" lang="en-US" sz="1800" b="1" dirty="0" smtClean="0">
                <a:solidFill>
                  <a:srgbClr val="0000FF"/>
                </a:solidFill>
                <a:ea typeface="ＭＳ Ｐゴシック" charset="-128"/>
                <a:sym typeface="Symbol" charset="2"/>
              </a:rPr>
              <a:t> channels</a:t>
            </a:r>
          </a:p>
          <a:p>
            <a:pPr marL="342900" indent="-342900" eaLnBrk="0" hangingPunct="0">
              <a:lnSpc>
                <a:spcPct val="90000"/>
              </a:lnSpc>
              <a:spcBef>
                <a:spcPct val="20000"/>
              </a:spcBef>
              <a:buClr>
                <a:schemeClr val="accent1"/>
              </a:buClr>
            </a:pPr>
            <a:r>
              <a:rPr kumimoji="1" lang="en-US" sz="1800" b="1" dirty="0" smtClean="0">
                <a:solidFill>
                  <a:srgbClr val="0000FF"/>
                </a:solidFill>
                <a:ea typeface="ＭＳ Ｐゴシック" charset="-128"/>
                <a:sym typeface="Symbol" charset="2"/>
              </a:rPr>
              <a:t>      </a:t>
            </a: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16" name="Rectangle 2"/>
          <p:cNvSpPr>
            <a:spLocks noChangeArrowheads="1"/>
          </p:cNvSpPr>
          <p:nvPr/>
        </p:nvSpPr>
        <p:spPr bwMode="auto">
          <a:xfrm>
            <a:off x="4419600" y="4495800"/>
            <a:ext cx="4572000" cy="1828800"/>
          </a:xfrm>
          <a:prstGeom prst="rect">
            <a:avLst/>
          </a:prstGeom>
          <a:noFill/>
          <a:ln w="9525">
            <a:noFill/>
            <a:miter lim="800000"/>
            <a:headEnd/>
            <a:tailEnd/>
          </a:ln>
          <a:effectLst/>
        </p:spPr>
        <p:txBody>
          <a:bodyPr lIns="92075" tIns="46038" rIns="92075" bIns="46038">
            <a:prstTxWarp prst="textNoShape">
              <a:avLst/>
            </a:prstTxWarp>
          </a:bodyPr>
          <a:lstStyle/>
          <a:p>
            <a:pPr marL="742950" lvl="1" indent="-285750" eaLnBrk="0" hangingPunct="0">
              <a:lnSpc>
                <a:spcPct val="90000"/>
              </a:lnSpc>
              <a:spcBef>
                <a:spcPct val="20000"/>
              </a:spcBef>
              <a:buClr>
                <a:schemeClr val="accent1"/>
              </a:buClr>
              <a:buSzPct val="80000"/>
              <a:buFont typeface="Wingdings" charset="2"/>
              <a:buChar char="n"/>
            </a:pPr>
            <a:r>
              <a:rPr kumimoji="1" lang="en-US" sz="1800" b="1" dirty="0" smtClean="0">
                <a:solidFill>
                  <a:srgbClr val="FF0000"/>
                </a:solidFill>
                <a:ea typeface="ＭＳ Ｐゴシック" charset="-128"/>
                <a:sym typeface="Symbol" charset="2"/>
              </a:rPr>
              <a:t>New ATLAS result, 5 fb</a:t>
            </a:r>
            <a:r>
              <a:rPr kumimoji="1" lang="en-US" sz="1800" b="1" baseline="30000" dirty="0" smtClean="0">
                <a:solidFill>
                  <a:srgbClr val="FF0000"/>
                </a:solidFill>
                <a:ea typeface="ＭＳ Ｐゴシック" charset="-128"/>
                <a:sym typeface="Symbol" charset="2"/>
              </a:rPr>
              <a:t>-1</a:t>
            </a:r>
            <a:r>
              <a:rPr kumimoji="1" lang="en-US" sz="1800" b="1" dirty="0" smtClean="0">
                <a:solidFill>
                  <a:srgbClr val="FF0000"/>
                </a:solidFill>
                <a:ea typeface="ＭＳ Ｐゴシック" charset="-128"/>
                <a:sym typeface="Symbol" charset="2"/>
              </a:rPr>
              <a:t> @ 7 </a:t>
            </a:r>
            <a:r>
              <a:rPr kumimoji="1" lang="en-US" sz="1800" b="1" dirty="0" err="1" smtClean="0">
                <a:solidFill>
                  <a:srgbClr val="FF0000"/>
                </a:solidFill>
                <a:ea typeface="ＭＳ Ｐゴシック" charset="-128"/>
                <a:sym typeface="Symbol" charset="2"/>
              </a:rPr>
              <a:t>TeV</a:t>
            </a:r>
            <a:r>
              <a:rPr kumimoji="1" lang="en-US" sz="1800" b="1" dirty="0" smtClean="0">
                <a:solidFill>
                  <a:srgbClr val="FF0000"/>
                </a:solidFill>
                <a:ea typeface="ＭＳ Ｐゴシック" charset="-128"/>
                <a:sym typeface="Symbol" charset="2"/>
              </a:rPr>
              <a:t> :</a:t>
            </a:r>
          </a:p>
          <a:p>
            <a:pPr marL="742950" lvl="1" indent="-285750" eaLnBrk="0" hangingPunct="0">
              <a:lnSpc>
                <a:spcPct val="90000"/>
              </a:lnSpc>
              <a:spcBef>
                <a:spcPct val="20000"/>
              </a:spcBef>
              <a:buClr>
                <a:schemeClr val="accent1"/>
              </a:buClr>
              <a:buSzPct val="80000"/>
              <a:buFont typeface="Wingdings" charset="2"/>
              <a:buChar char="n"/>
            </a:pPr>
            <a:endParaRPr kumimoji="1" lang="en-US" sz="400" b="1" dirty="0" smtClean="0">
              <a:solidFill>
                <a:srgbClr val="FF0000"/>
              </a:solidFill>
              <a:ea typeface="ＭＳ Ｐゴシック" charset="-128"/>
              <a:sym typeface="Symbol" charset="2"/>
            </a:endParaRPr>
          </a:p>
          <a:p>
            <a:pPr marL="342900" indent="-342900" eaLnBrk="0" hangingPunct="0">
              <a:lnSpc>
                <a:spcPct val="90000"/>
              </a:lnSpc>
              <a:spcBef>
                <a:spcPct val="20000"/>
              </a:spcBef>
              <a:buClr>
                <a:schemeClr val="accent1"/>
              </a:buClr>
            </a:pPr>
            <a:r>
              <a:rPr kumimoji="1" lang="en-US" sz="1800" b="1" dirty="0" smtClean="0">
                <a:solidFill>
                  <a:srgbClr val="0000FF"/>
                </a:solidFill>
                <a:ea typeface="ＭＳ Ｐゴシック" charset="-128"/>
                <a:sym typeface="Symbol" charset="2"/>
              </a:rPr>
              <a:t>		LQ3 </a:t>
            </a:r>
            <a:r>
              <a:rPr lang="en-US" sz="1800" b="1" dirty="0" err="1" smtClean="0">
                <a:solidFill>
                  <a:srgbClr val="0000FF"/>
                </a:solidFill>
                <a:ea typeface="ＭＳ Ｐゴシック" charset="-128"/>
                <a:sym typeface="Symbol" charset="2"/>
              </a:rPr>
              <a:t></a:t>
            </a:r>
            <a:r>
              <a:rPr lang="en-US" sz="1800" b="1" dirty="0" smtClean="0">
                <a:solidFill>
                  <a:srgbClr val="0000FF"/>
                </a:solidFill>
                <a:ea typeface="ＭＳ Ｐゴシック" charset="-128"/>
                <a:sym typeface="Symbol" charset="2"/>
              </a:rPr>
              <a:t> </a:t>
            </a:r>
            <a:r>
              <a:rPr kumimoji="1" lang="en-US" sz="1800" b="1" dirty="0" err="1" smtClean="0">
                <a:solidFill>
                  <a:srgbClr val="0000FF"/>
                </a:solidFill>
                <a:ea typeface="ＭＳ Ｐゴシック" charset="-128"/>
                <a:sym typeface="Symbol" charset="2"/>
              </a:rPr>
              <a:t>b</a:t>
            </a:r>
            <a:r>
              <a:rPr kumimoji="1" lang="en-US" sz="1800" b="1" dirty="0" smtClean="0">
                <a:solidFill>
                  <a:srgbClr val="0000FF"/>
                </a:solidFill>
                <a:ea typeface="ＭＳ Ｐゴシック" charset="-128"/>
                <a:sym typeface="Symbol" charset="2"/>
              </a:rPr>
              <a:t> + </a:t>
            </a:r>
            <a:r>
              <a:rPr kumimoji="1" lang="en-US" sz="1800" b="1" dirty="0" err="1" smtClean="0">
                <a:solidFill>
                  <a:srgbClr val="0000FF"/>
                </a:solidFill>
                <a:ea typeface="ＭＳ Ｐゴシック" charset="-128"/>
                <a:sym typeface="Symbol" charset="2"/>
              </a:rPr>
              <a:t>τ</a:t>
            </a:r>
            <a:r>
              <a:rPr kumimoji="1" lang="en-US" sz="1800" b="1" dirty="0" smtClean="0">
                <a:solidFill>
                  <a:srgbClr val="0000FF"/>
                </a:solidFill>
                <a:ea typeface="ＭＳ Ｐゴシック" charset="-128"/>
                <a:sym typeface="Symbol" charset="2"/>
              </a:rPr>
              <a:t>  </a:t>
            </a:r>
            <a:r>
              <a:rPr kumimoji="1" lang="en-US" sz="1600" b="1" dirty="0" smtClean="0">
                <a:ea typeface="ＭＳ Ｐゴシック" charset="-128"/>
                <a:sym typeface="Symbol" charset="2"/>
              </a:rPr>
              <a:t>[EXOT-2012-14]</a:t>
            </a:r>
          </a:p>
          <a:p>
            <a:pPr marL="342900" indent="-342900" eaLnBrk="0" hangingPunct="0">
              <a:lnSpc>
                <a:spcPct val="90000"/>
              </a:lnSpc>
              <a:spcBef>
                <a:spcPct val="20000"/>
              </a:spcBef>
              <a:buClr>
                <a:schemeClr val="accent1"/>
              </a:buClr>
            </a:pPr>
            <a:endParaRPr kumimoji="1" lang="en-US" sz="800" b="1" dirty="0" smtClean="0">
              <a:ea typeface="ＭＳ Ｐゴシック" charset="-128"/>
              <a:sym typeface="Symbol" charset="2"/>
            </a:endParaRPr>
          </a:p>
          <a:p>
            <a:pPr marL="342900" indent="-342900" eaLnBrk="0" hangingPunct="0">
              <a:lnSpc>
                <a:spcPct val="90000"/>
              </a:lnSpc>
              <a:spcBef>
                <a:spcPct val="20000"/>
              </a:spcBef>
              <a:buClr>
                <a:schemeClr val="accent1"/>
              </a:buClr>
            </a:pPr>
            <a:r>
              <a:rPr kumimoji="1" lang="en-US" sz="1800" b="1" dirty="0" smtClean="0">
                <a:solidFill>
                  <a:srgbClr val="0000FF"/>
                </a:solidFill>
                <a:ea typeface="ＭＳ Ｐゴシック" charset="-128"/>
                <a:sym typeface="Symbol" charset="2"/>
              </a:rPr>
              <a:t>		</a:t>
            </a:r>
            <a:r>
              <a:rPr kumimoji="1" lang="en-US" sz="1800" b="1" dirty="0" err="1" smtClean="0">
                <a:solidFill>
                  <a:srgbClr val="0000FF"/>
                </a:solidFill>
                <a:ea typeface="ＭＳ Ｐゴシック" charset="-128"/>
                <a:sym typeface="Symbol" charset="2"/>
              </a:rPr>
              <a:t>e</a:t>
            </a:r>
            <a:r>
              <a:rPr kumimoji="1" lang="en-US" sz="1800" b="1" dirty="0" smtClean="0">
                <a:solidFill>
                  <a:srgbClr val="0000FF"/>
                </a:solidFill>
                <a:ea typeface="ＭＳ Ｐゴシック" charset="-128"/>
                <a:sym typeface="Symbol" charset="2"/>
              </a:rPr>
              <a:t> and </a:t>
            </a:r>
            <a:r>
              <a:rPr kumimoji="1" lang="en-US" sz="1800" b="1" dirty="0" err="1" smtClean="0">
                <a:solidFill>
                  <a:srgbClr val="0000FF"/>
                </a:solidFill>
                <a:ea typeface="ＭＳ Ｐゴシック" charset="-128"/>
                <a:sym typeface="Symbol" charset="2"/>
              </a:rPr>
              <a:t>μ</a:t>
            </a:r>
            <a:r>
              <a:rPr kumimoji="1" lang="en-US" sz="1800" b="1" dirty="0" smtClean="0">
                <a:solidFill>
                  <a:srgbClr val="0000FF"/>
                </a:solidFill>
                <a:ea typeface="ＭＳ Ｐゴシック" charset="-128"/>
                <a:sym typeface="Symbol" charset="2"/>
              </a:rPr>
              <a:t> decay channels of the </a:t>
            </a:r>
            <a:r>
              <a:rPr kumimoji="1" lang="en-US" sz="1800" b="1" dirty="0" err="1" smtClean="0">
                <a:solidFill>
                  <a:srgbClr val="0000FF"/>
                </a:solidFill>
                <a:ea typeface="ＭＳ Ｐゴシック" charset="-128"/>
                <a:sym typeface="Symbol" charset="2"/>
              </a:rPr>
              <a:t>τ</a:t>
            </a:r>
            <a:endParaRPr kumimoji="1" lang="en-US" sz="1800" b="1" dirty="0" smtClean="0">
              <a:solidFill>
                <a:srgbClr val="0000FF"/>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endParaRPr kumimoji="1" lang="en-US" sz="800" b="1" dirty="0" smtClean="0">
              <a:solidFill>
                <a:srgbClr val="FF00FF"/>
              </a:solidFill>
            </a:endParaRPr>
          </a:p>
          <a:p>
            <a:pPr marL="742950" lvl="1" indent="-285750" eaLnBrk="0" hangingPunct="0">
              <a:lnSpc>
                <a:spcPct val="90000"/>
              </a:lnSpc>
              <a:spcBef>
                <a:spcPct val="20000"/>
              </a:spcBef>
              <a:buClr>
                <a:schemeClr val="accent1"/>
              </a:buClr>
              <a:buSzPct val="80000"/>
            </a:pPr>
            <a:r>
              <a:rPr kumimoji="1" lang="en-US" sz="1800" b="1" dirty="0" smtClean="0">
                <a:solidFill>
                  <a:srgbClr val="FF00FF"/>
                </a:solidFill>
              </a:rPr>
              <a:t>         m(LQ3) &gt; 538 </a:t>
            </a:r>
            <a:r>
              <a:rPr kumimoji="1" lang="en-US" sz="1800" b="1" dirty="0" err="1" smtClean="0">
                <a:solidFill>
                  <a:srgbClr val="FF00FF"/>
                </a:solidFill>
              </a:rPr>
              <a:t>GeV</a:t>
            </a:r>
            <a:r>
              <a:rPr kumimoji="1" lang="en-US" sz="1800" b="1" dirty="0" smtClean="0">
                <a:solidFill>
                  <a:srgbClr val="FF00FF"/>
                </a:solidFill>
              </a:rPr>
              <a:t> for </a:t>
            </a:r>
            <a:r>
              <a:rPr kumimoji="1" lang="en-US" sz="1800" b="1" dirty="0" err="1" smtClean="0">
                <a:solidFill>
                  <a:srgbClr val="FF00FF"/>
                </a:solidFill>
              </a:rPr>
              <a:t>β</a:t>
            </a:r>
            <a:r>
              <a:rPr kumimoji="1" lang="en-US" sz="1800" b="1" dirty="0" smtClean="0">
                <a:solidFill>
                  <a:srgbClr val="FF00FF"/>
                </a:solidFill>
              </a:rPr>
              <a:t> = 1</a:t>
            </a:r>
            <a:endParaRPr kumimoji="1" lang="en-US" sz="18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endParaRPr kumimoji="1" lang="en-US" sz="800" b="1" dirty="0" smtClean="0">
              <a:solidFill>
                <a:srgbClr val="00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r>
              <a:rPr kumimoji="1" lang="en-US" sz="1600" b="1" dirty="0" smtClean="0">
                <a:solidFill>
                  <a:srgbClr val="000000"/>
                </a:solidFill>
                <a:ea typeface="ＭＳ Ｐゴシック" charset="-128"/>
                <a:sym typeface="Symbol" charset="2"/>
              </a:rPr>
              <a:t>	</a:t>
            </a: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pic>
        <p:nvPicPr>
          <p:cNvPr id="17" name="Picture 16"/>
          <p:cNvPicPr>
            <a:picLocks noChangeAspect="1"/>
          </p:cNvPicPr>
          <p:nvPr/>
        </p:nvPicPr>
        <p:blipFill>
          <a:blip r:embed="rId4" cstate="print"/>
          <a:srcRect t="5914" r="8254"/>
          <a:stretch>
            <a:fillRect/>
          </a:stretch>
        </p:blipFill>
        <p:spPr>
          <a:xfrm>
            <a:off x="44419" y="2438400"/>
            <a:ext cx="4671597" cy="4114800"/>
          </a:xfrm>
          <a:prstGeom prst="rect">
            <a:avLst/>
          </a:prstGeom>
        </p:spPr>
      </p:pic>
      <p:sp>
        <p:nvSpPr>
          <p:cNvPr id="11" name="Rectangle 1"/>
          <p:cNvSpPr>
            <a:spLocks noChangeArrowheads="1"/>
          </p:cNvSpPr>
          <p:nvPr/>
        </p:nvSpPr>
        <p:spPr bwMode="auto">
          <a:xfrm>
            <a:off x="306724" y="224664"/>
            <a:ext cx="4913348"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err="1" smtClean="0">
                <a:solidFill>
                  <a:srgbClr val="FFC000"/>
                </a:solidFill>
                <a:latin typeface="Trebuchet MS" pitchFamily="32" charset="0"/>
              </a:rPr>
              <a:t>Leptoquarks</a:t>
            </a:r>
            <a:r>
              <a:rPr lang="en-GB" sz="2500" b="1" dirty="0" smtClean="0">
                <a:solidFill>
                  <a:srgbClr val="FFC000"/>
                </a:solidFill>
                <a:latin typeface="Trebuchet MS" pitchFamily="32" charset="0"/>
              </a:rPr>
              <a:t> (Third Generation)</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6"/>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l="6943" t="26376" r="7489" b="36444"/>
          <a:stretch>
            <a:fillRect/>
          </a:stretch>
        </p:blipFill>
        <p:spPr bwMode="auto">
          <a:xfrm>
            <a:off x="179512" y="4797152"/>
            <a:ext cx="8849581" cy="1842069"/>
          </a:xfrm>
          <a:prstGeom prst="rect">
            <a:avLst/>
          </a:prstGeom>
          <a:noFill/>
          <a:ln w="3175">
            <a:noFill/>
            <a:miter lim="800000"/>
            <a:headEnd/>
            <a:tailEnd/>
          </a:ln>
          <a:effectLst>
            <a:glow rad="279400">
              <a:schemeClr val="bg1">
                <a:alpha val="55000"/>
              </a:schemeClr>
            </a:glow>
          </a:effectLst>
        </p:spPr>
      </p:pic>
      <p:sp>
        <p:nvSpPr>
          <p:cNvPr id="5" name="Slide Number Placeholder 6"/>
          <p:cNvSpPr>
            <a:spLocks noGrp="1"/>
          </p:cNvSpPr>
          <p:nvPr>
            <p:ph type="sldNum" sz="quarter" idx="12"/>
          </p:nvPr>
        </p:nvSpPr>
        <p:spPr/>
        <p:txBody>
          <a:bodyPr/>
          <a:lstStyle/>
          <a:p>
            <a:fld id="{258CD22A-0539-F34A-A48F-949F3B40F473}" type="slidenum">
              <a:rPr lang="en-US"/>
              <a:pPr/>
              <a:t>27</a:t>
            </a:fld>
            <a:endParaRPr lang="en-US"/>
          </a:p>
        </p:txBody>
      </p:sp>
      <p:sp>
        <p:nvSpPr>
          <p:cNvPr id="509954" name="Rectangle 2"/>
          <p:cNvSpPr>
            <a:spLocks noChangeArrowheads="1"/>
          </p:cNvSpPr>
          <p:nvPr/>
        </p:nvSpPr>
        <p:spPr bwMode="auto">
          <a:xfrm>
            <a:off x="323528" y="908720"/>
            <a:ext cx="3384376" cy="54102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As </a:t>
            </a:r>
            <a:r>
              <a:rPr kumimoji="1" lang="en-US" b="1" dirty="0" smtClean="0">
                <a:solidFill>
                  <a:srgbClr val="0000FF"/>
                </a:solidFill>
              </a:rPr>
              <a:t> </a:t>
            </a:r>
            <a:r>
              <a:rPr kumimoji="1" lang="en-US" sz="1800" b="1" dirty="0" smtClean="0">
                <a:solidFill>
                  <a:srgbClr val="0000FF"/>
                </a:solidFill>
              </a:rPr>
              <a:t>for leptons, could have high mass “excited” quarks       </a:t>
            </a:r>
            <a:endParaRPr kumimoji="1" lang="en-US" sz="1800" b="1" dirty="0" smtClean="0">
              <a:solidFill>
                <a:srgbClr val="0000FF"/>
              </a:solidFill>
              <a:sym typeface="Symbol" charset="2"/>
            </a:endParaRPr>
          </a:p>
          <a:p>
            <a:pPr marL="742950" lvl="1" indent="-285750" eaLnBrk="0" hangingPunct="0">
              <a:lnSpc>
                <a:spcPct val="90000"/>
              </a:lnSpc>
              <a:spcBef>
                <a:spcPct val="20000"/>
              </a:spcBef>
              <a:buClr>
                <a:schemeClr val="accent1"/>
              </a:buClr>
              <a:buSzPct val="80000"/>
              <a:buFont typeface="Wingdings" charset="2"/>
              <a:buChar char="n"/>
            </a:pPr>
            <a:r>
              <a:rPr kumimoji="1" lang="en-US" sz="1800" b="1" dirty="0" smtClean="0">
                <a:solidFill>
                  <a:srgbClr val="FF0000"/>
                </a:solidFill>
                <a:ea typeface="ＭＳ Ｐゴシック" charset="-128"/>
                <a:sym typeface="Symbol" charset="2"/>
              </a:rPr>
              <a:t>As for </a:t>
            </a:r>
            <a:r>
              <a:rPr kumimoji="1" lang="en-US" sz="1800" b="1" i="1" dirty="0" smtClean="0">
                <a:solidFill>
                  <a:srgbClr val="FF0000"/>
                </a:solidFill>
                <a:ea typeface="ＭＳ Ｐゴシック" charset="-128"/>
                <a:sym typeface="Symbol" charset="2"/>
              </a:rPr>
              <a:t>l</a:t>
            </a:r>
            <a:r>
              <a:rPr kumimoji="1" lang="en-US" sz="1800" b="1" dirty="0" smtClean="0">
                <a:solidFill>
                  <a:srgbClr val="FF0000"/>
                </a:solidFill>
                <a:ea typeface="ＭＳ Ｐゴシック" charset="-128"/>
                <a:sym typeface="Symbol" charset="2"/>
              </a:rPr>
              <a:t>*, consider EM decays, i.e. q*  q + γ </a:t>
            </a:r>
            <a:r>
              <a:rPr kumimoji="1" lang="en-US" b="1" dirty="0" smtClean="0">
                <a:solidFill>
                  <a:srgbClr val="FF0000"/>
                </a:solidFill>
                <a:ea typeface="ＭＳ Ｐゴシック" charset="-128"/>
                <a:sym typeface="Symbol" charset="2"/>
              </a:rPr>
              <a:t>(</a:t>
            </a:r>
            <a:r>
              <a:rPr kumimoji="1" lang="en-US" b="1" dirty="0" err="1" smtClean="0">
                <a:solidFill>
                  <a:srgbClr val="FF0000"/>
                </a:solidFill>
                <a:ea typeface="ＭＳ Ｐゴシック" charset="-128"/>
                <a:sym typeface="Symbol" charset="2"/>
              </a:rPr>
              <a:t>j</a:t>
            </a:r>
            <a:r>
              <a:rPr kumimoji="1" lang="en-US" sz="1800" b="1" dirty="0" err="1" smtClean="0">
                <a:solidFill>
                  <a:srgbClr val="FF0000"/>
                </a:solidFill>
                <a:ea typeface="ＭＳ Ｐゴシック" charset="-128"/>
                <a:sym typeface="Symbol" charset="2"/>
              </a:rPr>
              <a:t>et+photon</a:t>
            </a:r>
            <a:r>
              <a:rPr kumimoji="1" lang="en-US" sz="1800" b="1" dirty="0" smtClean="0">
                <a:solidFill>
                  <a:srgbClr val="FF0000"/>
                </a:solidFill>
                <a:ea typeface="ＭＳ Ｐゴシック" charset="-128"/>
                <a:sym typeface="Symbol" charset="2"/>
              </a:rPr>
              <a:t>) resonances</a:t>
            </a:r>
            <a:r>
              <a:rPr kumimoji="1" lang="en-US" sz="1600" b="1" dirty="0" smtClean="0">
                <a:solidFill>
                  <a:srgbClr val="FF0000"/>
                </a:solidFill>
                <a:ea typeface="ＭＳ Ｐゴシック" charset="-128"/>
                <a:sym typeface="Symbol" charset="2"/>
              </a:rPr>
              <a:t> </a:t>
            </a:r>
            <a:endParaRPr kumimoji="1" lang="en-US" sz="1600" b="1" dirty="0">
              <a:solidFill>
                <a:srgbClr val="FF0000"/>
              </a:solidFill>
              <a:ea typeface="ＭＳ Ｐゴシック" charset="-128"/>
              <a:sym typeface="Symbol" charset="2"/>
            </a:endParaRPr>
          </a:p>
        </p:txBody>
      </p:sp>
      <p:pic>
        <p:nvPicPr>
          <p:cNvPr id="11" name="Picture 10"/>
          <p:cNvPicPr>
            <a:picLocks noChangeAspect="1"/>
          </p:cNvPicPr>
          <p:nvPr/>
        </p:nvPicPr>
        <p:blipFill>
          <a:blip r:embed="rId4" cstate="print"/>
          <a:srcRect l="4444" t="3309" r="3810"/>
          <a:stretch>
            <a:fillRect/>
          </a:stretch>
        </p:blipFill>
        <p:spPr>
          <a:xfrm>
            <a:off x="4211960" y="188640"/>
            <a:ext cx="4293237" cy="4340987"/>
          </a:xfrm>
          <a:prstGeom prst="rect">
            <a:avLst/>
          </a:prstGeom>
        </p:spPr>
      </p:pic>
      <p:sp>
        <p:nvSpPr>
          <p:cNvPr id="12" name="Rectangle 2"/>
          <p:cNvSpPr>
            <a:spLocks noChangeArrowheads="1"/>
          </p:cNvSpPr>
          <p:nvPr/>
        </p:nvSpPr>
        <p:spPr bwMode="auto">
          <a:xfrm>
            <a:off x="251520" y="2708920"/>
            <a:ext cx="3657600" cy="19050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endParaRPr kumimoji="1" lang="en-US" sz="1800" b="1" dirty="0" smtClean="0">
              <a:solidFill>
                <a:srgbClr val="0000FF"/>
              </a:solidFill>
            </a:endParaRPr>
          </a:p>
          <a:p>
            <a:pPr marL="342900" indent="-342900" eaLnBrk="0" hangingPunct="0">
              <a:lnSpc>
                <a:spcPct val="90000"/>
              </a:lnSpc>
              <a:spcBef>
                <a:spcPct val="20000"/>
              </a:spcBef>
              <a:buClr>
                <a:schemeClr val="accent1"/>
              </a:buClr>
            </a:pPr>
            <a:r>
              <a:rPr kumimoji="1" lang="en-US" sz="1800" b="1" dirty="0" smtClean="0">
                <a:solidFill>
                  <a:srgbClr val="0000FF"/>
                </a:solidFill>
              </a:rPr>
              <a:t>ATLAS result for 2.1 fb</a:t>
            </a:r>
            <a:r>
              <a:rPr kumimoji="1" lang="en-US" sz="1800" b="1" baseline="30000" dirty="0" smtClean="0">
                <a:solidFill>
                  <a:srgbClr val="0000FF"/>
                </a:solidFill>
              </a:rPr>
              <a:t>-1</a:t>
            </a:r>
            <a:r>
              <a:rPr kumimoji="1" lang="en-US" sz="1800" b="1" dirty="0" smtClean="0">
                <a:solidFill>
                  <a:srgbClr val="0000FF"/>
                </a:solidFill>
              </a:rPr>
              <a:t> @ 7 </a:t>
            </a:r>
            <a:r>
              <a:rPr kumimoji="1" lang="en-US" sz="1800" b="1" dirty="0" err="1" smtClean="0">
                <a:solidFill>
                  <a:srgbClr val="0000FF"/>
                </a:solidFill>
              </a:rPr>
              <a:t>TeV</a:t>
            </a:r>
            <a:r>
              <a:rPr kumimoji="1" lang="en-US" sz="1800" b="1" dirty="0" smtClean="0">
                <a:solidFill>
                  <a:srgbClr val="0000FF"/>
                </a:solidFill>
              </a:rPr>
              <a:t> </a:t>
            </a:r>
          </a:p>
          <a:p>
            <a:pPr marL="342900" indent="-342900" eaLnBrk="0" hangingPunct="0">
              <a:lnSpc>
                <a:spcPct val="90000"/>
              </a:lnSpc>
              <a:spcBef>
                <a:spcPct val="20000"/>
              </a:spcBef>
              <a:buClr>
                <a:schemeClr val="accent1"/>
              </a:buClr>
            </a:pPr>
            <a:endParaRPr kumimoji="1" lang="en-US" sz="800" b="1" dirty="0" smtClean="0">
              <a:solidFill>
                <a:srgbClr val="0000FF"/>
              </a:solidFill>
            </a:endParaRPr>
          </a:p>
          <a:p>
            <a:pPr marL="342900" indent="-342900" algn="ctr" eaLnBrk="0" hangingPunct="0">
              <a:lnSpc>
                <a:spcPct val="90000"/>
              </a:lnSpc>
              <a:spcBef>
                <a:spcPct val="20000"/>
              </a:spcBef>
              <a:buClr>
                <a:schemeClr val="accent1"/>
              </a:buClr>
            </a:pPr>
            <a:r>
              <a:rPr kumimoji="1" lang="en-US" sz="2000" b="1" dirty="0" err="1" smtClean="0">
                <a:solidFill>
                  <a:srgbClr val="FF00FF"/>
                </a:solidFill>
              </a:rPr>
              <a:t>m(q</a:t>
            </a:r>
            <a:r>
              <a:rPr kumimoji="1" lang="en-US" sz="2000" b="1" dirty="0" smtClean="0">
                <a:solidFill>
                  <a:srgbClr val="FF00FF"/>
                </a:solidFill>
              </a:rPr>
              <a:t>*) &gt; 2.46 </a:t>
            </a:r>
            <a:r>
              <a:rPr kumimoji="1" lang="en-US" sz="2000" b="1" dirty="0" err="1" smtClean="0">
                <a:solidFill>
                  <a:srgbClr val="FF00FF"/>
                </a:solidFill>
              </a:rPr>
              <a:t>TeV</a:t>
            </a:r>
            <a:endParaRPr kumimoji="1" lang="en-US" sz="2000" b="1" dirty="0" smtClean="0">
              <a:solidFill>
                <a:srgbClr val="FF00FF"/>
              </a:solidFill>
            </a:endParaRPr>
          </a:p>
          <a:p>
            <a:pPr marL="342900" indent="-342900" eaLnBrk="0" hangingPunct="0">
              <a:lnSpc>
                <a:spcPct val="90000"/>
              </a:lnSpc>
              <a:spcBef>
                <a:spcPct val="20000"/>
              </a:spcBef>
              <a:buClr>
                <a:schemeClr val="accent1"/>
              </a:buClr>
            </a:pPr>
            <a:endParaRPr kumimoji="1" lang="en-US" sz="800" b="1" dirty="0" smtClean="0">
              <a:solidFill>
                <a:srgbClr val="0000FF"/>
              </a:solidFill>
            </a:endParaRPr>
          </a:p>
          <a:p>
            <a:pPr marL="342900" indent="-342900" algn="ctr" eaLnBrk="0" hangingPunct="0">
              <a:lnSpc>
                <a:spcPct val="90000"/>
              </a:lnSpc>
              <a:spcBef>
                <a:spcPct val="20000"/>
              </a:spcBef>
              <a:buClr>
                <a:schemeClr val="accent1"/>
              </a:buClr>
            </a:pPr>
            <a:r>
              <a:rPr kumimoji="1" lang="en-US" sz="1600" b="1" dirty="0" smtClean="0"/>
              <a:t>[PRL 108, 211802 (2012)]</a:t>
            </a:r>
            <a:r>
              <a:rPr kumimoji="1" lang="en-US" sz="1600" b="1" dirty="0" smtClean="0">
                <a:solidFill>
                  <a:srgbClr val="0000FF"/>
                </a:solidFill>
              </a:rPr>
              <a:t> </a:t>
            </a:r>
          </a:p>
          <a:p>
            <a:pPr marL="742950" lvl="1" indent="-285750" eaLnBrk="0" hangingPunct="0">
              <a:lnSpc>
                <a:spcPct val="90000"/>
              </a:lnSpc>
              <a:spcBef>
                <a:spcPct val="20000"/>
              </a:spcBef>
              <a:buClr>
                <a:schemeClr val="accent1"/>
              </a:buClr>
              <a:buSzPct val="80000"/>
              <a:buFont typeface="Wingdings" charset="2"/>
              <a:buChar char="n"/>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endParaRPr kumimoji="1" lang="en-US" sz="1600" b="1" dirty="0" smtClean="0">
              <a:solidFill>
                <a:srgbClr val="FF0000"/>
              </a:solidFill>
              <a:ea typeface="ＭＳ Ｐゴシック" charset="-128"/>
              <a:sym typeface="Symbol" charset="2"/>
            </a:endParaRPr>
          </a:p>
          <a:p>
            <a:pPr marL="742950" lvl="1" indent="-285750" eaLnBrk="0" hangingPunct="0">
              <a:lnSpc>
                <a:spcPct val="90000"/>
              </a:lnSpc>
              <a:spcBef>
                <a:spcPct val="20000"/>
              </a:spcBef>
              <a:buClr>
                <a:schemeClr val="accent1"/>
              </a:buClr>
              <a:buSzPct val="80000"/>
              <a:buFont typeface="Wingdings" charset="2"/>
              <a:buNone/>
            </a:pPr>
            <a:r>
              <a:rPr kumimoji="1" lang="en-US" sz="1600" b="1" dirty="0">
                <a:solidFill>
                  <a:srgbClr val="FF0000"/>
                </a:solidFill>
                <a:ea typeface="ＭＳ Ｐゴシック" charset="-128"/>
                <a:sym typeface="Symbol" charset="2"/>
              </a:rPr>
              <a:t>          </a:t>
            </a:r>
          </a:p>
        </p:txBody>
      </p:sp>
      <p:sp>
        <p:nvSpPr>
          <p:cNvPr id="8" name="Rectangle 1"/>
          <p:cNvSpPr>
            <a:spLocks noChangeArrowheads="1"/>
          </p:cNvSpPr>
          <p:nvPr/>
        </p:nvSpPr>
        <p:spPr bwMode="auto">
          <a:xfrm>
            <a:off x="306724" y="224664"/>
            <a:ext cx="246507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Excited Quarks</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258CD22A-0539-F34A-A48F-949F3B40F473}" type="slidenum">
              <a:rPr lang="en-US"/>
              <a:pPr/>
              <a:t>28</a:t>
            </a:fld>
            <a:endParaRPr lang="en-US"/>
          </a:p>
        </p:txBody>
      </p:sp>
      <p:sp>
        <p:nvSpPr>
          <p:cNvPr id="509954" name="Rectangle 2"/>
          <p:cNvSpPr>
            <a:spLocks noChangeArrowheads="1"/>
          </p:cNvSpPr>
          <p:nvPr/>
        </p:nvSpPr>
        <p:spPr bwMode="auto">
          <a:xfrm>
            <a:off x="304800" y="764704"/>
            <a:ext cx="8839200" cy="51816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A variety of BSM models include </a:t>
            </a:r>
            <a:r>
              <a:rPr kumimoji="1" lang="en-US" sz="1800" b="1" dirty="0" err="1" smtClean="0">
                <a:solidFill>
                  <a:srgbClr val="0000FF"/>
                </a:solidFill>
              </a:rPr>
              <a:t>dijet</a:t>
            </a:r>
            <a:r>
              <a:rPr kumimoji="1" lang="en-US" sz="1800" b="1" dirty="0" smtClean="0">
                <a:solidFill>
                  <a:srgbClr val="0000FF"/>
                </a:solidFill>
              </a:rPr>
              <a:t> resonances of various types</a:t>
            </a:r>
            <a:endParaRPr kumimoji="1" lang="en-US" sz="800" b="1" dirty="0" smtClean="0">
              <a:solidFill>
                <a:srgbClr val="0000FF"/>
              </a:solidFill>
            </a:endParaRPr>
          </a:p>
          <a:p>
            <a:pPr marL="800100" lvl="1" indent="-342900" eaLnBrk="0" hangingPunct="0">
              <a:lnSpc>
                <a:spcPct val="90000"/>
              </a:lnSpc>
              <a:spcBef>
                <a:spcPct val="20000"/>
              </a:spcBef>
              <a:buClr>
                <a:schemeClr val="accent1"/>
              </a:buClr>
              <a:buFont typeface="Wingdings" charset="2"/>
              <a:buChar char="n"/>
            </a:pPr>
            <a:r>
              <a:rPr kumimoji="1" lang="en-US" sz="1800" b="1" dirty="0" smtClean="0">
                <a:solidFill>
                  <a:srgbClr val="FF0000"/>
                </a:solidFill>
              </a:rPr>
              <a:t>Both ATLAS/CMS have released search results with 8 </a:t>
            </a:r>
            <a:r>
              <a:rPr kumimoji="1" lang="en-US" sz="1800" b="1" dirty="0" err="1" smtClean="0">
                <a:solidFill>
                  <a:srgbClr val="FF0000"/>
                </a:solidFill>
              </a:rPr>
              <a:t>TeV</a:t>
            </a:r>
            <a:r>
              <a:rPr kumimoji="1" lang="en-US" sz="1800" b="1" dirty="0" smtClean="0">
                <a:solidFill>
                  <a:srgbClr val="FF0000"/>
                </a:solidFill>
              </a:rPr>
              <a:t> data</a:t>
            </a:r>
          </a:p>
          <a:p>
            <a:pPr marL="800100" lvl="1" indent="-342900" eaLnBrk="0" hangingPunct="0">
              <a:lnSpc>
                <a:spcPct val="90000"/>
              </a:lnSpc>
              <a:spcBef>
                <a:spcPct val="20000"/>
              </a:spcBef>
              <a:buClr>
                <a:schemeClr val="accent1"/>
              </a:buClr>
              <a:buFont typeface="Wingdings" charset="2"/>
              <a:buChar char="n"/>
            </a:pPr>
            <a:r>
              <a:rPr kumimoji="1" lang="en-US" b="1" dirty="0" smtClean="0">
                <a:solidFill>
                  <a:srgbClr val="FF0000"/>
                </a:solidFill>
              </a:rPr>
              <a:t>Approaching the limits of phase space</a:t>
            </a:r>
            <a:endParaRPr kumimoji="1" lang="en-US" sz="1800" b="1" dirty="0" smtClean="0">
              <a:solidFill>
                <a:srgbClr val="FF0000"/>
              </a:solidFill>
            </a:endParaRPr>
          </a:p>
          <a:p>
            <a:pPr marL="342900" indent="-342900" eaLnBrk="0" hangingPunct="0">
              <a:lnSpc>
                <a:spcPct val="90000"/>
              </a:lnSpc>
              <a:spcBef>
                <a:spcPct val="20000"/>
              </a:spcBef>
              <a:buClr>
                <a:schemeClr val="accent1"/>
              </a:buClr>
            </a:pPr>
            <a:r>
              <a:rPr lang="en-US" sz="800" b="1" dirty="0" smtClean="0"/>
              <a:t>							</a:t>
            </a:r>
          </a:p>
          <a:p>
            <a:pPr marL="342900" indent="-342900" eaLnBrk="0" hangingPunct="0">
              <a:lnSpc>
                <a:spcPct val="90000"/>
              </a:lnSpc>
              <a:spcBef>
                <a:spcPct val="20000"/>
              </a:spcBef>
              <a:buClr>
                <a:schemeClr val="accent1"/>
              </a:buClr>
            </a:pPr>
            <a:r>
              <a:rPr lang="en-US" sz="1800" b="1" dirty="0" smtClean="0">
                <a:solidFill>
                  <a:srgbClr val="0000FF"/>
                </a:solidFill>
              </a:rPr>
              <a:t>CMS  </a:t>
            </a:r>
            <a:r>
              <a:rPr lang="en-US" sz="1800" b="1" dirty="0" smtClean="0">
                <a:solidFill>
                  <a:srgbClr val="FF00FF"/>
                </a:solidFill>
              </a:rPr>
              <a:t>4 fb</a:t>
            </a:r>
            <a:r>
              <a:rPr lang="en-US" sz="1800" b="1" baseline="30000" dirty="0" smtClean="0">
                <a:solidFill>
                  <a:srgbClr val="FF00FF"/>
                </a:solidFill>
              </a:rPr>
              <a:t>-1</a:t>
            </a:r>
            <a:r>
              <a:rPr lang="en-US" sz="1800" b="1" dirty="0" smtClean="0">
                <a:solidFill>
                  <a:srgbClr val="FF00FF"/>
                </a:solidFill>
              </a:rPr>
              <a:t> @ 8 </a:t>
            </a:r>
            <a:r>
              <a:rPr lang="en-US" sz="1800" b="1" dirty="0" err="1" smtClean="0">
                <a:solidFill>
                  <a:srgbClr val="FF00FF"/>
                </a:solidFill>
              </a:rPr>
              <a:t>TeV</a:t>
            </a:r>
            <a:r>
              <a:rPr lang="en-US" sz="1800" b="1" dirty="0" smtClean="0">
                <a:solidFill>
                  <a:srgbClr val="FF00FF"/>
                </a:solidFill>
              </a:rPr>
              <a:t> </a:t>
            </a:r>
            <a:r>
              <a:rPr lang="en-US" sz="1600" b="1" dirty="0" smtClean="0"/>
              <a:t>[EXO-12-016]</a:t>
            </a:r>
            <a:r>
              <a:rPr lang="en-US" sz="1800" b="1" dirty="0" smtClean="0"/>
              <a:t>		</a:t>
            </a:r>
            <a:r>
              <a:rPr lang="en-US" sz="1800" b="1" dirty="0" smtClean="0">
                <a:solidFill>
                  <a:srgbClr val="0000FF"/>
                </a:solidFill>
              </a:rPr>
              <a:t>ATLAS  </a:t>
            </a:r>
            <a:r>
              <a:rPr lang="en-US" sz="1800" b="1" dirty="0" smtClean="0">
                <a:solidFill>
                  <a:srgbClr val="FF00FF"/>
                </a:solidFill>
              </a:rPr>
              <a:t>13 fb</a:t>
            </a:r>
            <a:r>
              <a:rPr lang="en-US" sz="1800" b="1" baseline="30000" dirty="0" smtClean="0">
                <a:solidFill>
                  <a:srgbClr val="FF00FF"/>
                </a:solidFill>
              </a:rPr>
              <a:t>-1</a:t>
            </a:r>
            <a:r>
              <a:rPr lang="en-US" sz="1800" b="1" dirty="0" smtClean="0">
                <a:solidFill>
                  <a:srgbClr val="FF00FF"/>
                </a:solidFill>
              </a:rPr>
              <a:t> @ 8 </a:t>
            </a:r>
            <a:r>
              <a:rPr lang="en-US" sz="1800" b="1" dirty="0" err="1" smtClean="0">
                <a:solidFill>
                  <a:srgbClr val="FF00FF"/>
                </a:solidFill>
              </a:rPr>
              <a:t>TeV</a:t>
            </a:r>
            <a:r>
              <a:rPr lang="en-US" sz="1800" b="1" dirty="0" smtClean="0">
                <a:solidFill>
                  <a:srgbClr val="FF00FF"/>
                </a:solidFill>
              </a:rPr>
              <a:t> </a:t>
            </a:r>
            <a:r>
              <a:rPr lang="en-US" sz="1600" b="1" dirty="0" smtClean="0"/>
              <a:t>[CONF-2012-148]</a:t>
            </a:r>
            <a:r>
              <a:rPr lang="en-US" sz="1800" b="1" dirty="0" smtClean="0"/>
              <a:t> </a:t>
            </a:r>
            <a:endParaRPr kumimoji="1" lang="en-US" sz="1800" b="1" dirty="0" smtClean="0">
              <a:solidFill>
                <a:srgbClr val="0000FF"/>
              </a:solidFill>
            </a:endParaRPr>
          </a:p>
          <a:p>
            <a:pPr marL="342900" indent="-342900" eaLnBrk="0" hangingPunct="0">
              <a:lnSpc>
                <a:spcPct val="90000"/>
              </a:lnSpc>
              <a:spcBef>
                <a:spcPct val="20000"/>
              </a:spcBef>
              <a:buClr>
                <a:schemeClr val="accent1"/>
              </a:buClr>
            </a:pPr>
            <a:endParaRPr kumimoji="1" lang="en-US" sz="1800" b="1" dirty="0" smtClean="0">
              <a:solidFill>
                <a:srgbClr val="0000FF"/>
              </a:solidFill>
              <a:sym typeface="Symbol" charset="2"/>
            </a:endParaRPr>
          </a:p>
        </p:txBody>
      </p:sp>
      <p:pic>
        <p:nvPicPr>
          <p:cNvPr id="9" name="Picture 8"/>
          <p:cNvPicPr>
            <a:picLocks noChangeAspect="1"/>
          </p:cNvPicPr>
          <p:nvPr/>
        </p:nvPicPr>
        <p:blipFill>
          <a:blip r:embed="rId3" cstate="print"/>
          <a:srcRect l="2741" t="4762" r="5482" b="1905"/>
          <a:stretch>
            <a:fillRect/>
          </a:stretch>
        </p:blipFill>
        <p:spPr>
          <a:xfrm>
            <a:off x="152400" y="2133599"/>
            <a:ext cx="4343400" cy="4237675"/>
          </a:xfrm>
          <a:prstGeom prst="rect">
            <a:avLst/>
          </a:prstGeom>
        </p:spPr>
      </p:pic>
      <p:pic>
        <p:nvPicPr>
          <p:cNvPr id="8" name="Picture 7"/>
          <p:cNvPicPr>
            <a:picLocks noChangeAspect="1"/>
          </p:cNvPicPr>
          <p:nvPr/>
        </p:nvPicPr>
        <p:blipFill>
          <a:blip r:embed="rId4" cstate="print"/>
          <a:srcRect l="3810" t="3309" r="4444" b="662"/>
          <a:stretch>
            <a:fillRect/>
          </a:stretch>
        </p:blipFill>
        <p:spPr>
          <a:xfrm>
            <a:off x="4648200" y="2128847"/>
            <a:ext cx="4267628" cy="4285592"/>
          </a:xfrm>
          <a:prstGeom prst="rect">
            <a:avLst/>
          </a:prstGeom>
        </p:spPr>
      </p:pic>
      <p:sp>
        <p:nvSpPr>
          <p:cNvPr id="10" name="Rectangle 1"/>
          <p:cNvSpPr>
            <a:spLocks noChangeArrowheads="1"/>
          </p:cNvSpPr>
          <p:nvPr/>
        </p:nvSpPr>
        <p:spPr bwMode="auto">
          <a:xfrm>
            <a:off x="306724" y="224664"/>
            <a:ext cx="282511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Dijet Resonances</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
          <p:cNvSpPr txBox="1">
            <a:spLocks noChangeArrowheads="1"/>
          </p:cNvSpPr>
          <p:nvPr/>
        </p:nvSpPr>
        <p:spPr bwMode="auto">
          <a:xfrm>
            <a:off x="407521" y="890020"/>
            <a:ext cx="4622400" cy="770481"/>
          </a:xfrm>
          <a:prstGeom prst="rect">
            <a:avLst/>
          </a:prstGeom>
          <a:noFill/>
          <a:ln w="9525">
            <a:noFill/>
            <a:round/>
            <a:headEnd/>
            <a:tailEnd/>
          </a:ln>
        </p:spPr>
        <p:txBody>
          <a:bodyPr lIns="0" tIns="6171" rIns="0" bIns="0"/>
          <a:lstStyle/>
          <a:p>
            <a:pPr>
              <a:lnSpc>
                <a:spcPct val="97000"/>
              </a:lnSpc>
              <a:tabLst>
                <a:tab pos="656650" algn="l"/>
                <a:tab pos="1313299" algn="l"/>
                <a:tab pos="1969949" algn="l"/>
                <a:tab pos="2626599" algn="l"/>
                <a:tab pos="3283248" algn="l"/>
                <a:tab pos="3939898" algn="l"/>
                <a:tab pos="4596548" algn="l"/>
              </a:tabLst>
            </a:pPr>
            <a:r>
              <a:rPr lang="en-GB" sz="1600" dirty="0"/>
              <a:t>Reconstruct </a:t>
            </a:r>
            <a:r>
              <a:rPr lang="en-GB" sz="1600" dirty="0" err="1"/>
              <a:t>semileptonic</a:t>
            </a:r>
            <a:r>
              <a:rPr lang="en-GB" sz="1600" dirty="0"/>
              <a:t> </a:t>
            </a:r>
            <a:r>
              <a:rPr lang="en-GB" sz="1600" dirty="0" err="1"/>
              <a:t>tt</a:t>
            </a:r>
            <a:r>
              <a:rPr lang="en-GB" sz="1600" dirty="0"/>
              <a:t> </a:t>
            </a:r>
            <a:r>
              <a:rPr lang="en-GB" sz="1600" dirty="0" smtClean="0"/>
              <a:t>events </a:t>
            </a:r>
            <a:endParaRPr lang="en-GB" sz="1600" dirty="0"/>
          </a:p>
          <a:p>
            <a:pPr>
              <a:lnSpc>
                <a:spcPct val="97000"/>
              </a:lnSpc>
              <a:tabLst>
                <a:tab pos="656650" algn="l"/>
                <a:tab pos="1313299" algn="l"/>
                <a:tab pos="1969949" algn="l"/>
                <a:tab pos="2626599" algn="l"/>
                <a:tab pos="3283248" algn="l"/>
                <a:tab pos="3939898" algn="l"/>
                <a:tab pos="4596548" algn="l"/>
              </a:tabLst>
            </a:pPr>
            <a:r>
              <a:rPr lang="en-GB" sz="1600" dirty="0" smtClean="0"/>
              <a:t>Examine </a:t>
            </a:r>
            <a:r>
              <a:rPr lang="en-GB" sz="1600" dirty="0"/>
              <a:t>m(</a:t>
            </a:r>
            <a:r>
              <a:rPr lang="en-GB" sz="1600" dirty="0" err="1"/>
              <a:t>tt</a:t>
            </a:r>
            <a:r>
              <a:rPr lang="en-GB" sz="1600" dirty="0"/>
              <a:t>) distribution for possible resonances</a:t>
            </a:r>
          </a:p>
        </p:txBody>
      </p:sp>
      <p:sp>
        <p:nvSpPr>
          <p:cNvPr id="31752" name="Text Box 6"/>
          <p:cNvSpPr txBox="1">
            <a:spLocks noChangeArrowheads="1"/>
          </p:cNvSpPr>
          <p:nvPr/>
        </p:nvSpPr>
        <p:spPr bwMode="auto">
          <a:xfrm>
            <a:off x="488160" y="5118304"/>
            <a:ext cx="4330080" cy="1339341"/>
          </a:xfrm>
          <a:prstGeom prst="rect">
            <a:avLst/>
          </a:prstGeom>
          <a:noFill/>
          <a:ln w="9525">
            <a:noFill/>
            <a:round/>
            <a:headEnd/>
            <a:tailEnd/>
          </a:ln>
        </p:spPr>
        <p:txBody>
          <a:bodyPr lIns="0" tIns="6171" rIns="0" bIns="0"/>
          <a:lstStyle/>
          <a:p>
            <a:pPr>
              <a:lnSpc>
                <a:spcPct val="97000"/>
              </a:lnSpc>
              <a:tabLst>
                <a:tab pos="656650" algn="l"/>
                <a:tab pos="1313299" algn="l"/>
                <a:tab pos="1969949" algn="l"/>
                <a:tab pos="2626599" algn="l"/>
                <a:tab pos="3283248" algn="l"/>
                <a:tab pos="3939898" algn="l"/>
              </a:tabLst>
            </a:pPr>
            <a:r>
              <a:rPr lang="en-GB" dirty="0"/>
              <a:t>Limits on </a:t>
            </a:r>
          </a:p>
          <a:p>
            <a:pPr marL="391686" lvl="1" indent="-195843">
              <a:lnSpc>
                <a:spcPct val="97000"/>
              </a:lnSpc>
              <a:buClr>
                <a:srgbClr val="FFFFFF"/>
              </a:buClr>
              <a:buSzPct val="45000"/>
              <a:buFont typeface="Wingdings" charset="2"/>
              <a:buChar char=""/>
              <a:tabLst>
                <a:tab pos="656650" algn="l"/>
                <a:tab pos="1313299" algn="l"/>
                <a:tab pos="1969949" algn="l"/>
                <a:tab pos="2626599" algn="l"/>
                <a:tab pos="3283248" algn="l"/>
                <a:tab pos="3939898" algn="l"/>
              </a:tabLst>
            </a:pPr>
            <a:r>
              <a:rPr lang="en-GB" dirty="0"/>
              <a:t>narrow resonance: </a:t>
            </a:r>
            <a:r>
              <a:rPr lang="en-GB" dirty="0" err="1"/>
              <a:t>topcolour</a:t>
            </a:r>
            <a:r>
              <a:rPr lang="en-GB" dirty="0"/>
              <a:t> </a:t>
            </a:r>
            <a:r>
              <a:rPr lang="en-GB" dirty="0" err="1"/>
              <a:t>Z'</a:t>
            </a:r>
            <a:r>
              <a:rPr lang="en-GB" dirty="0" err="1">
                <a:cs typeface="Times New Roman" pitchFamily="16" charset="0"/>
              </a:rPr>
              <a:t>→tt</a:t>
            </a:r>
            <a:r>
              <a:rPr lang="en-GB" dirty="0">
                <a:cs typeface="Times New Roman" pitchFamily="16" charset="0"/>
              </a:rPr>
              <a:t> in a </a:t>
            </a:r>
            <a:r>
              <a:rPr lang="en-GB" dirty="0" err="1">
                <a:cs typeface="Times New Roman" pitchFamily="16" charset="0"/>
              </a:rPr>
              <a:t>leptophobic</a:t>
            </a:r>
            <a:r>
              <a:rPr lang="en-GB" dirty="0">
                <a:cs typeface="Times New Roman" pitchFamily="16" charset="0"/>
              </a:rPr>
              <a:t> scenario</a:t>
            </a:r>
          </a:p>
          <a:p>
            <a:pPr marL="391686" lvl="1" indent="-195843">
              <a:lnSpc>
                <a:spcPct val="97000"/>
              </a:lnSpc>
              <a:buClr>
                <a:srgbClr val="FFFFFF"/>
              </a:buClr>
              <a:buSzPct val="45000"/>
              <a:buFont typeface="Wingdings" charset="2"/>
              <a:buChar char=""/>
              <a:tabLst>
                <a:tab pos="656650" algn="l"/>
                <a:tab pos="1313299" algn="l"/>
                <a:tab pos="1969949" algn="l"/>
                <a:tab pos="2626599" algn="l"/>
                <a:tab pos="3283248" algn="l"/>
                <a:tab pos="3939898" algn="l"/>
              </a:tabLst>
            </a:pPr>
            <a:r>
              <a:rPr lang="en-GB" dirty="0">
                <a:cs typeface="Times New Roman" pitchFamily="16" charset="0"/>
              </a:rPr>
              <a:t>wide resonance (RS model) </a:t>
            </a:r>
            <a:r>
              <a:rPr lang="en-GB" dirty="0" err="1">
                <a:cs typeface="Times New Roman" pitchFamily="16" charset="0"/>
              </a:rPr>
              <a:t>g</a:t>
            </a:r>
            <a:r>
              <a:rPr lang="en-GB" baseline="-33000" dirty="0" err="1">
                <a:cs typeface="Times New Roman" pitchFamily="16" charset="0"/>
              </a:rPr>
              <a:t>KK</a:t>
            </a:r>
            <a:r>
              <a:rPr lang="en-GB" dirty="0" err="1">
                <a:cs typeface="Times New Roman" pitchFamily="16" charset="0"/>
              </a:rPr>
              <a:t>→tt</a:t>
            </a:r>
            <a:endParaRPr lang="en-GB" dirty="0">
              <a:cs typeface="Times New Roman" pitchFamily="16" charset="0"/>
            </a:endParaRPr>
          </a:p>
          <a:p>
            <a:pPr>
              <a:lnSpc>
                <a:spcPct val="97000"/>
              </a:lnSpc>
              <a:tabLst>
                <a:tab pos="656650" algn="l"/>
                <a:tab pos="1313299" algn="l"/>
                <a:tab pos="1969949" algn="l"/>
                <a:tab pos="2626599" algn="l"/>
                <a:tab pos="3283248" algn="l"/>
                <a:tab pos="3939898" algn="l"/>
              </a:tabLst>
            </a:pPr>
            <a:r>
              <a:rPr lang="en-GB" dirty="0">
                <a:cs typeface="Times New Roman" pitchFamily="16" charset="0"/>
              </a:rPr>
              <a:t>Limits on </a:t>
            </a:r>
            <a:r>
              <a:rPr lang="en-GB" dirty="0" err="1"/>
              <a:t>σ.B</a:t>
            </a:r>
            <a:r>
              <a:rPr lang="en-GB" dirty="0">
                <a:cs typeface="Times New Roman" pitchFamily="16" charset="0"/>
              </a:rPr>
              <a:t> in few </a:t>
            </a:r>
            <a:r>
              <a:rPr lang="en-GB" dirty="0" err="1">
                <a:cs typeface="Times New Roman" pitchFamily="16" charset="0"/>
              </a:rPr>
              <a:t>pb</a:t>
            </a:r>
            <a:r>
              <a:rPr lang="en-GB" dirty="0">
                <a:cs typeface="Times New Roman" pitchFamily="16" charset="0"/>
              </a:rPr>
              <a:t> range for </a:t>
            </a:r>
            <a:r>
              <a:rPr lang="en-GB" dirty="0" err="1">
                <a:cs typeface="Times New Roman" pitchFamily="16" charset="0"/>
              </a:rPr>
              <a:t>m</a:t>
            </a:r>
            <a:r>
              <a:rPr lang="en-GB" baseline="-33000" dirty="0" err="1">
                <a:cs typeface="Times New Roman" pitchFamily="16" charset="0"/>
              </a:rPr>
              <a:t>tt</a:t>
            </a:r>
            <a:r>
              <a:rPr lang="en-GB" dirty="0">
                <a:cs typeface="Times New Roman" pitchFamily="16" charset="0"/>
              </a:rPr>
              <a:t> ~ 1 </a:t>
            </a:r>
            <a:r>
              <a:rPr lang="en-GB" dirty="0" err="1">
                <a:cs typeface="Times New Roman" pitchFamily="16" charset="0"/>
              </a:rPr>
              <a:t>TeV</a:t>
            </a:r>
            <a:endParaRPr lang="en-GB" dirty="0">
              <a:cs typeface="Times New Roman" pitchFamily="16" charset="0"/>
            </a:endParaRPr>
          </a:p>
        </p:txBody>
      </p:sp>
      <p:sp>
        <p:nvSpPr>
          <p:cNvPr id="11" name="Rectangle 4"/>
          <p:cNvSpPr>
            <a:spLocks noChangeArrowheads="1"/>
          </p:cNvSpPr>
          <p:nvPr/>
        </p:nvSpPr>
        <p:spPr bwMode="auto">
          <a:xfrm>
            <a:off x="308160" y="224664"/>
            <a:ext cx="3471752"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US" sz="2800" b="1" dirty="0" err="1" smtClean="0">
                <a:solidFill>
                  <a:srgbClr val="FFC000"/>
                </a:solidFill>
              </a:rPr>
              <a:t>tt</a:t>
            </a:r>
            <a:r>
              <a:rPr lang="en-US" sz="2800" b="1" dirty="0" smtClean="0">
                <a:solidFill>
                  <a:srgbClr val="FFC000"/>
                </a:solidFill>
              </a:rPr>
              <a:t> Resonance Search</a:t>
            </a:r>
          </a:p>
        </p:txBody>
      </p:sp>
      <p:sp>
        <p:nvSpPr>
          <p:cNvPr id="12" name="CasellaDiTesto 7"/>
          <p:cNvSpPr txBox="1"/>
          <p:nvPr/>
        </p:nvSpPr>
        <p:spPr>
          <a:xfrm>
            <a:off x="434654" y="0"/>
            <a:ext cx="320922" cy="584775"/>
          </a:xfrm>
          <a:prstGeom prst="rect">
            <a:avLst/>
          </a:prstGeom>
          <a:noFill/>
        </p:spPr>
        <p:txBody>
          <a:bodyPr wrap="none" rtlCol="0">
            <a:spAutoFit/>
          </a:bodyPr>
          <a:lstStyle/>
          <a:p>
            <a:r>
              <a:rPr lang="it-IT" sz="3200" dirty="0" smtClean="0">
                <a:solidFill>
                  <a:srgbClr val="FFC000"/>
                </a:solidFill>
                <a:cs typeface="Corbel"/>
              </a:rPr>
              <a:t>-</a:t>
            </a:r>
            <a:endParaRPr lang="it-IT" sz="3200" dirty="0">
              <a:solidFill>
                <a:srgbClr val="FFC000"/>
              </a:solidFill>
              <a:cs typeface="Corbel"/>
            </a:endParaRPr>
          </a:p>
        </p:txBody>
      </p:sp>
      <p:pic>
        <p:nvPicPr>
          <p:cNvPr id="10" name="Picture 9" descr="fig_13a.pdf"/>
          <p:cNvPicPr>
            <a:picLocks noChangeAspect="1"/>
          </p:cNvPicPr>
          <p:nvPr/>
        </p:nvPicPr>
        <p:blipFill>
          <a:blip r:embed="rId3" cstate="print"/>
          <a:stretch>
            <a:fillRect/>
          </a:stretch>
        </p:blipFill>
        <p:spPr>
          <a:xfrm>
            <a:off x="323528" y="1412776"/>
            <a:ext cx="3954417" cy="3794553"/>
          </a:xfrm>
          <a:prstGeom prst="rect">
            <a:avLst/>
          </a:prstGeom>
        </p:spPr>
      </p:pic>
      <p:pic>
        <p:nvPicPr>
          <p:cNvPr id="729090" name="Picture 2" descr="https://atlas.web.cern.ch/Atlas/GROUPS/PHYSICS/CONFNOTES/ATLAS-CONF-2012-136/fig_10e.png"/>
          <p:cNvPicPr>
            <a:picLocks noChangeAspect="1" noChangeArrowheads="1"/>
          </p:cNvPicPr>
          <p:nvPr/>
        </p:nvPicPr>
        <p:blipFill>
          <a:blip r:embed="rId4" cstate="print"/>
          <a:srcRect/>
          <a:stretch>
            <a:fillRect/>
          </a:stretch>
        </p:blipFill>
        <p:spPr bwMode="auto">
          <a:xfrm>
            <a:off x="4760309" y="432048"/>
            <a:ext cx="4276187" cy="3140968"/>
          </a:xfrm>
          <a:prstGeom prst="rect">
            <a:avLst/>
          </a:prstGeom>
          <a:noFill/>
        </p:spPr>
      </p:pic>
      <p:pic>
        <p:nvPicPr>
          <p:cNvPr id="729092" name="Picture 4" descr="https://atlas.web.cern.ch/Atlas/GROUPS/PHYSICS/CONFNOTES/ATLAS-CONF-2012-136/fig_10f.png"/>
          <p:cNvPicPr>
            <a:picLocks noChangeAspect="1" noChangeArrowheads="1"/>
          </p:cNvPicPr>
          <p:nvPr/>
        </p:nvPicPr>
        <p:blipFill>
          <a:blip r:embed="rId5" cstate="print"/>
          <a:srcRect/>
          <a:stretch>
            <a:fillRect/>
          </a:stretch>
        </p:blipFill>
        <p:spPr bwMode="auto">
          <a:xfrm>
            <a:off x="4788024" y="3522677"/>
            <a:ext cx="4283968" cy="3146683"/>
          </a:xfrm>
          <a:prstGeom prst="rect">
            <a:avLst/>
          </a:prstGeom>
          <a:noFill/>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 descr="PastedGraphic-1.pdf"/>
          <p:cNvPicPr>
            <a:picLocks noChangeAspect="1"/>
          </p:cNvPicPr>
          <p:nvPr/>
        </p:nvPicPr>
        <p:blipFill rotWithShape="1">
          <a:blip r:embed="rId3" cstate="print">
            <a:extLst>
              <a:ext uri="{28A0092B-C50C-407E-A947-70E740481C1C}">
                <a14:useLocalDpi xmlns="" xmlns:a14="http://schemas.microsoft.com/office/drawing/2010/main" val="0"/>
              </a:ext>
            </a:extLst>
          </a:blip>
          <a:srcRect l="2823" t="38335" r="2080" b="6390"/>
          <a:stretch/>
        </p:blipFill>
        <p:spPr>
          <a:xfrm>
            <a:off x="0" y="673099"/>
            <a:ext cx="9144000" cy="3986213"/>
          </a:xfrm>
          <a:prstGeom prst="rect">
            <a:avLst/>
          </a:prstGeom>
        </p:spPr>
      </p:pic>
      <p:grpSp>
        <p:nvGrpSpPr>
          <p:cNvPr id="34" name="Group 33"/>
          <p:cNvGrpSpPr/>
          <p:nvPr/>
        </p:nvGrpSpPr>
        <p:grpSpPr>
          <a:xfrm>
            <a:off x="263149" y="251357"/>
            <a:ext cx="8629331" cy="4886672"/>
            <a:chOff x="295533" y="251356"/>
            <a:chExt cx="8629331" cy="5702608"/>
          </a:xfrm>
        </p:grpSpPr>
        <p:pic>
          <p:nvPicPr>
            <p:cNvPr id="28" name="Picture 27" descr="int_lumi_cumulative_pp_2.png"/>
            <p:cNvPicPr>
              <a:picLocks noChangeAspect="1"/>
            </p:cNvPicPr>
            <p:nvPr/>
          </p:nvPicPr>
          <p:blipFill>
            <a:blip r:embed="rId4" cstate="print"/>
            <a:stretch>
              <a:fillRect/>
            </a:stretch>
          </p:blipFill>
          <p:spPr>
            <a:xfrm>
              <a:off x="1259632" y="766386"/>
              <a:ext cx="6120680" cy="4590509"/>
            </a:xfrm>
            <a:prstGeom prst="rect">
              <a:avLst/>
            </a:prstGeom>
          </p:spPr>
        </p:pic>
        <p:sp>
          <p:nvSpPr>
            <p:cNvPr id="3" name="TextBox 2"/>
            <p:cNvSpPr txBox="1"/>
            <p:nvPr/>
          </p:nvSpPr>
          <p:spPr>
            <a:xfrm>
              <a:off x="2483768" y="251356"/>
              <a:ext cx="2088232" cy="369332"/>
            </a:xfrm>
            <a:prstGeom prst="rect">
              <a:avLst/>
            </a:prstGeom>
            <a:solidFill>
              <a:srgbClr val="FFFFFF"/>
            </a:solidFill>
            <a:ln>
              <a:solidFill>
                <a:srgbClr val="FFFFFF"/>
              </a:solidFill>
            </a:ln>
          </p:spPr>
          <p:txBody>
            <a:bodyPr wrap="square" rtlCol="0">
              <a:spAutoFit/>
            </a:bodyPr>
            <a:lstStyle/>
            <a:p>
              <a:pPr>
                <a:buFont typeface="Wingdings" charset="2"/>
                <a:buChar char="§"/>
              </a:pPr>
              <a:r>
                <a:rPr lang="en-US" b="1" dirty="0" smtClean="0"/>
                <a:t> High luminosity</a:t>
              </a:r>
              <a:endParaRPr lang="en-US" b="1" dirty="0"/>
            </a:p>
          </p:txBody>
        </p:sp>
        <p:sp>
          <p:nvSpPr>
            <p:cNvPr id="25" name="TextBox 24"/>
            <p:cNvSpPr txBox="1"/>
            <p:nvPr/>
          </p:nvSpPr>
          <p:spPr>
            <a:xfrm>
              <a:off x="295533" y="5522964"/>
              <a:ext cx="8629331" cy="431000"/>
            </a:xfrm>
            <a:prstGeom prst="rect">
              <a:avLst/>
            </a:prstGeom>
            <a:noFill/>
          </p:spPr>
          <p:txBody>
            <a:bodyPr wrap="square" rtlCol="0">
              <a:spAutoFit/>
            </a:bodyPr>
            <a:lstStyle/>
            <a:p>
              <a:pPr>
                <a:buFont typeface="Wingdings" charset="2"/>
                <a:buChar char="§"/>
              </a:pPr>
              <a:r>
                <a:rPr lang="en-US" dirty="0" smtClean="0"/>
                <a:t> </a:t>
              </a:r>
              <a:r>
                <a:rPr lang="en-US" b="1" dirty="0" smtClean="0">
                  <a:solidFill>
                    <a:srgbClr val="00B050"/>
                  </a:solidFill>
                </a:rPr>
                <a:t>Higher energy (8 </a:t>
              </a:r>
              <a:r>
                <a:rPr lang="en-US" b="1" dirty="0" err="1" smtClean="0">
                  <a:solidFill>
                    <a:srgbClr val="00B050"/>
                  </a:solidFill>
                </a:rPr>
                <a:t>TeV</a:t>
              </a:r>
              <a:r>
                <a:rPr lang="en-US" b="1" dirty="0" smtClean="0">
                  <a:solidFill>
                    <a:srgbClr val="00B050"/>
                  </a:solidFill>
                </a:rPr>
                <a:t>) </a:t>
              </a:r>
              <a:r>
                <a:rPr lang="en-US" dirty="0" smtClean="0"/>
                <a:t>-&gt; </a:t>
              </a:r>
              <a:r>
                <a:rPr lang="en-US" dirty="0" smtClean="0"/>
                <a:t>~10% Larger significance (S</a:t>
              </a:r>
              <a:r>
                <a:rPr lang="en-US" dirty="0" smtClean="0"/>
                <a:t>/√</a:t>
              </a:r>
              <a:r>
                <a:rPr lang="en-US" dirty="0" smtClean="0"/>
                <a:t>B): </a:t>
              </a:r>
              <a:r>
                <a:rPr lang="en-US" dirty="0" smtClean="0"/>
                <a:t>discovery ingredient</a:t>
              </a:r>
              <a:endParaRPr lang="en-US" dirty="0"/>
            </a:p>
          </p:txBody>
        </p:sp>
      </p:grpSp>
      <p:sp>
        <p:nvSpPr>
          <p:cNvPr id="35" name="Rectangle 3"/>
          <p:cNvSpPr>
            <a:spLocks noChangeArrowheads="1"/>
          </p:cNvSpPr>
          <p:nvPr/>
        </p:nvSpPr>
        <p:spPr bwMode="auto">
          <a:xfrm>
            <a:off x="308162" y="216024"/>
            <a:ext cx="2031590" cy="404664"/>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LHC Machine </a:t>
            </a:r>
          </a:p>
        </p:txBody>
      </p:sp>
      <p:sp>
        <p:nvSpPr>
          <p:cNvPr id="36"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3</a:t>
            </a:fld>
            <a:endParaRPr lang="fr-FR" dirty="0" smtClean="0"/>
          </a:p>
        </p:txBody>
      </p:sp>
      <p:grpSp>
        <p:nvGrpSpPr>
          <p:cNvPr id="68" name="Group 67"/>
          <p:cNvGrpSpPr/>
          <p:nvPr/>
        </p:nvGrpSpPr>
        <p:grpSpPr>
          <a:xfrm>
            <a:off x="95200" y="4904184"/>
            <a:ext cx="8653264" cy="1981200"/>
            <a:chOff x="35496" y="4904184"/>
            <a:chExt cx="8653264" cy="1981200"/>
          </a:xfrm>
        </p:grpSpPr>
        <p:grpSp>
          <p:nvGrpSpPr>
            <p:cNvPr id="10" name="Group 9"/>
            <p:cNvGrpSpPr/>
            <p:nvPr/>
          </p:nvGrpSpPr>
          <p:grpSpPr>
            <a:xfrm>
              <a:off x="611560" y="4904184"/>
              <a:ext cx="8077200" cy="1981200"/>
              <a:chOff x="592138" y="1074738"/>
              <a:chExt cx="8077200" cy="1981200"/>
            </a:xfrm>
          </p:grpSpPr>
          <p:grpSp>
            <p:nvGrpSpPr>
              <p:cNvPr id="11" name="Group 6"/>
              <p:cNvGrpSpPr>
                <a:grpSpLocks/>
              </p:cNvGrpSpPr>
              <p:nvPr/>
            </p:nvGrpSpPr>
            <p:grpSpPr bwMode="auto">
              <a:xfrm>
                <a:off x="1354138" y="1760538"/>
                <a:ext cx="914400" cy="914400"/>
                <a:chOff x="864" y="1920"/>
                <a:chExt cx="576" cy="576"/>
              </a:xfrm>
            </p:grpSpPr>
            <p:sp>
              <p:nvSpPr>
                <p:cNvPr id="60" name="Oval 7"/>
                <p:cNvSpPr>
                  <a:spLocks noChangeArrowheads="1"/>
                </p:cNvSpPr>
                <p:nvPr/>
              </p:nvSpPr>
              <p:spPr bwMode="auto">
                <a:xfrm>
                  <a:off x="864" y="1920"/>
                  <a:ext cx="576" cy="576"/>
                </a:xfrm>
                <a:prstGeom prst="ellipse">
                  <a:avLst/>
                </a:prstGeom>
                <a:noFill/>
                <a:ln w="12700">
                  <a:solidFill>
                    <a:schemeClr val="tx1"/>
                  </a:solidFill>
                  <a:round/>
                  <a:headEnd/>
                  <a:tailEnd/>
                </a:ln>
              </p:spPr>
              <p:txBody>
                <a:bodyPr wrap="none" anchor="ctr"/>
                <a:lstStyle/>
                <a:p>
                  <a:endParaRPr lang="en-US"/>
                </a:p>
              </p:txBody>
            </p:sp>
            <p:sp>
              <p:nvSpPr>
                <p:cNvPr id="61" name="Oval 8"/>
                <p:cNvSpPr>
                  <a:spLocks noChangeArrowheads="1"/>
                </p:cNvSpPr>
                <p:nvPr/>
              </p:nvSpPr>
              <p:spPr bwMode="auto">
                <a:xfrm>
                  <a:off x="1056" y="2016"/>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2" name="Oval 9"/>
                <p:cNvSpPr>
                  <a:spLocks noChangeArrowheads="1"/>
                </p:cNvSpPr>
                <p:nvPr/>
              </p:nvSpPr>
              <p:spPr bwMode="auto">
                <a:xfrm>
                  <a:off x="912" y="2160"/>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3" name="Oval 10"/>
                <p:cNvSpPr>
                  <a:spLocks noChangeArrowheads="1"/>
                </p:cNvSpPr>
                <p:nvPr/>
              </p:nvSpPr>
              <p:spPr bwMode="auto">
                <a:xfrm>
                  <a:off x="1297" y="2100"/>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4" name="Oval 11"/>
                <p:cNvSpPr>
                  <a:spLocks noChangeArrowheads="1"/>
                </p:cNvSpPr>
                <p:nvPr/>
              </p:nvSpPr>
              <p:spPr bwMode="auto">
                <a:xfrm>
                  <a:off x="1056" y="2352"/>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5" name="Oval 12"/>
                <p:cNvSpPr>
                  <a:spLocks noChangeArrowheads="1"/>
                </p:cNvSpPr>
                <p:nvPr/>
              </p:nvSpPr>
              <p:spPr bwMode="auto">
                <a:xfrm>
                  <a:off x="1104" y="2185"/>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6" name="Oval 13"/>
                <p:cNvSpPr>
                  <a:spLocks noChangeArrowheads="1"/>
                </p:cNvSpPr>
                <p:nvPr/>
              </p:nvSpPr>
              <p:spPr bwMode="auto">
                <a:xfrm>
                  <a:off x="1248" y="2304"/>
                  <a:ext cx="96" cy="96"/>
                </a:xfrm>
                <a:prstGeom prst="ellipse">
                  <a:avLst/>
                </a:prstGeom>
                <a:solidFill>
                  <a:srgbClr val="FF3300"/>
                </a:solidFill>
                <a:ln w="9525">
                  <a:solidFill>
                    <a:schemeClr val="tx1"/>
                  </a:solidFill>
                  <a:round/>
                  <a:headEnd/>
                  <a:tailEnd/>
                </a:ln>
              </p:spPr>
              <p:txBody>
                <a:bodyPr wrap="none" anchor="ctr"/>
                <a:lstStyle/>
                <a:p>
                  <a:endParaRPr lang="en-US"/>
                </a:p>
              </p:txBody>
            </p:sp>
          </p:grpSp>
          <p:grpSp>
            <p:nvGrpSpPr>
              <p:cNvPr id="12" name="Group 14"/>
              <p:cNvGrpSpPr>
                <a:grpSpLocks/>
              </p:cNvGrpSpPr>
              <p:nvPr/>
            </p:nvGrpSpPr>
            <p:grpSpPr bwMode="auto">
              <a:xfrm>
                <a:off x="6992938" y="1760538"/>
                <a:ext cx="914400" cy="914400"/>
                <a:chOff x="2592" y="2976"/>
                <a:chExt cx="576" cy="576"/>
              </a:xfrm>
            </p:grpSpPr>
            <p:sp>
              <p:nvSpPr>
                <p:cNvPr id="53" name="Oval 15"/>
                <p:cNvSpPr>
                  <a:spLocks noChangeArrowheads="1"/>
                </p:cNvSpPr>
                <p:nvPr/>
              </p:nvSpPr>
              <p:spPr bwMode="auto">
                <a:xfrm>
                  <a:off x="2592" y="2976"/>
                  <a:ext cx="576" cy="576"/>
                </a:xfrm>
                <a:prstGeom prst="ellipse">
                  <a:avLst/>
                </a:prstGeom>
                <a:noFill/>
                <a:ln w="12700">
                  <a:solidFill>
                    <a:schemeClr val="tx1"/>
                  </a:solidFill>
                  <a:round/>
                  <a:headEnd/>
                  <a:tailEnd/>
                </a:ln>
              </p:spPr>
              <p:txBody>
                <a:bodyPr wrap="none" anchor="ctr"/>
                <a:lstStyle/>
                <a:p>
                  <a:endParaRPr lang="en-US"/>
                </a:p>
              </p:txBody>
            </p:sp>
            <p:sp>
              <p:nvSpPr>
                <p:cNvPr id="54" name="Oval 16"/>
                <p:cNvSpPr>
                  <a:spLocks noChangeArrowheads="1"/>
                </p:cNvSpPr>
                <p:nvPr/>
              </p:nvSpPr>
              <p:spPr bwMode="auto">
                <a:xfrm>
                  <a:off x="2918" y="3072"/>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5" name="Oval 17"/>
                <p:cNvSpPr>
                  <a:spLocks noChangeArrowheads="1"/>
                </p:cNvSpPr>
                <p:nvPr/>
              </p:nvSpPr>
              <p:spPr bwMode="auto">
                <a:xfrm>
                  <a:off x="2628" y="3204"/>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6" name="Oval 18"/>
                <p:cNvSpPr>
                  <a:spLocks noChangeArrowheads="1"/>
                </p:cNvSpPr>
                <p:nvPr/>
              </p:nvSpPr>
              <p:spPr bwMode="auto">
                <a:xfrm>
                  <a:off x="3025" y="3228"/>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7" name="Oval 19"/>
                <p:cNvSpPr>
                  <a:spLocks noChangeArrowheads="1"/>
                </p:cNvSpPr>
                <p:nvPr/>
              </p:nvSpPr>
              <p:spPr bwMode="auto">
                <a:xfrm>
                  <a:off x="2857" y="3262"/>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8" name="Oval 20"/>
                <p:cNvSpPr>
                  <a:spLocks noChangeArrowheads="1"/>
                </p:cNvSpPr>
                <p:nvPr/>
              </p:nvSpPr>
              <p:spPr bwMode="auto">
                <a:xfrm>
                  <a:off x="2772" y="3131"/>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9" name="Oval 21"/>
                <p:cNvSpPr>
                  <a:spLocks noChangeArrowheads="1"/>
                </p:cNvSpPr>
                <p:nvPr/>
              </p:nvSpPr>
              <p:spPr bwMode="auto">
                <a:xfrm>
                  <a:off x="2867" y="3421"/>
                  <a:ext cx="96" cy="96"/>
                </a:xfrm>
                <a:prstGeom prst="ellipse">
                  <a:avLst/>
                </a:prstGeom>
                <a:solidFill>
                  <a:srgbClr val="FF3300"/>
                </a:solidFill>
                <a:ln w="9525">
                  <a:solidFill>
                    <a:schemeClr val="tx1"/>
                  </a:solidFill>
                  <a:round/>
                  <a:headEnd/>
                  <a:tailEnd/>
                </a:ln>
              </p:spPr>
              <p:txBody>
                <a:bodyPr wrap="none" anchor="ctr"/>
                <a:lstStyle/>
                <a:p>
                  <a:endParaRPr lang="en-US"/>
                </a:p>
              </p:txBody>
            </p:sp>
          </p:grpSp>
          <p:grpSp>
            <p:nvGrpSpPr>
              <p:cNvPr id="13" name="Group 22"/>
              <p:cNvGrpSpPr>
                <a:grpSpLocks/>
              </p:cNvGrpSpPr>
              <p:nvPr/>
            </p:nvGrpSpPr>
            <p:grpSpPr bwMode="auto">
              <a:xfrm>
                <a:off x="592138" y="2141538"/>
                <a:ext cx="762000" cy="152400"/>
                <a:chOff x="528" y="2832"/>
                <a:chExt cx="480" cy="96"/>
              </a:xfrm>
            </p:grpSpPr>
            <p:sp>
              <p:nvSpPr>
                <p:cNvPr id="50" name="Line 23"/>
                <p:cNvSpPr>
                  <a:spLocks noChangeShapeType="1"/>
                </p:cNvSpPr>
                <p:nvPr/>
              </p:nvSpPr>
              <p:spPr bwMode="auto">
                <a:xfrm flipH="1">
                  <a:off x="528" y="2832"/>
                  <a:ext cx="480" cy="0"/>
                </a:xfrm>
                <a:prstGeom prst="line">
                  <a:avLst/>
                </a:prstGeom>
                <a:noFill/>
                <a:ln w="19050">
                  <a:solidFill>
                    <a:srgbClr val="0000FF"/>
                  </a:solidFill>
                  <a:round/>
                  <a:headEnd/>
                  <a:tailEnd/>
                </a:ln>
              </p:spPr>
              <p:txBody>
                <a:bodyPr wrap="none" anchor="ctr"/>
                <a:lstStyle/>
                <a:p>
                  <a:endParaRPr lang="en-GB"/>
                </a:p>
              </p:txBody>
            </p:sp>
            <p:sp>
              <p:nvSpPr>
                <p:cNvPr id="51" name="Line 24"/>
                <p:cNvSpPr>
                  <a:spLocks noChangeShapeType="1"/>
                </p:cNvSpPr>
                <p:nvPr/>
              </p:nvSpPr>
              <p:spPr bwMode="auto">
                <a:xfrm flipH="1">
                  <a:off x="528" y="2880"/>
                  <a:ext cx="480" cy="0"/>
                </a:xfrm>
                <a:prstGeom prst="line">
                  <a:avLst/>
                </a:prstGeom>
                <a:noFill/>
                <a:ln w="19050">
                  <a:solidFill>
                    <a:srgbClr val="0000FF"/>
                  </a:solidFill>
                  <a:round/>
                  <a:headEnd/>
                  <a:tailEnd/>
                </a:ln>
              </p:spPr>
              <p:txBody>
                <a:bodyPr wrap="none" anchor="ctr"/>
                <a:lstStyle/>
                <a:p>
                  <a:endParaRPr lang="en-GB"/>
                </a:p>
              </p:txBody>
            </p:sp>
            <p:sp>
              <p:nvSpPr>
                <p:cNvPr id="52" name="Line 25"/>
                <p:cNvSpPr>
                  <a:spLocks noChangeShapeType="1"/>
                </p:cNvSpPr>
                <p:nvPr/>
              </p:nvSpPr>
              <p:spPr bwMode="auto">
                <a:xfrm flipH="1">
                  <a:off x="528" y="2928"/>
                  <a:ext cx="480" cy="0"/>
                </a:xfrm>
                <a:prstGeom prst="line">
                  <a:avLst/>
                </a:prstGeom>
                <a:noFill/>
                <a:ln w="19050">
                  <a:solidFill>
                    <a:srgbClr val="0000FF"/>
                  </a:solidFill>
                  <a:round/>
                  <a:headEnd/>
                  <a:tailEnd/>
                </a:ln>
              </p:spPr>
              <p:txBody>
                <a:bodyPr wrap="none" anchor="ctr"/>
                <a:lstStyle/>
                <a:p>
                  <a:endParaRPr lang="en-GB"/>
                </a:p>
              </p:txBody>
            </p:sp>
          </p:grpSp>
          <p:grpSp>
            <p:nvGrpSpPr>
              <p:cNvPr id="14" name="Group 26"/>
              <p:cNvGrpSpPr>
                <a:grpSpLocks/>
              </p:cNvGrpSpPr>
              <p:nvPr/>
            </p:nvGrpSpPr>
            <p:grpSpPr bwMode="auto">
              <a:xfrm>
                <a:off x="7907338" y="2141538"/>
                <a:ext cx="762000" cy="152400"/>
                <a:chOff x="528" y="2832"/>
                <a:chExt cx="480" cy="96"/>
              </a:xfrm>
            </p:grpSpPr>
            <p:sp>
              <p:nvSpPr>
                <p:cNvPr id="47" name="Line 27"/>
                <p:cNvSpPr>
                  <a:spLocks noChangeShapeType="1"/>
                </p:cNvSpPr>
                <p:nvPr/>
              </p:nvSpPr>
              <p:spPr bwMode="auto">
                <a:xfrm flipH="1">
                  <a:off x="528" y="2832"/>
                  <a:ext cx="480" cy="0"/>
                </a:xfrm>
                <a:prstGeom prst="line">
                  <a:avLst/>
                </a:prstGeom>
                <a:noFill/>
                <a:ln w="19050">
                  <a:solidFill>
                    <a:srgbClr val="0000FF"/>
                  </a:solidFill>
                  <a:round/>
                  <a:headEnd/>
                  <a:tailEnd/>
                </a:ln>
              </p:spPr>
              <p:txBody>
                <a:bodyPr wrap="none" anchor="ctr"/>
                <a:lstStyle/>
                <a:p>
                  <a:endParaRPr lang="en-GB"/>
                </a:p>
              </p:txBody>
            </p:sp>
            <p:sp>
              <p:nvSpPr>
                <p:cNvPr id="48" name="Line 28"/>
                <p:cNvSpPr>
                  <a:spLocks noChangeShapeType="1"/>
                </p:cNvSpPr>
                <p:nvPr/>
              </p:nvSpPr>
              <p:spPr bwMode="auto">
                <a:xfrm flipH="1">
                  <a:off x="528" y="2880"/>
                  <a:ext cx="480" cy="0"/>
                </a:xfrm>
                <a:prstGeom prst="line">
                  <a:avLst/>
                </a:prstGeom>
                <a:noFill/>
                <a:ln w="19050">
                  <a:solidFill>
                    <a:srgbClr val="0000FF"/>
                  </a:solidFill>
                  <a:round/>
                  <a:headEnd/>
                  <a:tailEnd/>
                </a:ln>
              </p:spPr>
              <p:txBody>
                <a:bodyPr wrap="none" anchor="ctr"/>
                <a:lstStyle/>
                <a:p>
                  <a:endParaRPr lang="en-GB"/>
                </a:p>
              </p:txBody>
            </p:sp>
            <p:sp>
              <p:nvSpPr>
                <p:cNvPr id="49" name="Line 29"/>
                <p:cNvSpPr>
                  <a:spLocks noChangeShapeType="1"/>
                </p:cNvSpPr>
                <p:nvPr/>
              </p:nvSpPr>
              <p:spPr bwMode="auto">
                <a:xfrm flipH="1">
                  <a:off x="528" y="2928"/>
                  <a:ext cx="480" cy="0"/>
                </a:xfrm>
                <a:prstGeom prst="line">
                  <a:avLst/>
                </a:prstGeom>
                <a:noFill/>
                <a:ln w="19050">
                  <a:solidFill>
                    <a:srgbClr val="0000FF"/>
                  </a:solidFill>
                  <a:round/>
                  <a:headEnd/>
                  <a:tailEnd/>
                </a:ln>
              </p:spPr>
              <p:txBody>
                <a:bodyPr wrap="none" anchor="ctr"/>
                <a:lstStyle/>
                <a:p>
                  <a:endParaRPr lang="en-GB"/>
                </a:p>
              </p:txBody>
            </p:sp>
          </p:grpSp>
          <p:sp>
            <p:nvSpPr>
              <p:cNvPr id="15" name="Line 30"/>
              <p:cNvSpPr>
                <a:spLocks noChangeShapeType="1"/>
              </p:cNvSpPr>
              <p:nvPr/>
            </p:nvSpPr>
            <p:spPr bwMode="auto">
              <a:xfrm flipH="1">
                <a:off x="3635375" y="1628775"/>
                <a:ext cx="2089150" cy="1079500"/>
              </a:xfrm>
              <a:prstGeom prst="line">
                <a:avLst/>
              </a:prstGeom>
              <a:noFill/>
              <a:ln w="38100">
                <a:solidFill>
                  <a:schemeClr val="tx1"/>
                </a:solidFill>
                <a:round/>
                <a:headEnd type="triangle" w="med" len="med"/>
                <a:tailEnd type="triangle" w="med" len="med"/>
              </a:ln>
            </p:spPr>
            <p:txBody>
              <a:bodyPr wrap="none" anchor="ctr"/>
              <a:lstStyle/>
              <a:p>
                <a:endParaRPr lang="en-GB"/>
              </a:p>
            </p:txBody>
          </p:sp>
          <p:grpSp>
            <p:nvGrpSpPr>
              <p:cNvPr id="16" name="Group 31"/>
              <p:cNvGrpSpPr>
                <a:grpSpLocks/>
              </p:cNvGrpSpPr>
              <p:nvPr/>
            </p:nvGrpSpPr>
            <p:grpSpPr bwMode="auto">
              <a:xfrm>
                <a:off x="2268538" y="1531938"/>
                <a:ext cx="1828800" cy="685800"/>
                <a:chOff x="1440" y="1776"/>
                <a:chExt cx="1152" cy="432"/>
              </a:xfrm>
            </p:grpSpPr>
            <p:sp>
              <p:nvSpPr>
                <p:cNvPr id="44" name="Line 32"/>
                <p:cNvSpPr>
                  <a:spLocks noChangeShapeType="1"/>
                </p:cNvSpPr>
                <p:nvPr/>
              </p:nvSpPr>
              <p:spPr bwMode="auto">
                <a:xfrm>
                  <a:off x="1440" y="2208"/>
                  <a:ext cx="432" cy="0"/>
                </a:xfrm>
                <a:prstGeom prst="line">
                  <a:avLst/>
                </a:prstGeom>
                <a:noFill/>
                <a:ln w="38100">
                  <a:solidFill>
                    <a:srgbClr val="FF3300"/>
                  </a:solidFill>
                  <a:round/>
                  <a:headEnd/>
                  <a:tailEnd type="triangle" w="med" len="med"/>
                </a:ln>
              </p:spPr>
              <p:txBody>
                <a:bodyPr wrap="none" anchor="ctr"/>
                <a:lstStyle/>
                <a:p>
                  <a:endParaRPr lang="en-GB"/>
                </a:p>
              </p:txBody>
            </p:sp>
            <p:sp>
              <p:nvSpPr>
                <p:cNvPr id="45" name="Line 33"/>
                <p:cNvSpPr>
                  <a:spLocks noChangeShapeType="1"/>
                </p:cNvSpPr>
                <p:nvPr/>
              </p:nvSpPr>
              <p:spPr bwMode="auto">
                <a:xfrm>
                  <a:off x="1872" y="2208"/>
                  <a:ext cx="432" cy="0"/>
                </a:xfrm>
                <a:prstGeom prst="line">
                  <a:avLst/>
                </a:prstGeom>
                <a:noFill/>
                <a:ln w="38100">
                  <a:solidFill>
                    <a:srgbClr val="FF3300"/>
                  </a:solidFill>
                  <a:round/>
                  <a:headEnd/>
                  <a:tailEnd/>
                </a:ln>
              </p:spPr>
              <p:txBody>
                <a:bodyPr wrap="none" anchor="ctr"/>
                <a:lstStyle/>
                <a:p>
                  <a:endParaRPr lang="en-GB"/>
                </a:p>
              </p:txBody>
            </p:sp>
            <p:sp>
              <p:nvSpPr>
                <p:cNvPr id="46" name="Line 34"/>
                <p:cNvSpPr>
                  <a:spLocks noChangeShapeType="1"/>
                </p:cNvSpPr>
                <p:nvPr/>
              </p:nvSpPr>
              <p:spPr bwMode="auto">
                <a:xfrm flipV="1">
                  <a:off x="2304" y="1776"/>
                  <a:ext cx="288" cy="432"/>
                </a:xfrm>
                <a:prstGeom prst="line">
                  <a:avLst/>
                </a:prstGeom>
                <a:noFill/>
                <a:ln w="38100">
                  <a:solidFill>
                    <a:srgbClr val="FF3300"/>
                  </a:solidFill>
                  <a:round/>
                  <a:headEnd/>
                  <a:tailEnd type="triangle" w="med" len="med"/>
                </a:ln>
              </p:spPr>
              <p:txBody>
                <a:bodyPr wrap="none" anchor="ctr"/>
                <a:lstStyle/>
                <a:p>
                  <a:endParaRPr lang="en-GB"/>
                </a:p>
              </p:txBody>
            </p:sp>
          </p:grpSp>
          <p:grpSp>
            <p:nvGrpSpPr>
              <p:cNvPr id="17" name="Group 35"/>
              <p:cNvGrpSpPr>
                <a:grpSpLocks/>
              </p:cNvGrpSpPr>
              <p:nvPr/>
            </p:nvGrpSpPr>
            <p:grpSpPr bwMode="auto">
              <a:xfrm rot="10800000">
                <a:off x="5126038" y="2217738"/>
                <a:ext cx="1828800" cy="685800"/>
                <a:chOff x="1440" y="1776"/>
                <a:chExt cx="1152" cy="432"/>
              </a:xfrm>
            </p:grpSpPr>
            <p:sp>
              <p:nvSpPr>
                <p:cNvPr id="41" name="Line 36"/>
                <p:cNvSpPr>
                  <a:spLocks noChangeShapeType="1"/>
                </p:cNvSpPr>
                <p:nvPr/>
              </p:nvSpPr>
              <p:spPr bwMode="auto">
                <a:xfrm>
                  <a:off x="1440" y="2208"/>
                  <a:ext cx="432" cy="0"/>
                </a:xfrm>
                <a:prstGeom prst="line">
                  <a:avLst/>
                </a:prstGeom>
                <a:noFill/>
                <a:ln w="38100">
                  <a:solidFill>
                    <a:srgbClr val="FF3300"/>
                  </a:solidFill>
                  <a:round/>
                  <a:headEnd/>
                  <a:tailEnd type="triangle" w="med" len="med"/>
                </a:ln>
              </p:spPr>
              <p:txBody>
                <a:bodyPr wrap="none" anchor="ctr"/>
                <a:lstStyle/>
                <a:p>
                  <a:endParaRPr lang="en-GB"/>
                </a:p>
              </p:txBody>
            </p:sp>
            <p:sp>
              <p:nvSpPr>
                <p:cNvPr id="42" name="Line 37"/>
                <p:cNvSpPr>
                  <a:spLocks noChangeShapeType="1"/>
                </p:cNvSpPr>
                <p:nvPr/>
              </p:nvSpPr>
              <p:spPr bwMode="auto">
                <a:xfrm>
                  <a:off x="1872" y="2208"/>
                  <a:ext cx="432" cy="0"/>
                </a:xfrm>
                <a:prstGeom prst="line">
                  <a:avLst/>
                </a:prstGeom>
                <a:noFill/>
                <a:ln w="38100">
                  <a:solidFill>
                    <a:srgbClr val="FF3300"/>
                  </a:solidFill>
                  <a:round/>
                  <a:headEnd/>
                  <a:tailEnd/>
                </a:ln>
              </p:spPr>
              <p:txBody>
                <a:bodyPr wrap="none" anchor="ctr"/>
                <a:lstStyle/>
                <a:p>
                  <a:endParaRPr lang="en-GB"/>
                </a:p>
              </p:txBody>
            </p:sp>
            <p:sp>
              <p:nvSpPr>
                <p:cNvPr id="43" name="Line 38"/>
                <p:cNvSpPr>
                  <a:spLocks noChangeShapeType="1"/>
                </p:cNvSpPr>
                <p:nvPr/>
              </p:nvSpPr>
              <p:spPr bwMode="auto">
                <a:xfrm flipV="1">
                  <a:off x="2304" y="1776"/>
                  <a:ext cx="288" cy="432"/>
                </a:xfrm>
                <a:prstGeom prst="line">
                  <a:avLst/>
                </a:prstGeom>
                <a:noFill/>
                <a:ln w="38100">
                  <a:solidFill>
                    <a:srgbClr val="FF3300"/>
                  </a:solidFill>
                  <a:round/>
                  <a:headEnd/>
                  <a:tailEnd type="triangle" w="med" len="med"/>
                </a:ln>
              </p:spPr>
              <p:txBody>
                <a:bodyPr wrap="none" anchor="ctr"/>
                <a:lstStyle/>
                <a:p>
                  <a:endParaRPr lang="en-GB"/>
                </a:p>
              </p:txBody>
            </p:sp>
          </p:grpSp>
          <p:pic>
            <p:nvPicPr>
              <p:cNvPr id="18" name="Picture 39"/>
              <p:cNvPicPr>
                <a:picLocks noChangeAspect="1" noChangeArrowheads="1"/>
              </p:cNvPicPr>
              <p:nvPr/>
            </p:nvPicPr>
            <p:blipFill>
              <a:blip r:embed="rId5" cstate="print"/>
              <a:srcRect t="20749" b="56583"/>
              <a:stretch>
                <a:fillRect/>
              </a:stretch>
            </p:blipFill>
            <p:spPr bwMode="auto">
              <a:xfrm>
                <a:off x="3662363" y="2159000"/>
                <a:ext cx="803275" cy="122238"/>
              </a:xfrm>
              <a:prstGeom prst="rect">
                <a:avLst/>
              </a:prstGeom>
              <a:noFill/>
              <a:ln w="38100">
                <a:noFill/>
                <a:miter lim="800000"/>
                <a:headEnd/>
                <a:tailEnd/>
              </a:ln>
            </p:spPr>
          </p:pic>
          <p:sp>
            <p:nvSpPr>
              <p:cNvPr id="19" name="Line 40"/>
              <p:cNvSpPr>
                <a:spLocks noChangeShapeType="1"/>
              </p:cNvSpPr>
              <p:nvPr/>
            </p:nvSpPr>
            <p:spPr bwMode="auto">
              <a:xfrm>
                <a:off x="4478338" y="2217738"/>
                <a:ext cx="76200" cy="0"/>
              </a:xfrm>
              <a:prstGeom prst="line">
                <a:avLst/>
              </a:prstGeom>
              <a:noFill/>
              <a:ln w="9525">
                <a:solidFill>
                  <a:srgbClr val="339933"/>
                </a:solidFill>
                <a:round/>
                <a:headEnd/>
                <a:tailEnd type="triangle" w="med" len="med"/>
              </a:ln>
            </p:spPr>
            <p:txBody>
              <a:bodyPr wrap="none" anchor="ctr"/>
              <a:lstStyle/>
              <a:p>
                <a:endParaRPr lang="en-GB"/>
              </a:p>
            </p:txBody>
          </p:sp>
          <p:pic>
            <p:nvPicPr>
              <p:cNvPr id="20" name="Picture 41"/>
              <p:cNvPicPr>
                <a:picLocks noChangeAspect="1" noChangeArrowheads="1"/>
              </p:cNvPicPr>
              <p:nvPr/>
            </p:nvPicPr>
            <p:blipFill>
              <a:blip r:embed="rId5" cstate="print"/>
              <a:srcRect t="20749" b="56583"/>
              <a:stretch>
                <a:fillRect/>
              </a:stretch>
            </p:blipFill>
            <p:spPr bwMode="auto">
              <a:xfrm>
                <a:off x="4775200" y="2154238"/>
                <a:ext cx="803275" cy="122237"/>
              </a:xfrm>
              <a:prstGeom prst="rect">
                <a:avLst/>
              </a:prstGeom>
              <a:noFill/>
              <a:ln w="38100">
                <a:noFill/>
                <a:miter lim="800000"/>
                <a:headEnd/>
                <a:tailEnd/>
              </a:ln>
            </p:spPr>
          </p:pic>
          <p:sp>
            <p:nvSpPr>
              <p:cNvPr id="21" name="Line 42"/>
              <p:cNvSpPr>
                <a:spLocks noChangeShapeType="1"/>
              </p:cNvSpPr>
              <p:nvPr/>
            </p:nvSpPr>
            <p:spPr bwMode="auto">
              <a:xfrm flipH="1">
                <a:off x="4706938" y="2217738"/>
                <a:ext cx="76200" cy="0"/>
              </a:xfrm>
              <a:prstGeom prst="line">
                <a:avLst/>
              </a:prstGeom>
              <a:noFill/>
              <a:ln w="9525">
                <a:solidFill>
                  <a:srgbClr val="339933"/>
                </a:solidFill>
                <a:round/>
                <a:headEnd/>
                <a:tailEnd type="triangle" w="med" len="med"/>
              </a:ln>
            </p:spPr>
            <p:txBody>
              <a:bodyPr wrap="none" anchor="ctr"/>
              <a:lstStyle/>
              <a:p>
                <a:endParaRPr lang="en-GB"/>
              </a:p>
            </p:txBody>
          </p:sp>
          <p:sp>
            <p:nvSpPr>
              <p:cNvPr id="22" name="Text Box 43"/>
              <p:cNvSpPr txBox="1">
                <a:spLocks noChangeArrowheads="1"/>
              </p:cNvSpPr>
              <p:nvPr/>
            </p:nvSpPr>
            <p:spPr bwMode="auto">
              <a:xfrm>
                <a:off x="668338" y="23701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p</a:t>
                </a:r>
                <a:endParaRPr lang="en-US" sz="2400" b="1">
                  <a:solidFill>
                    <a:schemeClr val="accent2"/>
                  </a:solidFill>
                  <a:latin typeface="Times" pitchFamily="18" charset="0"/>
                </a:endParaRPr>
              </a:p>
            </p:txBody>
          </p:sp>
          <p:sp>
            <p:nvSpPr>
              <p:cNvPr id="23" name="Text Box 44"/>
              <p:cNvSpPr txBox="1">
                <a:spLocks noChangeArrowheads="1"/>
              </p:cNvSpPr>
              <p:nvPr/>
            </p:nvSpPr>
            <p:spPr bwMode="auto">
              <a:xfrm>
                <a:off x="8288338" y="23701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p</a:t>
                </a:r>
                <a:endParaRPr lang="en-US" sz="2400" b="1">
                  <a:solidFill>
                    <a:schemeClr val="accent2"/>
                  </a:solidFill>
                  <a:latin typeface="Times" pitchFamily="18" charset="0"/>
                </a:endParaRPr>
              </a:p>
            </p:txBody>
          </p:sp>
          <p:sp>
            <p:nvSpPr>
              <p:cNvPr id="24" name="Text Box 45"/>
              <p:cNvSpPr txBox="1">
                <a:spLocks noChangeArrowheads="1"/>
              </p:cNvSpPr>
              <p:nvPr/>
            </p:nvSpPr>
            <p:spPr bwMode="auto">
              <a:xfrm>
                <a:off x="5392738" y="25987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p>
            </p:txBody>
          </p:sp>
          <p:sp>
            <p:nvSpPr>
              <p:cNvPr id="26" name="Text Box 46"/>
              <p:cNvSpPr txBox="1">
                <a:spLocks noChangeArrowheads="1"/>
              </p:cNvSpPr>
              <p:nvPr/>
            </p:nvSpPr>
            <p:spPr bwMode="auto">
              <a:xfrm>
                <a:off x="6230938" y="2217738"/>
                <a:ext cx="573087"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r>
                  <a:rPr lang="en-US" sz="2400" b="1" baseline="-25000">
                    <a:solidFill>
                      <a:srgbClr val="FF3300"/>
                    </a:solidFill>
                    <a:latin typeface="Times" pitchFamily="18" charset="0"/>
                  </a:rPr>
                  <a:t>2</a:t>
                </a:r>
              </a:p>
            </p:txBody>
          </p:sp>
          <p:sp>
            <p:nvSpPr>
              <p:cNvPr id="27" name="Text Box 47"/>
              <p:cNvSpPr txBox="1">
                <a:spLocks noChangeArrowheads="1"/>
              </p:cNvSpPr>
              <p:nvPr/>
            </p:nvSpPr>
            <p:spPr bwMode="auto">
              <a:xfrm>
                <a:off x="2649538" y="1684338"/>
                <a:ext cx="627062"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r>
                  <a:rPr lang="en-US" sz="2400" b="1" baseline="-25000">
                    <a:solidFill>
                      <a:srgbClr val="FF3300"/>
                    </a:solidFill>
                    <a:latin typeface="Times" pitchFamily="18" charset="0"/>
                  </a:rPr>
                  <a:t>1</a:t>
                </a:r>
              </a:p>
            </p:txBody>
          </p:sp>
          <p:sp>
            <p:nvSpPr>
              <p:cNvPr id="29" name="Text Box 48"/>
              <p:cNvSpPr txBox="1">
                <a:spLocks noChangeArrowheads="1"/>
              </p:cNvSpPr>
              <p:nvPr/>
            </p:nvSpPr>
            <p:spPr bwMode="auto">
              <a:xfrm>
                <a:off x="3640138" y="10747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dirty="0">
                    <a:solidFill>
                      <a:srgbClr val="FF3300"/>
                    </a:solidFill>
                    <a:latin typeface="Times" pitchFamily="18" charset="0"/>
                  </a:rPr>
                  <a:t>q</a:t>
                </a:r>
              </a:p>
            </p:txBody>
          </p:sp>
          <p:sp>
            <p:nvSpPr>
              <p:cNvPr id="30" name="Text Box 49"/>
              <p:cNvSpPr txBox="1">
                <a:spLocks noChangeArrowheads="1"/>
              </p:cNvSpPr>
              <p:nvPr/>
            </p:nvSpPr>
            <p:spPr bwMode="auto">
              <a:xfrm>
                <a:off x="3241675" y="2565400"/>
                <a:ext cx="6096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Z</a:t>
                </a:r>
                <a:r>
                  <a:rPr lang="en-US" sz="2400" b="1" baseline="30000">
                    <a:latin typeface="Times" pitchFamily="18" charset="0"/>
                  </a:rPr>
                  <a:t>0</a:t>
                </a:r>
                <a:endParaRPr lang="en-US" sz="2400" b="1">
                  <a:latin typeface="Times" pitchFamily="18" charset="0"/>
                </a:endParaRPr>
              </a:p>
            </p:txBody>
          </p:sp>
          <p:sp>
            <p:nvSpPr>
              <p:cNvPr id="31" name="Text Box 50"/>
              <p:cNvSpPr txBox="1">
                <a:spLocks noChangeArrowheads="1"/>
              </p:cNvSpPr>
              <p:nvPr/>
            </p:nvSpPr>
            <p:spPr bwMode="auto">
              <a:xfrm>
                <a:off x="5691188" y="1387475"/>
                <a:ext cx="6096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Z</a:t>
                </a:r>
                <a:r>
                  <a:rPr lang="en-US" sz="2400" b="1" baseline="30000">
                    <a:latin typeface="Times" pitchFamily="18" charset="0"/>
                  </a:rPr>
                  <a:t>0</a:t>
                </a:r>
                <a:endParaRPr lang="en-US" sz="2400" b="1">
                  <a:latin typeface="Times" pitchFamily="18" charset="0"/>
                </a:endParaRPr>
              </a:p>
            </p:txBody>
          </p:sp>
          <p:sp>
            <p:nvSpPr>
              <p:cNvPr id="37" name="Text Box 51"/>
              <p:cNvSpPr txBox="1">
                <a:spLocks noChangeArrowheads="1"/>
              </p:cNvSpPr>
              <p:nvPr/>
            </p:nvSpPr>
            <p:spPr bwMode="auto">
              <a:xfrm>
                <a:off x="4554538" y="2217738"/>
                <a:ext cx="4572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CC00FF"/>
                    </a:solidFill>
                    <a:latin typeface="Times" pitchFamily="18" charset="0"/>
                  </a:rPr>
                  <a:t>H</a:t>
                </a:r>
                <a:endParaRPr lang="en-US" sz="2400" b="1">
                  <a:latin typeface="Times" pitchFamily="18" charset="0"/>
                </a:endParaRPr>
              </a:p>
            </p:txBody>
          </p:sp>
          <p:sp>
            <p:nvSpPr>
              <p:cNvPr id="38" name="Text Box 52"/>
              <p:cNvSpPr txBox="1">
                <a:spLocks noChangeArrowheads="1"/>
              </p:cNvSpPr>
              <p:nvPr/>
            </p:nvSpPr>
            <p:spPr bwMode="auto">
              <a:xfrm>
                <a:off x="4935538" y="1836738"/>
                <a:ext cx="4572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9933"/>
                    </a:solidFill>
                    <a:latin typeface="Times" pitchFamily="18" charset="0"/>
                  </a:rPr>
                  <a:t>W</a:t>
                </a:r>
                <a:endParaRPr lang="en-US" sz="2400" b="1">
                  <a:latin typeface="Times" pitchFamily="18" charset="0"/>
                </a:endParaRPr>
              </a:p>
            </p:txBody>
          </p:sp>
          <p:sp>
            <p:nvSpPr>
              <p:cNvPr id="39" name="Text Box 53"/>
              <p:cNvSpPr txBox="1">
                <a:spLocks noChangeArrowheads="1"/>
              </p:cNvSpPr>
              <p:nvPr/>
            </p:nvSpPr>
            <p:spPr bwMode="auto">
              <a:xfrm>
                <a:off x="4097338" y="1836738"/>
                <a:ext cx="457200" cy="457200"/>
              </a:xfrm>
              <a:prstGeom prst="rect">
                <a:avLst/>
              </a:prstGeom>
              <a:noFill/>
              <a:ln w="9525">
                <a:noFill/>
                <a:miter lim="800000"/>
                <a:headEnd/>
                <a:tailEnd/>
              </a:ln>
            </p:spPr>
            <p:txBody>
              <a:bodyPr>
                <a:spAutoFit/>
              </a:bodyPr>
              <a:lstStyle/>
              <a:p>
                <a:pPr eaLnBrk="0" hangingPunct="0">
                  <a:spcBef>
                    <a:spcPct val="50000"/>
                  </a:spcBef>
                </a:pPr>
                <a:r>
                  <a:rPr lang="en-US" sz="2400" b="1" dirty="0">
                    <a:solidFill>
                      <a:srgbClr val="339933"/>
                    </a:solidFill>
                    <a:latin typeface="Times" pitchFamily="18" charset="0"/>
                  </a:rPr>
                  <a:t>W</a:t>
                </a:r>
                <a:endParaRPr lang="en-US" sz="2400" b="1" dirty="0">
                  <a:latin typeface="Times" pitchFamily="18" charset="0"/>
                </a:endParaRPr>
              </a:p>
            </p:txBody>
          </p:sp>
          <p:sp>
            <p:nvSpPr>
              <p:cNvPr id="40" name="Oval 54"/>
              <p:cNvSpPr>
                <a:spLocks noChangeArrowheads="1"/>
              </p:cNvSpPr>
              <p:nvPr/>
            </p:nvSpPr>
            <p:spPr bwMode="auto">
              <a:xfrm>
                <a:off x="4554538" y="2141538"/>
                <a:ext cx="152400" cy="152400"/>
              </a:xfrm>
              <a:prstGeom prst="ellipse">
                <a:avLst/>
              </a:prstGeom>
              <a:solidFill>
                <a:srgbClr val="CC00FF"/>
              </a:solidFill>
              <a:ln w="9525">
                <a:solidFill>
                  <a:srgbClr val="CC00FF"/>
                </a:solidFill>
                <a:round/>
                <a:headEnd/>
                <a:tailEnd/>
              </a:ln>
            </p:spPr>
            <p:txBody>
              <a:bodyPr wrap="none" anchor="ctr"/>
              <a:lstStyle/>
              <a:p>
                <a:endParaRPr lang="en-US"/>
              </a:p>
            </p:txBody>
          </p:sp>
        </p:grpSp>
        <p:sp>
          <p:nvSpPr>
            <p:cNvPr id="67" name="Rectangle 3"/>
            <p:cNvSpPr>
              <a:spLocks noChangeArrowheads="1"/>
            </p:cNvSpPr>
            <p:nvPr/>
          </p:nvSpPr>
          <p:spPr bwMode="auto">
            <a:xfrm>
              <a:off x="35496" y="5121208"/>
              <a:ext cx="2664296" cy="468032"/>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400" b="1" dirty="0" smtClean="0">
                  <a:solidFill>
                    <a:srgbClr val="FFC000"/>
                  </a:solidFill>
                </a:rPr>
                <a:t>→ LHC Motivation</a:t>
              </a:r>
              <a:endParaRPr lang="en-US" sz="2400" b="1" dirty="0">
                <a:solidFill>
                  <a:srgbClr val="FFC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258CD22A-0539-F34A-A48F-949F3B40F473}" type="slidenum">
              <a:rPr lang="en-US"/>
              <a:pPr/>
              <a:t>30</a:t>
            </a:fld>
            <a:endParaRPr lang="en-US"/>
          </a:p>
        </p:txBody>
      </p:sp>
      <p:sp>
        <p:nvSpPr>
          <p:cNvPr id="509954" name="Rectangle 2"/>
          <p:cNvSpPr>
            <a:spLocks noChangeArrowheads="1"/>
          </p:cNvSpPr>
          <p:nvPr/>
        </p:nvSpPr>
        <p:spPr bwMode="auto">
          <a:xfrm>
            <a:off x="304800" y="1066800"/>
            <a:ext cx="8382000" cy="54102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CMS </a:t>
            </a:r>
            <a:r>
              <a:rPr lang="en-US" sz="1800" b="1" dirty="0" smtClean="0">
                <a:solidFill>
                  <a:srgbClr val="0000FF"/>
                </a:solidFill>
              </a:rPr>
              <a:t>4 fb</a:t>
            </a:r>
            <a:r>
              <a:rPr lang="en-US" sz="1800" b="1" baseline="30000" dirty="0" smtClean="0">
                <a:solidFill>
                  <a:srgbClr val="0000FF"/>
                </a:solidFill>
              </a:rPr>
              <a:t>-1</a:t>
            </a:r>
            <a:r>
              <a:rPr lang="en-US" sz="1800" b="1" dirty="0" smtClean="0">
                <a:solidFill>
                  <a:srgbClr val="0000FF"/>
                </a:solidFill>
              </a:rPr>
              <a:t> @ </a:t>
            </a:r>
            <a:r>
              <a:rPr kumimoji="1" lang="en-US" sz="1800" b="1" dirty="0" smtClean="0">
                <a:solidFill>
                  <a:srgbClr val="0000FF"/>
                </a:solidFill>
              </a:rPr>
              <a:t>8 </a:t>
            </a:r>
            <a:r>
              <a:rPr kumimoji="1" lang="en-US" sz="1800" b="1" dirty="0" err="1" smtClean="0">
                <a:solidFill>
                  <a:srgbClr val="0000FF"/>
                </a:solidFill>
              </a:rPr>
              <a:t>TeV</a:t>
            </a:r>
            <a:r>
              <a:rPr kumimoji="1" lang="en-US" sz="1800" b="1" dirty="0" smtClean="0">
                <a:solidFill>
                  <a:srgbClr val="0000FF"/>
                </a:solidFill>
              </a:rPr>
              <a:t> </a:t>
            </a:r>
            <a:r>
              <a:rPr kumimoji="1" lang="en-US" sz="1800" b="1" dirty="0" err="1" smtClean="0">
                <a:solidFill>
                  <a:srgbClr val="0000FF"/>
                </a:solidFill>
              </a:rPr>
              <a:t>dijet</a:t>
            </a:r>
            <a:r>
              <a:rPr kumimoji="1" lang="en-US" sz="1800" b="1" dirty="0" smtClean="0">
                <a:solidFill>
                  <a:srgbClr val="0000FF"/>
                </a:solidFill>
              </a:rPr>
              <a:t> result interpreted in a number of different models   </a:t>
            </a:r>
            <a:r>
              <a:rPr lang="en-US" sz="1600" b="1" dirty="0" smtClean="0"/>
              <a:t>[EXO-12-016]</a:t>
            </a:r>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buFont typeface="Wingdings" charset="2"/>
              <a:buChar char="n"/>
            </a:pPr>
            <a:endParaRPr lang="en-US" sz="1800" b="1" dirty="0" smtClean="0"/>
          </a:p>
          <a:p>
            <a:pPr marL="342900" indent="-342900" eaLnBrk="0" hangingPunct="0">
              <a:lnSpc>
                <a:spcPct val="90000"/>
              </a:lnSpc>
              <a:spcBef>
                <a:spcPct val="20000"/>
              </a:spcBef>
              <a:buClr>
                <a:schemeClr val="accent1"/>
              </a:buClr>
            </a:pPr>
            <a:endParaRPr lang="en-US" sz="1800" b="1" dirty="0" smtClean="0"/>
          </a:p>
          <a:p>
            <a:pPr marL="342900" indent="-342900" eaLnBrk="0" hangingPunct="0">
              <a:lnSpc>
                <a:spcPct val="90000"/>
              </a:lnSpc>
              <a:spcBef>
                <a:spcPct val="20000"/>
              </a:spcBef>
              <a:buClr>
                <a:schemeClr val="accent1"/>
              </a:buClr>
            </a:pPr>
            <a:endParaRPr lang="en-US" sz="1800" b="1" dirty="0" smtClean="0"/>
          </a:p>
          <a:p>
            <a:pPr marL="342900" indent="-342900" eaLnBrk="0" hangingPunct="0">
              <a:lnSpc>
                <a:spcPct val="90000"/>
              </a:lnSpc>
              <a:spcBef>
                <a:spcPct val="20000"/>
              </a:spcBef>
              <a:buClr>
                <a:schemeClr val="accent1"/>
              </a:buClr>
            </a:pPr>
            <a:endParaRPr lang="en-US" sz="1600" b="1" dirty="0" smtClean="0"/>
          </a:p>
          <a:p>
            <a:pPr marL="342900" indent="-342900" eaLnBrk="0" hangingPunct="0">
              <a:lnSpc>
                <a:spcPct val="90000"/>
              </a:lnSpc>
              <a:spcBef>
                <a:spcPct val="20000"/>
              </a:spcBef>
              <a:buClr>
                <a:schemeClr val="accent1"/>
              </a:buClr>
              <a:buFont typeface="Wingdings" charset="2"/>
              <a:buChar char="n"/>
            </a:pPr>
            <a:r>
              <a:rPr kumimoji="1" lang="en-US" sz="1800" b="1" dirty="0" smtClean="0">
                <a:solidFill>
                  <a:srgbClr val="0000FF"/>
                </a:solidFill>
              </a:rPr>
              <a:t>ATLAS has new result with </a:t>
            </a:r>
            <a:r>
              <a:rPr lang="en-US" sz="1800" b="1" dirty="0" smtClean="0">
                <a:solidFill>
                  <a:srgbClr val="0000FF"/>
                </a:solidFill>
              </a:rPr>
              <a:t>13 fb</a:t>
            </a:r>
            <a:r>
              <a:rPr lang="en-US" sz="1800" b="1" baseline="30000" dirty="0" smtClean="0">
                <a:solidFill>
                  <a:srgbClr val="0000FF"/>
                </a:solidFill>
              </a:rPr>
              <a:t>-1</a:t>
            </a:r>
            <a:r>
              <a:rPr lang="en-US" sz="1800" b="1" dirty="0" smtClean="0">
                <a:solidFill>
                  <a:srgbClr val="0000FF"/>
                </a:solidFill>
              </a:rPr>
              <a:t> @ </a:t>
            </a:r>
            <a:r>
              <a:rPr kumimoji="1" lang="en-US" sz="1800" b="1" dirty="0" smtClean="0">
                <a:solidFill>
                  <a:srgbClr val="0000FF"/>
                </a:solidFill>
              </a:rPr>
              <a:t>8 </a:t>
            </a:r>
            <a:r>
              <a:rPr kumimoji="1" lang="en-US" sz="1800" b="1" dirty="0" err="1" smtClean="0">
                <a:solidFill>
                  <a:srgbClr val="0000FF"/>
                </a:solidFill>
              </a:rPr>
              <a:t>TeV</a:t>
            </a:r>
            <a:r>
              <a:rPr kumimoji="1" lang="en-US" sz="1800" b="1" dirty="0" smtClean="0">
                <a:solidFill>
                  <a:srgbClr val="0000FF"/>
                </a:solidFill>
              </a:rPr>
              <a:t> :  95% CL limit of   </a:t>
            </a:r>
          </a:p>
          <a:p>
            <a:pPr marL="342900" indent="-342900" eaLnBrk="0" hangingPunct="0">
              <a:lnSpc>
                <a:spcPct val="90000"/>
              </a:lnSpc>
              <a:spcBef>
                <a:spcPct val="20000"/>
              </a:spcBef>
              <a:buClr>
                <a:schemeClr val="accent1"/>
              </a:buClr>
            </a:pPr>
            <a:r>
              <a:rPr kumimoji="1" lang="en-US" sz="1800" b="1" dirty="0" smtClean="0">
                <a:solidFill>
                  <a:srgbClr val="0000FF"/>
                </a:solidFill>
              </a:rPr>
              <a:t>			</a:t>
            </a:r>
            <a:r>
              <a:rPr kumimoji="1" lang="en-US" sz="1800" b="1" dirty="0" err="1" smtClean="0">
                <a:solidFill>
                  <a:srgbClr val="FF00FF"/>
                </a:solidFill>
              </a:rPr>
              <a:t>m(q</a:t>
            </a:r>
            <a:r>
              <a:rPr kumimoji="1" lang="en-US" sz="1800" b="1" dirty="0" smtClean="0">
                <a:solidFill>
                  <a:srgbClr val="FF00FF"/>
                </a:solidFill>
              </a:rPr>
              <a:t>*) &gt; 3.84 </a:t>
            </a:r>
            <a:r>
              <a:rPr kumimoji="1" lang="en-US" sz="1800" b="1" dirty="0" err="1" smtClean="0">
                <a:solidFill>
                  <a:srgbClr val="FF00FF"/>
                </a:solidFill>
              </a:rPr>
              <a:t>TeV</a:t>
            </a:r>
            <a:r>
              <a:rPr kumimoji="1" lang="en-US" sz="1800" b="1" dirty="0" smtClean="0">
                <a:solidFill>
                  <a:srgbClr val="FF00FF"/>
                </a:solidFill>
              </a:rPr>
              <a:t>    </a:t>
            </a:r>
            <a:r>
              <a:rPr lang="en-US" sz="1600" b="1" dirty="0" smtClean="0"/>
              <a:t>[CONF-2012-148]</a:t>
            </a:r>
          </a:p>
          <a:p>
            <a:pPr marL="342900" indent="-342900" eaLnBrk="0" hangingPunct="0">
              <a:lnSpc>
                <a:spcPct val="90000"/>
              </a:lnSpc>
              <a:spcBef>
                <a:spcPct val="20000"/>
              </a:spcBef>
              <a:buClr>
                <a:schemeClr val="accent1"/>
              </a:buClr>
              <a:buFont typeface="Wingdings" charset="2"/>
              <a:buChar char="n"/>
            </a:pPr>
            <a:endParaRPr lang="en-US" sz="800" b="1" dirty="0" smtClean="0"/>
          </a:p>
          <a:p>
            <a:pPr marL="342900" indent="-342900" eaLnBrk="0" hangingPunct="0">
              <a:lnSpc>
                <a:spcPct val="90000"/>
              </a:lnSpc>
              <a:spcBef>
                <a:spcPct val="20000"/>
              </a:spcBef>
              <a:buClr>
                <a:schemeClr val="accent1"/>
              </a:buClr>
            </a:pPr>
            <a:r>
              <a:rPr kumimoji="1" lang="en-US" sz="1800" b="1" dirty="0" smtClean="0"/>
              <a:t>LHC </a:t>
            </a:r>
            <a:r>
              <a:rPr kumimoji="1" lang="en-US" sz="1800" b="1" dirty="0" err="1" smtClean="0"/>
              <a:t>dijet</a:t>
            </a:r>
            <a:r>
              <a:rPr kumimoji="1" lang="en-US" sz="1800" b="1" dirty="0" smtClean="0"/>
              <a:t> resonance searches typically consider </a:t>
            </a:r>
            <a:r>
              <a:rPr kumimoji="1" lang="en-US" sz="1800" b="1" dirty="0" err="1" smtClean="0"/>
              <a:t>dijet</a:t>
            </a:r>
            <a:r>
              <a:rPr kumimoji="1" lang="en-US" sz="1800" b="1" dirty="0" smtClean="0"/>
              <a:t> masses above ~ 1 </a:t>
            </a:r>
            <a:r>
              <a:rPr kumimoji="1" lang="en-US" sz="1800" b="1" dirty="0" err="1" smtClean="0"/>
              <a:t>TeV</a:t>
            </a:r>
            <a:endParaRPr kumimoji="1" lang="en-US" sz="1800" b="1" dirty="0" smtClean="0">
              <a:solidFill>
                <a:srgbClr val="FF0000"/>
              </a:solidFill>
              <a:ea typeface="ＭＳ Ｐゴシック" charset="-128"/>
              <a:sym typeface="Symbol" charset="2"/>
            </a:endParaRPr>
          </a:p>
        </p:txBody>
      </p:sp>
      <p:pic>
        <p:nvPicPr>
          <p:cNvPr id="11" name="Picture 10"/>
          <p:cNvPicPr>
            <a:picLocks noChangeAspect="1"/>
          </p:cNvPicPr>
          <p:nvPr/>
        </p:nvPicPr>
        <p:blipFill>
          <a:blip r:embed="rId3" cstate="print"/>
          <a:srcRect r="23581"/>
          <a:stretch>
            <a:fillRect/>
          </a:stretch>
        </p:blipFill>
        <p:spPr>
          <a:xfrm>
            <a:off x="1670537" y="1697514"/>
            <a:ext cx="5674348" cy="2950686"/>
          </a:xfrm>
          <a:prstGeom prst="rect">
            <a:avLst/>
          </a:prstGeom>
        </p:spPr>
      </p:pic>
      <p:sp>
        <p:nvSpPr>
          <p:cNvPr id="8" name="TextBox 7"/>
          <p:cNvSpPr txBox="1"/>
          <p:nvPr/>
        </p:nvSpPr>
        <p:spPr>
          <a:xfrm>
            <a:off x="1447800" y="2514600"/>
            <a:ext cx="6019800" cy="304800"/>
          </a:xfrm>
          <a:prstGeom prst="rect">
            <a:avLst/>
          </a:prstGeom>
          <a:noFill/>
          <a:ln w="19050" cmpd="sng">
            <a:solidFill>
              <a:srgbClr val="FF0000"/>
            </a:solidFill>
          </a:ln>
        </p:spPr>
        <p:txBody>
          <a:bodyPr wrap="square" rtlCol="0">
            <a:spAutoFit/>
          </a:bodyPr>
          <a:lstStyle/>
          <a:p>
            <a:endParaRPr lang="en-US" dirty="0"/>
          </a:p>
        </p:txBody>
      </p:sp>
      <p:sp>
        <p:nvSpPr>
          <p:cNvPr id="9" name="Rectangle 1"/>
          <p:cNvSpPr>
            <a:spLocks noChangeArrowheads="1"/>
          </p:cNvSpPr>
          <p:nvPr/>
        </p:nvSpPr>
        <p:spPr bwMode="auto">
          <a:xfrm>
            <a:off x="306724" y="224664"/>
            <a:ext cx="282511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Dijet Resonances</a:t>
            </a:r>
            <a:endParaRPr lang="en-US" sz="2500" b="1" dirty="0">
              <a:solidFill>
                <a:srgbClr val="FFC000"/>
              </a:solidFill>
              <a:latin typeface="Trebuchet MS" pitchFamily="3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fig_06b.eps"/>
          <p:cNvPicPr>
            <a:picLocks noChangeAspect="1"/>
          </p:cNvPicPr>
          <p:nvPr/>
        </p:nvPicPr>
        <p:blipFill>
          <a:blip r:embed="rId3" cstate="print"/>
          <a:stretch>
            <a:fillRect/>
          </a:stretch>
        </p:blipFill>
        <p:spPr>
          <a:xfrm>
            <a:off x="3543942" y="5385630"/>
            <a:ext cx="2086536" cy="1563982"/>
          </a:xfrm>
          <a:prstGeom prst="rect">
            <a:avLst/>
          </a:prstGeom>
        </p:spPr>
      </p:pic>
      <p:sp>
        <p:nvSpPr>
          <p:cNvPr id="27" name="Rounded Rectangle 26"/>
          <p:cNvSpPr/>
          <p:nvPr/>
        </p:nvSpPr>
        <p:spPr>
          <a:xfrm>
            <a:off x="4334421" y="5646151"/>
            <a:ext cx="986655"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ea typeface="Lucida Grande"/>
                <a:cs typeface="Times New Roman"/>
              </a:rPr>
              <a:t>jet+E</a:t>
            </a:r>
            <a:r>
              <a:rPr lang="en-US" sz="1600" baseline="-25000" dirty="0" err="1" smtClean="0">
                <a:solidFill>
                  <a:schemeClr val="tx1"/>
                </a:solidFill>
                <a:ea typeface="Lucida Grande"/>
                <a:cs typeface="Times New Roman"/>
              </a:rPr>
              <a:t>T</a:t>
            </a:r>
            <a:r>
              <a:rPr lang="en-US" sz="1600" baseline="30000" dirty="0" err="1" smtClean="0">
                <a:solidFill>
                  <a:schemeClr val="tx1"/>
                </a:solidFill>
                <a:ea typeface="Lucida Grande"/>
                <a:cs typeface="Times New Roman"/>
              </a:rPr>
              <a:t>miss</a:t>
            </a:r>
            <a:endParaRPr lang="en-US" sz="1600" baseline="30000" dirty="0">
              <a:solidFill>
                <a:schemeClr val="tx1"/>
              </a:solidFill>
              <a:cs typeface="Times New Roman"/>
            </a:endParaRPr>
          </a:p>
        </p:txBody>
      </p:sp>
      <p:pic>
        <p:nvPicPr>
          <p:cNvPr id="36" name="Picture 35" descr="fig_4a.pdf"/>
          <p:cNvPicPr>
            <a:picLocks noChangeAspect="1"/>
          </p:cNvPicPr>
          <p:nvPr/>
        </p:nvPicPr>
        <p:blipFill>
          <a:blip r:embed="rId4" cstate="print"/>
          <a:stretch>
            <a:fillRect/>
          </a:stretch>
        </p:blipFill>
        <p:spPr>
          <a:xfrm>
            <a:off x="7467428" y="272475"/>
            <a:ext cx="1756659" cy="1685643"/>
          </a:xfrm>
          <a:prstGeom prst="rect">
            <a:avLst/>
          </a:prstGeom>
        </p:spPr>
      </p:pic>
      <p:pic>
        <p:nvPicPr>
          <p:cNvPr id="30" name="Picture 29" descr="fig_01c.eps"/>
          <p:cNvPicPr>
            <a:picLocks noChangeAspect="1"/>
          </p:cNvPicPr>
          <p:nvPr/>
        </p:nvPicPr>
        <p:blipFill>
          <a:blip r:embed="rId5" cstate="print"/>
          <a:stretch>
            <a:fillRect/>
          </a:stretch>
        </p:blipFill>
        <p:spPr>
          <a:xfrm>
            <a:off x="7241988" y="5439745"/>
            <a:ext cx="1962428" cy="1429423"/>
          </a:xfrm>
          <a:prstGeom prst="rect">
            <a:avLst/>
          </a:prstGeom>
        </p:spPr>
      </p:pic>
      <p:pic>
        <p:nvPicPr>
          <p:cNvPr id="29" name="Picture 28" descr="fig_01(2).eps"/>
          <p:cNvPicPr>
            <a:picLocks noChangeAspect="1"/>
          </p:cNvPicPr>
          <p:nvPr/>
        </p:nvPicPr>
        <p:blipFill>
          <a:blip r:embed="rId6" cstate="print"/>
          <a:stretch>
            <a:fillRect/>
          </a:stretch>
        </p:blipFill>
        <p:spPr>
          <a:xfrm>
            <a:off x="6766494" y="3508375"/>
            <a:ext cx="1893114" cy="1816582"/>
          </a:xfrm>
          <a:prstGeom prst="rect">
            <a:avLst/>
          </a:prstGeom>
        </p:spPr>
      </p:pic>
      <p:pic>
        <p:nvPicPr>
          <p:cNvPr id="28" name="Picture 27" descr="fig_01(1).eps"/>
          <p:cNvPicPr>
            <a:picLocks noChangeAspect="1"/>
          </p:cNvPicPr>
          <p:nvPr/>
        </p:nvPicPr>
        <p:blipFill>
          <a:blip r:embed="rId7" cstate="print"/>
          <a:stretch>
            <a:fillRect/>
          </a:stretch>
        </p:blipFill>
        <p:spPr>
          <a:xfrm>
            <a:off x="140685" y="3135468"/>
            <a:ext cx="2297581" cy="1752614"/>
          </a:xfrm>
          <a:prstGeom prst="rect">
            <a:avLst/>
          </a:prstGeom>
        </p:spPr>
      </p:pic>
      <p:pic>
        <p:nvPicPr>
          <p:cNvPr id="26" name="Picture 25" descr="fig_01a.eps"/>
          <p:cNvPicPr>
            <a:picLocks noChangeAspect="1"/>
          </p:cNvPicPr>
          <p:nvPr/>
        </p:nvPicPr>
        <p:blipFill>
          <a:blip r:embed="rId8" cstate="print"/>
          <a:stretch>
            <a:fillRect/>
          </a:stretch>
        </p:blipFill>
        <p:spPr>
          <a:xfrm>
            <a:off x="2122380" y="734595"/>
            <a:ext cx="1838238" cy="1773378"/>
          </a:xfrm>
          <a:prstGeom prst="rect">
            <a:avLst/>
          </a:prstGeom>
        </p:spPr>
      </p:pic>
      <p:pic>
        <p:nvPicPr>
          <p:cNvPr id="25" name="Picture 24" descr="fig_02f.pdf"/>
          <p:cNvPicPr>
            <a:picLocks noChangeAspect="1"/>
          </p:cNvPicPr>
          <p:nvPr/>
        </p:nvPicPr>
        <p:blipFill>
          <a:blip r:embed="rId9" cstate="print"/>
          <a:stretch>
            <a:fillRect/>
          </a:stretch>
        </p:blipFill>
        <p:spPr>
          <a:xfrm>
            <a:off x="6666686" y="1947619"/>
            <a:ext cx="2347258" cy="1589677"/>
          </a:xfrm>
          <a:prstGeom prst="rect">
            <a:avLst/>
          </a:prstGeom>
        </p:spPr>
      </p:pic>
      <p:pic>
        <p:nvPicPr>
          <p:cNvPr id="22" name="Picture 21" descr="fig_01.eps"/>
          <p:cNvPicPr>
            <a:picLocks noChangeAspect="1"/>
          </p:cNvPicPr>
          <p:nvPr/>
        </p:nvPicPr>
        <p:blipFill>
          <a:blip r:embed="rId10" cstate="print"/>
          <a:stretch>
            <a:fillRect/>
          </a:stretch>
        </p:blipFill>
        <p:spPr>
          <a:xfrm>
            <a:off x="1624811" y="5236305"/>
            <a:ext cx="1993363" cy="1286721"/>
          </a:xfrm>
          <a:prstGeom prst="rect">
            <a:avLst/>
          </a:prstGeom>
          <a:ln>
            <a:noFill/>
          </a:ln>
        </p:spPr>
      </p:pic>
      <p:sp>
        <p:nvSpPr>
          <p:cNvPr id="8" name="Slide Number Placeholder 7"/>
          <p:cNvSpPr>
            <a:spLocks noGrp="1"/>
          </p:cNvSpPr>
          <p:nvPr>
            <p:ph type="sldNum" sz="quarter" idx="12"/>
          </p:nvPr>
        </p:nvSpPr>
        <p:spPr/>
        <p:txBody>
          <a:bodyPr/>
          <a:lstStyle/>
          <a:p>
            <a:fld id="{58AEC036-254C-3541-9B96-EFE64D5FBC86}" type="slidenum">
              <a:rPr lang="en-US" smtClean="0"/>
              <a:pPr/>
              <a:t>31</a:t>
            </a:fld>
            <a:endParaRPr lang="en-US"/>
          </a:p>
        </p:txBody>
      </p:sp>
      <p:sp>
        <p:nvSpPr>
          <p:cNvPr id="14" name="Rounded Rectangle 13"/>
          <p:cNvSpPr/>
          <p:nvPr/>
        </p:nvSpPr>
        <p:spPr>
          <a:xfrm>
            <a:off x="2438266" y="5439745"/>
            <a:ext cx="425905" cy="270993"/>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Mistral"/>
                <a:cs typeface="Mistral"/>
              </a:rPr>
              <a:t>ll</a:t>
            </a:r>
            <a:endParaRPr lang="en-US" dirty="0">
              <a:solidFill>
                <a:schemeClr val="tx1"/>
              </a:solidFill>
              <a:latin typeface="Mistral"/>
              <a:cs typeface="Mistral"/>
            </a:endParaRPr>
          </a:p>
        </p:txBody>
      </p:sp>
      <p:sp>
        <p:nvSpPr>
          <p:cNvPr id="15" name="Rounded Rectangle 14"/>
          <p:cNvSpPr/>
          <p:nvPr/>
        </p:nvSpPr>
        <p:spPr>
          <a:xfrm>
            <a:off x="3244380" y="1445459"/>
            <a:ext cx="436033" cy="231386"/>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Times New Roman"/>
                <a:ea typeface="Lucida Grande"/>
                <a:cs typeface="Times New Roman"/>
              </a:rPr>
              <a:t>ττ</a:t>
            </a:r>
            <a:endParaRPr lang="en-US" dirty="0">
              <a:solidFill>
                <a:schemeClr val="tx1"/>
              </a:solidFill>
              <a:latin typeface="Times New Roman"/>
              <a:cs typeface="Times New Roman"/>
            </a:endParaRPr>
          </a:p>
        </p:txBody>
      </p:sp>
      <p:sp>
        <p:nvSpPr>
          <p:cNvPr id="16" name="Rounded Rectangle 15"/>
          <p:cNvSpPr/>
          <p:nvPr/>
        </p:nvSpPr>
        <p:spPr>
          <a:xfrm>
            <a:off x="7916697" y="2151943"/>
            <a:ext cx="436033" cy="231386"/>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Mistral"/>
                <a:ea typeface="Lucida Grande"/>
                <a:cs typeface="Mistral"/>
              </a:rPr>
              <a:t>l</a:t>
            </a:r>
            <a:r>
              <a:rPr lang="en-US" dirty="0" err="1" smtClean="0">
                <a:solidFill>
                  <a:schemeClr val="tx1"/>
                </a:solidFill>
                <a:latin typeface="Times New Roman"/>
                <a:ea typeface="Lucida Grande"/>
                <a:cs typeface="Times New Roman"/>
              </a:rPr>
              <a:t>ν</a:t>
            </a:r>
            <a:endParaRPr lang="en-US" dirty="0">
              <a:solidFill>
                <a:schemeClr val="tx1"/>
              </a:solidFill>
              <a:latin typeface="Times New Roman"/>
              <a:cs typeface="Times New Roman"/>
            </a:endParaRPr>
          </a:p>
        </p:txBody>
      </p:sp>
      <p:sp>
        <p:nvSpPr>
          <p:cNvPr id="17" name="Rounded Rectangle 16"/>
          <p:cNvSpPr/>
          <p:nvPr/>
        </p:nvSpPr>
        <p:spPr>
          <a:xfrm>
            <a:off x="1754157" y="3141068"/>
            <a:ext cx="436033" cy="324595"/>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Times New Roman"/>
                <a:ea typeface="Lucida Grande"/>
                <a:cs typeface="Times New Roman"/>
              </a:rPr>
              <a:t>γγ</a:t>
            </a:r>
            <a:endParaRPr lang="en-US" dirty="0">
              <a:solidFill>
                <a:schemeClr val="tx1"/>
              </a:solidFill>
              <a:latin typeface="Times New Roman"/>
              <a:cs typeface="Times New Roman"/>
            </a:endParaRPr>
          </a:p>
        </p:txBody>
      </p:sp>
      <p:sp>
        <p:nvSpPr>
          <p:cNvPr id="21" name="Rounded Rectangle 20"/>
          <p:cNvSpPr/>
          <p:nvPr/>
        </p:nvSpPr>
        <p:spPr>
          <a:xfrm>
            <a:off x="8026784" y="3902075"/>
            <a:ext cx="462619" cy="22591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ea typeface="Lucida Grande"/>
                <a:cs typeface="Times New Roman"/>
              </a:rPr>
              <a:t>jj</a:t>
            </a:r>
            <a:endParaRPr lang="en-US" sz="1600" dirty="0">
              <a:solidFill>
                <a:schemeClr val="tx1"/>
              </a:solidFill>
              <a:cs typeface="Times New Roman"/>
            </a:endParaRPr>
          </a:p>
        </p:txBody>
      </p:sp>
      <p:pic>
        <p:nvPicPr>
          <p:cNvPr id="23" name="Picture 22" descr="fig_03b.eps"/>
          <p:cNvPicPr>
            <a:picLocks noChangeAspect="1"/>
          </p:cNvPicPr>
          <p:nvPr/>
        </p:nvPicPr>
        <p:blipFill>
          <a:blip r:embed="rId11" cstate="print"/>
          <a:stretch>
            <a:fillRect/>
          </a:stretch>
        </p:blipFill>
        <p:spPr>
          <a:xfrm>
            <a:off x="-13885" y="1547650"/>
            <a:ext cx="2171463" cy="1558705"/>
          </a:xfrm>
          <a:prstGeom prst="rect">
            <a:avLst/>
          </a:prstGeom>
          <a:ln>
            <a:noFill/>
          </a:ln>
        </p:spPr>
      </p:pic>
      <p:sp>
        <p:nvSpPr>
          <p:cNvPr id="24" name="Rounded Rectangle 23"/>
          <p:cNvSpPr/>
          <p:nvPr/>
        </p:nvSpPr>
        <p:spPr>
          <a:xfrm>
            <a:off x="433749" y="1794209"/>
            <a:ext cx="485776" cy="270993"/>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Mistral"/>
                <a:cs typeface="Mistral"/>
              </a:rPr>
              <a:t>ll</a:t>
            </a:r>
            <a:r>
              <a:rPr lang="en-US" dirty="0" err="1" smtClean="0">
                <a:solidFill>
                  <a:schemeClr val="tx1"/>
                </a:solidFill>
                <a:latin typeface="Times New Roman"/>
                <a:ea typeface="Lucida Grande"/>
                <a:cs typeface="Times New Roman"/>
              </a:rPr>
              <a:t>γ</a:t>
            </a:r>
            <a:endParaRPr lang="en-US" dirty="0">
              <a:solidFill>
                <a:schemeClr val="tx1"/>
              </a:solidFill>
              <a:latin typeface="Times New Roman"/>
              <a:cs typeface="Times New Roman"/>
            </a:endParaRPr>
          </a:p>
        </p:txBody>
      </p:sp>
      <p:pic>
        <p:nvPicPr>
          <p:cNvPr id="31" name="Picture 30" descr="fig_01a.eps"/>
          <p:cNvPicPr>
            <a:picLocks noChangeAspect="1"/>
          </p:cNvPicPr>
          <p:nvPr/>
        </p:nvPicPr>
        <p:blipFill>
          <a:blip r:embed="rId12" cstate="print"/>
          <a:stretch>
            <a:fillRect/>
          </a:stretch>
        </p:blipFill>
        <p:spPr>
          <a:xfrm>
            <a:off x="4136015" y="890275"/>
            <a:ext cx="1729290" cy="1659381"/>
          </a:xfrm>
          <a:prstGeom prst="rect">
            <a:avLst/>
          </a:prstGeom>
        </p:spPr>
      </p:pic>
      <p:sp>
        <p:nvSpPr>
          <p:cNvPr id="32" name="Rounded Rectangle 31"/>
          <p:cNvSpPr/>
          <p:nvPr/>
        </p:nvSpPr>
        <p:spPr>
          <a:xfrm>
            <a:off x="5133371" y="1558591"/>
            <a:ext cx="600076"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Mistral"/>
                <a:ea typeface="Lucida Grande"/>
                <a:cs typeface="Mistral"/>
              </a:rPr>
              <a:t>ll</a:t>
            </a:r>
            <a:r>
              <a:rPr lang="en-US" sz="1600" dirty="0" err="1" smtClean="0">
                <a:solidFill>
                  <a:schemeClr val="tx1"/>
                </a:solidFill>
                <a:ea typeface="Lucida Grande"/>
                <a:cs typeface="Times New Roman"/>
              </a:rPr>
              <a:t>jj</a:t>
            </a:r>
            <a:endParaRPr lang="en-US" sz="1600" dirty="0">
              <a:solidFill>
                <a:schemeClr val="tx1"/>
              </a:solidFill>
              <a:cs typeface="Times New Roman"/>
            </a:endParaRPr>
          </a:p>
        </p:txBody>
      </p:sp>
      <p:pic>
        <p:nvPicPr>
          <p:cNvPr id="33" name="Picture 32" descr="fig_13a.pdf"/>
          <p:cNvPicPr>
            <a:picLocks noChangeAspect="1"/>
          </p:cNvPicPr>
          <p:nvPr/>
        </p:nvPicPr>
        <p:blipFill>
          <a:blip r:embed="rId13" cstate="print"/>
          <a:stretch>
            <a:fillRect/>
          </a:stretch>
        </p:blipFill>
        <p:spPr>
          <a:xfrm>
            <a:off x="-44923" y="4899937"/>
            <a:ext cx="1738380" cy="1668103"/>
          </a:xfrm>
          <a:prstGeom prst="rect">
            <a:avLst/>
          </a:prstGeom>
        </p:spPr>
      </p:pic>
      <p:sp>
        <p:nvSpPr>
          <p:cNvPr id="34" name="Rounded Rectangle 33"/>
          <p:cNvSpPr/>
          <p:nvPr/>
        </p:nvSpPr>
        <p:spPr>
          <a:xfrm>
            <a:off x="288349" y="5085044"/>
            <a:ext cx="600076"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ea typeface="Lucida Grande"/>
                <a:cs typeface="Times New Roman"/>
              </a:rPr>
              <a:t>jets</a:t>
            </a:r>
            <a:endParaRPr lang="en-US" sz="1600" dirty="0">
              <a:solidFill>
                <a:schemeClr val="tx1"/>
              </a:solidFill>
              <a:cs typeface="Times New Roman"/>
            </a:endParaRPr>
          </a:p>
        </p:txBody>
      </p:sp>
      <p:grpSp>
        <p:nvGrpSpPr>
          <p:cNvPr id="2" name="Group 34"/>
          <p:cNvGrpSpPr/>
          <p:nvPr/>
        </p:nvGrpSpPr>
        <p:grpSpPr>
          <a:xfrm>
            <a:off x="2532099" y="2609001"/>
            <a:ext cx="4065941" cy="2614295"/>
            <a:chOff x="2119951" y="2537898"/>
            <a:chExt cx="4924032" cy="2614295"/>
          </a:xfrm>
        </p:grpSpPr>
        <p:sp>
          <p:nvSpPr>
            <p:cNvPr id="6" name="Rounded Rectangle 5"/>
            <p:cNvSpPr/>
            <p:nvPr/>
          </p:nvSpPr>
          <p:spPr>
            <a:xfrm>
              <a:off x="2119951" y="2537898"/>
              <a:ext cx="4924032" cy="2614295"/>
            </a:xfrm>
            <a:prstGeom prst="roundRect">
              <a:avLst>
                <a:gd name="adj" fmla="val 4588"/>
              </a:avLst>
            </a:prstGeom>
            <a:gradFill>
              <a:gsLst>
                <a:gs pos="0">
                  <a:schemeClr val="accent1">
                    <a:tint val="100000"/>
                    <a:shade val="100000"/>
                    <a:satMod val="130000"/>
                    <a:alpha val="0"/>
                  </a:schemeClr>
                </a:gs>
                <a:gs pos="100000">
                  <a:schemeClr val="accent1">
                    <a:tint val="50000"/>
                    <a:shade val="100000"/>
                    <a:satMod val="350000"/>
                    <a:alpha val="22000"/>
                  </a:schemeClr>
                </a:gs>
              </a:gsLst>
            </a:gradFill>
            <a:ln w="12700"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schemeClr val="tx1"/>
                </a:solidFill>
              </a:endParaRPr>
            </a:p>
            <a:p>
              <a:endParaRPr lang="en-US" dirty="0" smtClean="0">
                <a:solidFill>
                  <a:schemeClr val="tx1"/>
                </a:solidFill>
              </a:endParaRPr>
            </a:p>
            <a:p>
              <a:endParaRPr lang="en-US" dirty="0" smtClean="0">
                <a:solidFill>
                  <a:schemeClr val="tx1"/>
                </a:solidFill>
              </a:endParaRPr>
            </a:p>
            <a:p>
              <a:pPr>
                <a:buFont typeface="Arial"/>
                <a:buChar char="•"/>
              </a:pPr>
              <a:endParaRPr lang="en-US" dirty="0" smtClean="0">
                <a:solidFill>
                  <a:schemeClr val="tx1"/>
                </a:solidFill>
              </a:endParaRPr>
            </a:p>
            <a:p>
              <a:endParaRPr lang="en-US" dirty="0" smtClean="0">
                <a:solidFill>
                  <a:schemeClr val="tx1"/>
                </a:solidFill>
              </a:endParaRPr>
            </a:p>
          </p:txBody>
        </p:sp>
        <p:sp>
          <p:nvSpPr>
            <p:cNvPr id="19" name="TextBox 18"/>
            <p:cNvSpPr txBox="1"/>
            <p:nvPr/>
          </p:nvSpPr>
          <p:spPr>
            <a:xfrm>
              <a:off x="2245540" y="2910167"/>
              <a:ext cx="4702575" cy="181588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7 TeV analyses to be concluded soon.</a:t>
              </a:r>
            </a:p>
            <a:p>
              <a:endParaRPr lang="en-US" sz="1000" dirty="0" smtClean="0"/>
            </a:p>
            <a:p>
              <a:r>
                <a:rPr lang="en-US" b="1" dirty="0" smtClean="0">
                  <a:effectLst>
                    <a:outerShdw blurRad="38100" dist="38100" dir="2700000" algn="tl">
                      <a:srgbClr val="000000">
                        <a:alpha val="43137"/>
                      </a:srgbClr>
                    </a:outerShdw>
                  </a:effectLst>
                </a:rPr>
                <a:t>First results on 8 TeV data.</a:t>
              </a:r>
            </a:p>
            <a:p>
              <a:pPr>
                <a:buFont typeface="Arial"/>
                <a:buChar char="•"/>
              </a:pPr>
              <a:endParaRPr lang="en-US" sz="1000" dirty="0" smtClean="0"/>
            </a:p>
            <a:p>
              <a:r>
                <a:rPr lang="en-US" b="1" dirty="0" smtClean="0">
                  <a:solidFill>
                    <a:srgbClr val="000090"/>
                  </a:solidFill>
                  <a:effectLst>
                    <a:outerShdw blurRad="38100" dist="38100" dir="2700000" algn="tl">
                      <a:srgbClr val="000000">
                        <a:alpha val="43137"/>
                      </a:srgbClr>
                    </a:outerShdw>
                  </a:effectLst>
                </a:rPr>
                <a:t>No sign of new physics so far, but </a:t>
              </a:r>
            </a:p>
            <a:p>
              <a:endParaRPr lang="en-US" sz="1000" b="1" dirty="0" smtClean="0">
                <a:solidFill>
                  <a:srgbClr val="FF0000"/>
                </a:solidFill>
                <a:effectLst>
                  <a:outerShdw blurRad="38100" dist="38100" dir="2700000" algn="tl">
                    <a:srgbClr val="000000">
                      <a:alpha val="43137"/>
                    </a:srgbClr>
                  </a:outerShdw>
                </a:effectLst>
              </a:endParaRPr>
            </a:p>
            <a:p>
              <a:r>
                <a:rPr lang="en-US" b="1" dirty="0" smtClean="0">
                  <a:solidFill>
                    <a:srgbClr val="FF0000"/>
                  </a:solidFill>
                  <a:effectLst>
                    <a:outerShdw blurRad="38100" dist="38100" dir="2700000" algn="tl">
                      <a:srgbClr val="000000">
                        <a:alpha val="43137"/>
                      </a:srgbClr>
                    </a:outerShdw>
                  </a:effectLst>
                </a:rPr>
                <a:t>lots of 8 TeV analyses in the pipeline..</a:t>
              </a:r>
            </a:p>
            <a:p>
              <a:endParaRPr lang="en-US" sz="1000" b="1" dirty="0" smtClean="0">
                <a:solidFill>
                  <a:srgbClr val="FF0000"/>
                </a:solidFill>
                <a:effectLst>
                  <a:outerShdw blurRad="38100" dist="38100" dir="2700000" algn="tl">
                    <a:srgbClr val="000000">
                      <a:alpha val="43137"/>
                    </a:srgbClr>
                  </a:outerShdw>
                </a:effectLst>
              </a:endParaRPr>
            </a:p>
          </p:txBody>
        </p:sp>
      </p:grpSp>
      <p:sp>
        <p:nvSpPr>
          <p:cNvPr id="37" name="Rounded Rectangle 36"/>
          <p:cNvSpPr/>
          <p:nvPr/>
        </p:nvSpPr>
        <p:spPr>
          <a:xfrm>
            <a:off x="8319250" y="684791"/>
            <a:ext cx="673464"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Mistral"/>
                <a:ea typeface="Lucida Grande"/>
                <a:cs typeface="Mistral"/>
              </a:rPr>
              <a:t>l</a:t>
            </a:r>
            <a:r>
              <a:rPr lang="en-US" sz="1600" dirty="0" err="1" smtClean="0">
                <a:solidFill>
                  <a:schemeClr val="tx1"/>
                </a:solidFill>
                <a:latin typeface="Times New Roman"/>
                <a:ea typeface="Lucida Grande"/>
                <a:cs typeface="Times New Roman"/>
              </a:rPr>
              <a:t>+jets</a:t>
            </a:r>
            <a:endParaRPr lang="en-US" sz="1600" dirty="0">
              <a:solidFill>
                <a:schemeClr val="tx1"/>
              </a:solidFill>
              <a:latin typeface="Times New Roman"/>
              <a:cs typeface="Times New Roman"/>
            </a:endParaRPr>
          </a:p>
        </p:txBody>
      </p:sp>
      <p:sp>
        <p:nvSpPr>
          <p:cNvPr id="38" name="Rounded Rectangle 37"/>
          <p:cNvSpPr/>
          <p:nvPr/>
        </p:nvSpPr>
        <p:spPr>
          <a:xfrm>
            <a:off x="8165591" y="5950677"/>
            <a:ext cx="901937"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Mistral"/>
                <a:ea typeface="Lucida Grande"/>
                <a:cs typeface="Mistral"/>
              </a:rPr>
              <a:t>ll</a:t>
            </a:r>
            <a:r>
              <a:rPr lang="en-US" sz="1600" dirty="0" err="1" smtClean="0">
                <a:solidFill>
                  <a:schemeClr val="tx1"/>
                </a:solidFill>
                <a:ea typeface="Lucida Grande"/>
                <a:cs typeface="Times New Roman"/>
              </a:rPr>
              <a:t>’+E</a:t>
            </a:r>
            <a:r>
              <a:rPr lang="en-US" sz="1600" baseline="-25000" dirty="0" err="1" smtClean="0">
                <a:solidFill>
                  <a:schemeClr val="tx1"/>
                </a:solidFill>
                <a:ea typeface="Lucida Grande"/>
                <a:cs typeface="Times New Roman"/>
              </a:rPr>
              <a:t>T</a:t>
            </a:r>
            <a:r>
              <a:rPr lang="en-US" sz="1600" baseline="30000" dirty="0" err="1" smtClean="0">
                <a:solidFill>
                  <a:schemeClr val="tx1"/>
                </a:solidFill>
                <a:ea typeface="Lucida Grande"/>
                <a:cs typeface="Times New Roman"/>
              </a:rPr>
              <a:t>miss</a:t>
            </a:r>
            <a:endParaRPr lang="en-US" sz="1600" baseline="30000" dirty="0">
              <a:solidFill>
                <a:schemeClr val="tx1"/>
              </a:solidFill>
              <a:cs typeface="Times New Roman"/>
            </a:endParaRPr>
          </a:p>
        </p:txBody>
      </p:sp>
      <p:pic>
        <p:nvPicPr>
          <p:cNvPr id="39" name="Picture 38" descr="fig_01c.eps"/>
          <p:cNvPicPr>
            <a:picLocks noChangeAspect="1"/>
          </p:cNvPicPr>
          <p:nvPr/>
        </p:nvPicPr>
        <p:blipFill>
          <a:blip r:embed="rId14" cstate="print"/>
          <a:stretch>
            <a:fillRect/>
          </a:stretch>
        </p:blipFill>
        <p:spPr>
          <a:xfrm>
            <a:off x="31879" y="25577"/>
            <a:ext cx="2096543" cy="1419881"/>
          </a:xfrm>
          <a:prstGeom prst="rect">
            <a:avLst/>
          </a:prstGeom>
        </p:spPr>
      </p:pic>
      <p:sp>
        <p:nvSpPr>
          <p:cNvPr id="40" name="Rounded Rectangle 39"/>
          <p:cNvSpPr/>
          <p:nvPr/>
        </p:nvSpPr>
        <p:spPr>
          <a:xfrm>
            <a:off x="876300" y="463602"/>
            <a:ext cx="565150" cy="270993"/>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latin typeface="Mistral"/>
                <a:cs typeface="Mistral"/>
              </a:rPr>
              <a:t>l</a:t>
            </a:r>
            <a:r>
              <a:rPr lang="en-US" baseline="30000" dirty="0" err="1" smtClean="0">
                <a:solidFill>
                  <a:schemeClr val="tx1"/>
                </a:solidFill>
                <a:cs typeface="Mistral"/>
              </a:rPr>
              <a:t>±</a:t>
            </a:r>
            <a:r>
              <a:rPr lang="en-US" dirty="0" err="1" smtClean="0">
                <a:solidFill>
                  <a:schemeClr val="tx1"/>
                </a:solidFill>
                <a:latin typeface="Mistral"/>
                <a:cs typeface="Mistral"/>
              </a:rPr>
              <a:t>l</a:t>
            </a:r>
            <a:r>
              <a:rPr lang="en-US" dirty="0" smtClean="0">
                <a:solidFill>
                  <a:schemeClr val="tx1"/>
                </a:solidFill>
                <a:cs typeface="Mistral"/>
              </a:rPr>
              <a:t>’</a:t>
            </a:r>
            <a:r>
              <a:rPr lang="en-US" baseline="30000" dirty="0" smtClean="0">
                <a:solidFill>
                  <a:schemeClr val="tx1"/>
                </a:solidFill>
                <a:cs typeface="Mistral"/>
              </a:rPr>
              <a:t>±</a:t>
            </a:r>
            <a:endParaRPr lang="en-US" baseline="30000" dirty="0">
              <a:solidFill>
                <a:schemeClr val="tx1"/>
              </a:solidFill>
              <a:latin typeface="Times New Roman"/>
              <a:cs typeface="Times New Roman"/>
            </a:endParaRPr>
          </a:p>
        </p:txBody>
      </p:sp>
      <p:pic>
        <p:nvPicPr>
          <p:cNvPr id="41" name="Picture 40"/>
          <p:cNvPicPr>
            <a:picLocks noChangeAspect="1"/>
          </p:cNvPicPr>
          <p:nvPr/>
        </p:nvPicPr>
        <p:blipFill>
          <a:blip r:embed="rId15" cstate="print"/>
          <a:stretch>
            <a:fillRect/>
          </a:stretch>
        </p:blipFill>
        <p:spPr>
          <a:xfrm>
            <a:off x="7687291" y="4831644"/>
            <a:ext cx="134534" cy="119225"/>
          </a:xfrm>
          <a:prstGeom prst="rect">
            <a:avLst/>
          </a:prstGeom>
        </p:spPr>
      </p:pic>
      <p:pic>
        <p:nvPicPr>
          <p:cNvPr id="42" name="Picture 41" descr="fig_02b.eps"/>
          <p:cNvPicPr>
            <a:picLocks noChangeAspect="1"/>
          </p:cNvPicPr>
          <p:nvPr/>
        </p:nvPicPr>
        <p:blipFill>
          <a:blip r:embed="rId16" cstate="print"/>
          <a:stretch>
            <a:fillRect/>
          </a:stretch>
        </p:blipFill>
        <p:spPr>
          <a:xfrm>
            <a:off x="5778142" y="71140"/>
            <a:ext cx="1689286" cy="1620995"/>
          </a:xfrm>
          <a:prstGeom prst="rect">
            <a:avLst/>
          </a:prstGeom>
        </p:spPr>
      </p:pic>
      <p:sp>
        <p:nvSpPr>
          <p:cNvPr id="43" name="Rounded Rectangle 42"/>
          <p:cNvSpPr/>
          <p:nvPr/>
        </p:nvSpPr>
        <p:spPr>
          <a:xfrm>
            <a:off x="6713877" y="828251"/>
            <a:ext cx="673464"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Mistral"/>
                <a:ea typeface="Lucida Grande"/>
                <a:cs typeface="Mistral"/>
              </a:rPr>
              <a:t>l</a:t>
            </a:r>
            <a:r>
              <a:rPr lang="en-US" sz="1600" dirty="0" err="1" smtClean="0">
                <a:solidFill>
                  <a:schemeClr val="tx1"/>
                </a:solidFill>
                <a:latin typeface="Times New Roman"/>
                <a:ea typeface="Lucida Grande"/>
                <a:cs typeface="Times New Roman"/>
              </a:rPr>
              <a:t>+jets</a:t>
            </a:r>
            <a:endParaRPr lang="en-US" sz="1600" dirty="0">
              <a:solidFill>
                <a:schemeClr val="tx1"/>
              </a:solidFill>
              <a:latin typeface="Times New Roman"/>
              <a:cs typeface="Times New Roman"/>
            </a:endParaRPr>
          </a:p>
        </p:txBody>
      </p:sp>
      <p:pic>
        <p:nvPicPr>
          <p:cNvPr id="44" name="Picture 43" descr="fig_01.eps"/>
          <p:cNvPicPr>
            <a:picLocks noChangeAspect="1"/>
          </p:cNvPicPr>
          <p:nvPr/>
        </p:nvPicPr>
        <p:blipFill>
          <a:blip r:embed="rId17" cstate="print"/>
          <a:stretch>
            <a:fillRect/>
          </a:stretch>
        </p:blipFill>
        <p:spPr>
          <a:xfrm>
            <a:off x="5458368" y="5279557"/>
            <a:ext cx="1822127" cy="1234033"/>
          </a:xfrm>
          <a:prstGeom prst="rect">
            <a:avLst/>
          </a:prstGeom>
        </p:spPr>
      </p:pic>
      <p:sp>
        <p:nvSpPr>
          <p:cNvPr id="45" name="Rounded Rectangle 44"/>
          <p:cNvSpPr/>
          <p:nvPr/>
        </p:nvSpPr>
        <p:spPr>
          <a:xfrm>
            <a:off x="6181638" y="5439745"/>
            <a:ext cx="986655" cy="270367"/>
          </a:xfrm>
          <a:prstGeom prst="round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Times New Roman"/>
                <a:ea typeface="Lucida Grande"/>
                <a:cs typeface="Times New Roman"/>
              </a:rPr>
              <a:t>γ</a:t>
            </a:r>
            <a:r>
              <a:rPr lang="en-US" sz="1600" dirty="0" err="1" smtClean="0">
                <a:solidFill>
                  <a:schemeClr val="tx1"/>
                </a:solidFill>
                <a:ea typeface="Lucida Grande"/>
                <a:cs typeface="Times New Roman"/>
              </a:rPr>
              <a:t>+E</a:t>
            </a:r>
            <a:r>
              <a:rPr lang="en-US" sz="1600" baseline="-25000" dirty="0" err="1" smtClean="0">
                <a:solidFill>
                  <a:schemeClr val="tx1"/>
                </a:solidFill>
                <a:ea typeface="Lucida Grande"/>
                <a:cs typeface="Times New Roman"/>
              </a:rPr>
              <a:t>T</a:t>
            </a:r>
            <a:r>
              <a:rPr lang="en-US" sz="1600" baseline="30000" dirty="0" err="1" smtClean="0">
                <a:solidFill>
                  <a:schemeClr val="tx1"/>
                </a:solidFill>
                <a:ea typeface="Lucida Grande"/>
                <a:cs typeface="Times New Roman"/>
              </a:rPr>
              <a:t>miss</a:t>
            </a:r>
            <a:endParaRPr lang="en-US" sz="1600" baseline="30000" dirty="0">
              <a:solidFill>
                <a:schemeClr val="tx1"/>
              </a:solidFill>
              <a:cs typeface="Times New Roman"/>
            </a:endParaRPr>
          </a:p>
        </p:txBody>
      </p:sp>
      <p:sp>
        <p:nvSpPr>
          <p:cNvPr id="47" name="Rectangle 1"/>
          <p:cNvSpPr>
            <a:spLocks noChangeArrowheads="1"/>
          </p:cNvSpPr>
          <p:nvPr/>
        </p:nvSpPr>
        <p:spPr bwMode="auto">
          <a:xfrm>
            <a:off x="2843808" y="188640"/>
            <a:ext cx="2664296" cy="570300"/>
          </a:xfrm>
          <a:prstGeom prst="rect">
            <a:avLst/>
          </a:prstGeom>
          <a:solidFill>
            <a:schemeClr val="tx1"/>
          </a:solid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ATLAS Summary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29 at 09.38.07.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5051" y="908720"/>
            <a:ext cx="7045706" cy="5630636"/>
          </a:xfrm>
          <a:prstGeom prst="rect">
            <a:avLst/>
          </a:prstGeom>
        </p:spPr>
      </p:pic>
      <p:sp>
        <p:nvSpPr>
          <p:cNvPr id="3" name="Slide Number Placeholder 2"/>
          <p:cNvSpPr>
            <a:spLocks noGrp="1"/>
          </p:cNvSpPr>
          <p:nvPr>
            <p:ph type="sldNum" sz="quarter" idx="12"/>
          </p:nvPr>
        </p:nvSpPr>
        <p:spPr/>
        <p:txBody>
          <a:bodyPr/>
          <a:lstStyle/>
          <a:p>
            <a:fld id="{1AD93096-5B34-4342-9326-69289CEAE4C2}" type="slidenum">
              <a:rPr lang="en-US" smtClean="0"/>
              <a:pPr/>
              <a:t>32</a:t>
            </a:fld>
            <a:endParaRPr lang="en-US"/>
          </a:p>
        </p:txBody>
      </p:sp>
      <p:sp>
        <p:nvSpPr>
          <p:cNvPr id="9" name="Content Placeholder 2"/>
          <p:cNvSpPr txBox="1">
            <a:spLocks/>
          </p:cNvSpPr>
          <p:nvPr/>
        </p:nvSpPr>
        <p:spPr>
          <a:xfrm>
            <a:off x="6372200" y="260648"/>
            <a:ext cx="2392881" cy="288032"/>
          </a:xfrm>
          <a:prstGeom prst="rect">
            <a:avLst/>
          </a:prstGeom>
          <a:ln w="9525" cap="flat" cmpd="sng" algn="ctr">
            <a:noFill/>
            <a:prstDash val="solid"/>
          </a:ln>
        </p:spPr>
        <p:style>
          <a:lnRef idx="1">
            <a:schemeClr val="accent2"/>
          </a:lnRef>
          <a:fillRef idx="2">
            <a:schemeClr val="accent2"/>
          </a:fillRef>
          <a:effectRef idx="1">
            <a:schemeClr val="accent2"/>
          </a:effectRef>
          <a:fontRef idx="minor">
            <a:schemeClr val="dk1"/>
          </a:fontRef>
        </p:style>
        <p:txBody>
          <a:bodyPr vert="horz" lIns="91407" tIns="45704" rIns="91407" bIns="45704">
            <a:noAutofit/>
          </a:bodyPr>
          <a:lstStyle>
            <a:lvl1pPr marL="320040" indent="-338328" algn="l" rtl="0" eaLnBrk="1" latinLnBrk="0" hangingPunct="1">
              <a:spcBef>
                <a:spcPts val="300"/>
              </a:spcBef>
              <a:buClrTx/>
              <a:buSzPct val="95000"/>
              <a:buFont typeface="Wingdings"/>
              <a:buChar char=""/>
              <a:defRPr sz="3000" kern="1200">
                <a:solidFill>
                  <a:schemeClr val="dk1"/>
                </a:solidFill>
                <a:latin typeface="+mn-lt"/>
                <a:ea typeface="+mn-ea"/>
                <a:cs typeface="+mn-cs"/>
              </a:defRPr>
            </a:lvl1pPr>
            <a:lvl2pPr marL="557784" indent="-283464" algn="l" rtl="0" eaLnBrk="1" latinLnBrk="0" hangingPunct="1">
              <a:spcBef>
                <a:spcPts val="300"/>
              </a:spcBef>
              <a:buClrTx/>
              <a:buSzPct val="90000"/>
              <a:buFont typeface="Wingdings" pitchFamily="2" charset="2"/>
              <a:buChar char="§"/>
              <a:defRPr sz="2600" kern="1200">
                <a:solidFill>
                  <a:schemeClr val="dk1"/>
                </a:solidFill>
                <a:latin typeface="+mn-lt"/>
                <a:ea typeface="+mn-ea"/>
                <a:cs typeface="+mn-cs"/>
              </a:defRPr>
            </a:lvl2pPr>
            <a:lvl3pPr marL="722376" indent="-228517" algn="l" rtl="0" eaLnBrk="1" latinLnBrk="0" hangingPunct="1">
              <a:spcBef>
                <a:spcPts val="300"/>
              </a:spcBef>
              <a:buClrTx/>
              <a:buFont typeface="Wingdings 2"/>
              <a:buChar char=""/>
              <a:defRPr sz="2400" kern="1200">
                <a:solidFill>
                  <a:schemeClr val="dk1"/>
                </a:solidFill>
                <a:latin typeface="+mn-lt"/>
                <a:ea typeface="+mn-ea"/>
                <a:cs typeface="+mn-cs"/>
              </a:defRPr>
            </a:lvl3pPr>
            <a:lvl4pPr marL="987552" indent="-228517" algn="l" rtl="0" eaLnBrk="1" latinLnBrk="0" hangingPunct="1">
              <a:spcBef>
                <a:spcPts val="300"/>
              </a:spcBef>
              <a:buClrTx/>
              <a:buFont typeface="Wingdings 3"/>
              <a:buChar char=""/>
              <a:defRPr sz="2200" kern="1200">
                <a:solidFill>
                  <a:schemeClr val="dk1"/>
                </a:solidFill>
                <a:latin typeface="+mn-lt"/>
                <a:ea typeface="+mn-ea"/>
                <a:cs typeface="+mn-cs"/>
              </a:defRPr>
            </a:lvl4pPr>
            <a:lvl5pPr marL="1133856" indent="-210236" algn="l" rtl="0" eaLnBrk="1" latinLnBrk="0" hangingPunct="1">
              <a:spcBef>
                <a:spcPts val="300"/>
              </a:spcBef>
              <a:buClrTx/>
              <a:buFont typeface="Wingdings 2"/>
              <a:buChar char=""/>
              <a:defRPr sz="2000" kern="1200">
                <a:solidFill>
                  <a:schemeClr val="dk1"/>
                </a:solidFill>
                <a:latin typeface="+mn-lt"/>
                <a:ea typeface="+mn-ea"/>
                <a:cs typeface="+mn-cs"/>
              </a:defRPr>
            </a:lvl5pPr>
            <a:lvl6pPr marL="1709316" indent="-210236" algn="l" rtl="0" eaLnBrk="1" latinLnBrk="0" hangingPunct="1">
              <a:spcBef>
                <a:spcPct val="20000"/>
              </a:spcBef>
              <a:buClr>
                <a:schemeClr val="accent3"/>
              </a:buClr>
              <a:buFont typeface="Wingdings 2"/>
              <a:buChar char=""/>
              <a:defRPr sz="1800" kern="1200">
                <a:solidFill>
                  <a:schemeClr val="dk1"/>
                </a:solidFill>
                <a:latin typeface="+mn-lt"/>
                <a:ea typeface="+mn-ea"/>
                <a:cs typeface="+mn-cs"/>
              </a:defRPr>
            </a:lvl6pPr>
            <a:lvl7pPr marL="1901272" indent="-182814" algn="l" rtl="0" eaLnBrk="1" latinLnBrk="0" hangingPunct="1">
              <a:spcBef>
                <a:spcPct val="20000"/>
              </a:spcBef>
              <a:buClr>
                <a:schemeClr val="accent4"/>
              </a:buClr>
              <a:buFont typeface="Wingdings 2"/>
              <a:buChar char=""/>
              <a:defRPr sz="1600" kern="1200">
                <a:solidFill>
                  <a:schemeClr val="dk1"/>
                </a:solidFill>
                <a:latin typeface="+mn-lt"/>
                <a:ea typeface="+mn-ea"/>
                <a:cs typeface="+mn-cs"/>
              </a:defRPr>
            </a:lvl7pPr>
            <a:lvl8pPr marL="2093226" indent="-182814" algn="l" rtl="0" eaLnBrk="1" latinLnBrk="0" hangingPunct="1">
              <a:spcBef>
                <a:spcPct val="20000"/>
              </a:spcBef>
              <a:buClr>
                <a:schemeClr val="accent4"/>
              </a:buClr>
              <a:buFont typeface="Wingdings 2"/>
              <a:buChar char=""/>
              <a:defRPr sz="1600" kern="1200">
                <a:solidFill>
                  <a:schemeClr val="dk1"/>
                </a:solidFill>
                <a:latin typeface="+mn-lt"/>
                <a:ea typeface="+mn-ea"/>
                <a:cs typeface="+mn-cs"/>
              </a:defRPr>
            </a:lvl8pPr>
            <a:lvl9pPr marL="2285181" indent="-182814" algn="l" rtl="0" eaLnBrk="1" latinLnBrk="0" hangingPunct="1">
              <a:spcBef>
                <a:spcPct val="20000"/>
              </a:spcBef>
              <a:buClr>
                <a:schemeClr val="accent4"/>
              </a:buClr>
              <a:buFont typeface="Wingdings 2"/>
              <a:buChar char=""/>
              <a:defRPr sz="1600" kern="1200">
                <a:solidFill>
                  <a:schemeClr val="dk1"/>
                </a:solidFill>
                <a:latin typeface="+mn-lt"/>
                <a:ea typeface="+mn-ea"/>
                <a:cs typeface="+mn-cs"/>
              </a:defRPr>
            </a:lvl9pPr>
          </a:lstStyle>
          <a:p>
            <a:pPr marL="0" indent="0">
              <a:spcBef>
                <a:spcPts val="0"/>
              </a:spcBef>
              <a:buNone/>
            </a:pPr>
            <a:r>
              <a:rPr lang="en-US" sz="1400" dirty="0"/>
              <a:t>95% CL Exclusion Limits [</a:t>
            </a:r>
            <a:r>
              <a:rPr lang="en-US" sz="1400" dirty="0" err="1"/>
              <a:t>TeV</a:t>
            </a:r>
            <a:r>
              <a:rPr lang="en-US" sz="1400" dirty="0" smtClean="0"/>
              <a:t>] </a:t>
            </a:r>
          </a:p>
        </p:txBody>
      </p:sp>
      <p:sp>
        <p:nvSpPr>
          <p:cNvPr id="11" name="TextBox 10"/>
          <p:cNvSpPr txBox="1"/>
          <p:nvPr/>
        </p:nvSpPr>
        <p:spPr>
          <a:xfrm>
            <a:off x="7097819" y="1124744"/>
            <a:ext cx="628890" cy="338554"/>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600" dirty="0" smtClean="0">
                <a:solidFill>
                  <a:srgbClr val="000000"/>
                </a:solidFill>
              </a:rPr>
              <a:t>7 </a:t>
            </a:r>
            <a:r>
              <a:rPr lang="en-US" sz="1600" dirty="0" err="1" smtClean="0">
                <a:solidFill>
                  <a:srgbClr val="000000"/>
                </a:solidFill>
              </a:rPr>
              <a:t>TeV</a:t>
            </a:r>
            <a:endParaRPr lang="en-US" sz="1600" dirty="0">
              <a:solidFill>
                <a:srgbClr val="000000"/>
              </a:solidFill>
            </a:endParaRPr>
          </a:p>
        </p:txBody>
      </p:sp>
      <p:sp>
        <p:nvSpPr>
          <p:cNvPr id="8" name="Rectangle 1"/>
          <p:cNvSpPr>
            <a:spLocks noChangeArrowheads="1"/>
          </p:cNvSpPr>
          <p:nvPr/>
        </p:nvSpPr>
        <p:spPr bwMode="auto">
          <a:xfrm>
            <a:off x="2843808" y="188640"/>
            <a:ext cx="2664296" cy="570300"/>
          </a:xfrm>
          <a:prstGeom prst="rect">
            <a:avLst/>
          </a:prstGeom>
          <a:solidFill>
            <a:schemeClr val="tx1"/>
          </a:solid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CMS Summary</a:t>
            </a:r>
          </a:p>
        </p:txBody>
      </p:sp>
    </p:spTree>
    <p:extLst>
      <p:ext uri="{BB962C8B-B14F-4D97-AF65-F5344CB8AC3E}">
        <p14:creationId xmlns="" xmlns:p14="http://schemas.microsoft.com/office/powerpoint/2010/main" val="7939229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p:nvSpPr>
        <p:spPr>
          <a:xfrm>
            <a:off x="0" y="1507793"/>
            <a:ext cx="9144000" cy="5350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3" name="Picture 17" descr="AtlasSearches_exotics_hcp12.pdf"/>
          <p:cNvPicPr>
            <a:picLocks noChangeAspect="1"/>
          </p:cNvPicPr>
          <p:nvPr/>
        </p:nvPicPr>
        <p:blipFill>
          <a:blip r:embed="rId3" cstate="print"/>
          <a:stretch>
            <a:fillRect/>
          </a:stretch>
        </p:blipFill>
        <p:spPr>
          <a:xfrm>
            <a:off x="25400" y="1634793"/>
            <a:ext cx="6877976" cy="5191840"/>
          </a:xfrm>
          <a:prstGeom prst="rect">
            <a:avLst/>
          </a:prstGeom>
        </p:spPr>
      </p:pic>
      <p:sp>
        <p:nvSpPr>
          <p:cNvPr id="6" name="TextBox 6"/>
          <p:cNvSpPr txBox="1"/>
          <p:nvPr/>
        </p:nvSpPr>
        <p:spPr>
          <a:xfrm>
            <a:off x="6978650" y="1716944"/>
            <a:ext cx="2127250" cy="5016760"/>
          </a:xfrm>
          <a:prstGeom prst="rect">
            <a:avLst/>
          </a:prstGeom>
          <a:noFill/>
          <a:ln>
            <a:noFill/>
          </a:ln>
        </p:spPr>
        <p:txBody>
          <a:bodyPr wrap="square" rtlCol="0">
            <a:spAutoFit/>
          </a:bodyPr>
          <a:lstStyle/>
          <a:p>
            <a:r>
              <a:rPr lang="en-US" sz="1000" b="1" smtClean="0">
                <a:latin typeface="Trebuchet MS"/>
                <a:cs typeface="Trebuchet MS"/>
              </a:rPr>
              <a:t>Exotics Models:</a:t>
            </a:r>
          </a:p>
          <a:p>
            <a:endParaRPr lang="en-US" sz="300" smtClean="0">
              <a:latin typeface="Trebuchet MS"/>
              <a:cs typeface="Trebuchet MS"/>
            </a:endParaRPr>
          </a:p>
          <a:p>
            <a:r>
              <a:rPr lang="en-US" sz="800" smtClean="0">
                <a:latin typeface="Trebuchet MS"/>
                <a:cs typeface="Trebuchet MS"/>
              </a:rPr>
              <a:t>Extra dimensions:</a:t>
            </a:r>
          </a:p>
          <a:p>
            <a:pPr defTabSz="177800"/>
            <a:r>
              <a:rPr lang="en-US" sz="800" smtClean="0">
                <a:latin typeface="Trebuchet MS"/>
                <a:cs typeface="Trebuchet MS"/>
              </a:rPr>
              <a:t> 	RS KK Graviton </a:t>
            </a:r>
          </a:p>
          <a:p>
            <a:pPr defTabSz="177800"/>
            <a:r>
              <a:rPr lang="en-US" sz="800" smtClean="0">
                <a:latin typeface="Trebuchet MS"/>
                <a:cs typeface="Trebuchet MS"/>
              </a:rPr>
              <a:t>     	 (dibosons, dileptons, diphotons)</a:t>
            </a:r>
          </a:p>
          <a:p>
            <a:pPr defTabSz="177800"/>
            <a:r>
              <a:rPr lang="en-US" sz="800" smtClean="0">
                <a:latin typeface="Trebuchet MS"/>
                <a:cs typeface="Trebuchet MS"/>
              </a:rPr>
              <a:t>     	RS KK gluons (top antitop)</a:t>
            </a:r>
          </a:p>
          <a:p>
            <a:pPr defTabSz="177800"/>
            <a:r>
              <a:rPr lang="en-US" sz="800" smtClean="0">
                <a:latin typeface="Trebuchet MS"/>
                <a:cs typeface="Trebuchet MS"/>
              </a:rPr>
              <a:t>     	ADD (monojets, monophotons, </a:t>
            </a:r>
          </a:p>
          <a:p>
            <a:pPr defTabSz="177800"/>
            <a:r>
              <a:rPr lang="en-US" sz="800" smtClean="0">
                <a:latin typeface="Trebuchet MS"/>
                <a:cs typeface="Trebuchet MS"/>
              </a:rPr>
              <a:t>             dileptons, diphotons)</a:t>
            </a:r>
          </a:p>
          <a:p>
            <a:pPr defTabSz="177800"/>
            <a:r>
              <a:rPr lang="en-US" sz="800" smtClean="0">
                <a:latin typeface="Trebuchet MS"/>
                <a:cs typeface="Trebuchet MS"/>
              </a:rPr>
              <a:t>  	KK Z/gamma boosns (dileptons)</a:t>
            </a:r>
          </a:p>
          <a:p>
            <a:r>
              <a:rPr lang="en-US" sz="800" smtClean="0">
                <a:latin typeface="Trebuchet MS"/>
                <a:cs typeface="Trebuchet MS"/>
              </a:rPr>
              <a:t>Grand Unification symmetries </a:t>
            </a:r>
          </a:p>
          <a:p>
            <a:pPr defTabSz="177800"/>
            <a:r>
              <a:rPr lang="en-US" sz="800" smtClean="0">
                <a:latin typeface="Trebuchet MS"/>
                <a:cs typeface="Trebuchet MS"/>
              </a:rPr>
              <a:t>	(dielectons, dimuons, ditaus)</a:t>
            </a:r>
          </a:p>
          <a:p>
            <a:pPr defTabSz="177800"/>
            <a:r>
              <a:rPr lang="en-US" sz="800" smtClean="0">
                <a:latin typeface="Trebuchet MS"/>
                <a:cs typeface="Trebuchet MS"/>
              </a:rPr>
              <a:t>    	Leptophobic topcolor Z' boson </a:t>
            </a:r>
          </a:p>
          <a:p>
            <a:pPr defTabSz="177800"/>
            <a:r>
              <a:rPr lang="en-US" sz="800" smtClean="0">
                <a:latin typeface="Trebuchet MS"/>
                <a:cs typeface="Trebuchet MS"/>
              </a:rPr>
              <a:t>   	      (dilepton ttbar, l+j, all had)</a:t>
            </a:r>
          </a:p>
          <a:p>
            <a:r>
              <a:rPr lang="en-US" sz="800" smtClean="0">
                <a:latin typeface="Trebuchet MS"/>
                <a:cs typeface="Trebuchet MS"/>
              </a:rPr>
              <a:t>S8- color octet scalars (dijets)</a:t>
            </a:r>
          </a:p>
          <a:p>
            <a:r>
              <a:rPr lang="en-US" sz="800" smtClean="0">
                <a:latin typeface="Trebuchet MS"/>
                <a:cs typeface="Trebuchet MS"/>
              </a:rPr>
              <a:t>String resonance (dijets,)</a:t>
            </a:r>
          </a:p>
          <a:p>
            <a:r>
              <a:rPr lang="en-US" sz="800" smtClean="0">
                <a:latin typeface="Trebuchet MS"/>
                <a:cs typeface="Trebuchet MS"/>
              </a:rPr>
              <a:t>Benchmark Sequential SM Z', W' </a:t>
            </a:r>
          </a:p>
          <a:p>
            <a:r>
              <a:rPr lang="en-US" sz="800" smtClean="0">
                <a:latin typeface="Trebuchet MS"/>
                <a:cs typeface="Trebuchet MS"/>
              </a:rPr>
              <a:t>W' (lepton+MET, dijets, tb)</a:t>
            </a:r>
          </a:p>
          <a:p>
            <a:r>
              <a:rPr lang="en-US" sz="800" smtClean="0">
                <a:latin typeface="Trebuchet MS"/>
                <a:cs typeface="Trebuchet MS"/>
              </a:rPr>
              <a:t>W* (lepton+MET, dijets)</a:t>
            </a:r>
          </a:p>
          <a:p>
            <a:r>
              <a:rPr lang="en-US" sz="800" smtClean="0">
                <a:latin typeface="Trebuchet MS"/>
                <a:cs typeface="Trebuchet MS"/>
              </a:rPr>
              <a:t>Quantum Black Holes (dijet)</a:t>
            </a:r>
          </a:p>
          <a:p>
            <a:r>
              <a:rPr lang="en-US" sz="800" smtClean="0">
                <a:latin typeface="Trebuchet MS"/>
                <a:cs typeface="Trebuchet MS"/>
              </a:rPr>
              <a:t>Black Holes (l+jets, same sign leptons)</a:t>
            </a:r>
          </a:p>
          <a:p>
            <a:r>
              <a:rPr lang="en-US" sz="800" smtClean="0">
                <a:latin typeface="Trebuchet MS"/>
                <a:cs typeface="Trebuchet MS"/>
              </a:rPr>
              <a:t>Technihadrons (dileptons, dibosons)</a:t>
            </a:r>
          </a:p>
          <a:p>
            <a:r>
              <a:rPr lang="en-US" sz="800" smtClean="0">
                <a:latin typeface="Trebuchet MS"/>
                <a:cs typeface="Trebuchet MS"/>
              </a:rPr>
              <a:t>Dark Matter</a:t>
            </a:r>
          </a:p>
          <a:p>
            <a:pPr>
              <a:tabLst>
                <a:tab pos="177800" algn="l"/>
              </a:tabLst>
            </a:pPr>
            <a:r>
              <a:rPr lang="en-US" sz="800" smtClean="0">
                <a:latin typeface="Trebuchet MS"/>
                <a:cs typeface="Trebuchet MS"/>
              </a:rPr>
              <a:t>  	WIMPs (Monojet, monophotons)</a:t>
            </a:r>
          </a:p>
          <a:p>
            <a:r>
              <a:rPr lang="en-US" sz="800" smtClean="0">
                <a:latin typeface="Trebuchet MS"/>
                <a:cs typeface="Trebuchet MS"/>
              </a:rPr>
              <a:t>Excited fermions</a:t>
            </a:r>
          </a:p>
          <a:p>
            <a:pPr defTabSz="177800"/>
            <a:r>
              <a:rPr lang="en-US" sz="800" smtClean="0">
                <a:latin typeface="Trebuchet MS"/>
                <a:cs typeface="Trebuchet MS"/>
              </a:rPr>
              <a:t>  	q*, Excited quarks (dijets, photon+jet)</a:t>
            </a:r>
          </a:p>
          <a:p>
            <a:pPr defTabSz="177800"/>
            <a:r>
              <a:rPr lang="en-US" sz="800" smtClean="0">
                <a:latin typeface="Trebuchet MS"/>
                <a:cs typeface="Trebuchet MS"/>
              </a:rPr>
              <a:t>  	l*, excited leptons (dileptons+photon)</a:t>
            </a:r>
          </a:p>
          <a:p>
            <a:r>
              <a:rPr lang="en-US" sz="800" smtClean="0">
                <a:latin typeface="Trebuchet MS"/>
                <a:cs typeface="Trebuchet MS"/>
              </a:rPr>
              <a:t>Leptoquarks (1st, 2nd, 3rd generations)</a:t>
            </a:r>
          </a:p>
          <a:p>
            <a:r>
              <a:rPr lang="en-US" sz="800" smtClean="0">
                <a:latin typeface="Trebuchet MS"/>
                <a:cs typeface="Trebuchet MS"/>
              </a:rPr>
              <a:t>Higgs -&gt; hidden sector </a:t>
            </a:r>
          </a:p>
          <a:p>
            <a:r>
              <a:rPr lang="en-US" sz="800" smtClean="0">
                <a:latin typeface="Trebuchet MS"/>
                <a:cs typeface="Trebuchet MS"/>
              </a:rPr>
              <a:t>             (displaced vertices, lepton jets)</a:t>
            </a:r>
          </a:p>
          <a:p>
            <a:r>
              <a:rPr lang="en-US" sz="800" smtClean="0">
                <a:latin typeface="Trebuchet MS"/>
                <a:cs typeface="Trebuchet MS"/>
              </a:rPr>
              <a:t>Contact Interaction</a:t>
            </a:r>
          </a:p>
          <a:p>
            <a:pPr defTabSz="177800"/>
            <a:r>
              <a:rPr lang="en-US" sz="800" smtClean="0">
                <a:latin typeface="Trebuchet MS"/>
                <a:cs typeface="Trebuchet MS"/>
              </a:rPr>
              <a:t>    	llqq CI</a:t>
            </a:r>
          </a:p>
          <a:p>
            <a:pPr defTabSz="177800"/>
            <a:r>
              <a:rPr lang="en-US" sz="800" smtClean="0">
                <a:latin typeface="Trebuchet MS"/>
                <a:cs typeface="Trebuchet MS"/>
              </a:rPr>
              <a:t>    	4q CI (dijets)</a:t>
            </a:r>
          </a:p>
          <a:p>
            <a:r>
              <a:rPr lang="en-US" sz="800" smtClean="0">
                <a:latin typeface="Trebuchet MS"/>
                <a:cs typeface="Trebuchet MS"/>
              </a:rPr>
              <a:t>Doubly charged Higgs (</a:t>
            </a:r>
          </a:p>
          <a:p>
            <a:pPr defTabSz="177800"/>
            <a:r>
              <a:rPr lang="en-US" sz="800" smtClean="0">
                <a:latin typeface="Trebuchet MS"/>
                <a:cs typeface="Trebuchet MS"/>
              </a:rPr>
              <a:t>     	multi leptons, same sign leptons)</a:t>
            </a:r>
          </a:p>
          <a:p>
            <a:r>
              <a:rPr lang="en-US" sz="800" smtClean="0">
                <a:latin typeface="Trebuchet MS"/>
                <a:cs typeface="Trebuchet MS"/>
              </a:rPr>
              <a:t>4th generation</a:t>
            </a:r>
          </a:p>
          <a:p>
            <a:pPr>
              <a:tabLst>
                <a:tab pos="177800" algn="l"/>
              </a:tabLst>
            </a:pPr>
            <a:r>
              <a:rPr lang="en-US" sz="800" smtClean="0">
                <a:latin typeface="Trebuchet MS"/>
                <a:cs typeface="Trebuchet MS"/>
              </a:rPr>
              <a:t>  	t'-&gt;Wb,  t'-&gt;ht, b'-Zb,  b'-&gt;Wt</a:t>
            </a:r>
          </a:p>
          <a:p>
            <a:pPr>
              <a:tabLst>
                <a:tab pos="177800" algn="l"/>
              </a:tabLst>
            </a:pPr>
            <a:r>
              <a:rPr lang="en-US" sz="800" smtClean="0">
                <a:latin typeface="Trebuchet MS"/>
                <a:cs typeface="Trebuchet MS"/>
              </a:rPr>
              <a:t>  	    (dileptons, same sign leptons, l+J)</a:t>
            </a:r>
          </a:p>
          <a:p>
            <a:r>
              <a:rPr lang="en-US" sz="800" smtClean="0">
                <a:latin typeface="Trebuchet MS"/>
                <a:cs typeface="Trebuchet MS"/>
              </a:rPr>
              <a:t>VLQ-Vector Like quarks </a:t>
            </a:r>
          </a:p>
          <a:p>
            <a:r>
              <a:rPr lang="en-US" sz="800" smtClean="0">
                <a:latin typeface="Trebuchet MS"/>
                <a:cs typeface="Trebuchet MS"/>
              </a:rPr>
              <a:t>Magnetic Monopoles (and HIP)</a:t>
            </a:r>
          </a:p>
          <a:p>
            <a:r>
              <a:rPr lang="en-US" sz="800" smtClean="0">
                <a:latin typeface="Trebuchet MS"/>
                <a:cs typeface="Trebuchet MS"/>
              </a:rPr>
              <a:t>Heavy Majorana neutrino and RH W</a:t>
            </a:r>
          </a:p>
        </p:txBody>
      </p:sp>
      <p:sp>
        <p:nvSpPr>
          <p:cNvPr id="7" name="ZoneTexte 6"/>
          <p:cNvSpPr txBox="1"/>
          <p:nvPr/>
        </p:nvSpPr>
        <p:spPr>
          <a:xfrm>
            <a:off x="116419" y="836712"/>
            <a:ext cx="8951381" cy="892552"/>
          </a:xfrm>
          <a:prstGeom prst="rect">
            <a:avLst/>
          </a:prstGeom>
          <a:noFill/>
        </p:spPr>
        <p:txBody>
          <a:bodyPr wrap="square" rtlCol="0">
            <a:spAutoFit/>
          </a:bodyPr>
          <a:lstStyle/>
          <a:p>
            <a:r>
              <a:rPr lang="en-US" dirty="0" smtClean="0"/>
              <a:t>Vast number of models investigated in large number of topologies… but only fraction of data investigated in various cases…</a:t>
            </a:r>
            <a:endParaRPr lang="en-US" sz="800" dirty="0" smtClean="0"/>
          </a:p>
          <a:p>
            <a:r>
              <a:rPr lang="en-US" sz="1600" dirty="0" smtClean="0">
                <a:solidFill>
                  <a:srgbClr val="3366FF"/>
                </a:solidFill>
              </a:rPr>
              <a:t>Surprises might be waiting in the present data, and/or data to come at higher energy in 2015</a:t>
            </a:r>
            <a:endParaRPr lang="en-US" sz="1600" dirty="0">
              <a:solidFill>
                <a:srgbClr val="3366FF"/>
              </a:solidFill>
            </a:endParaRPr>
          </a:p>
        </p:txBody>
      </p:sp>
      <p:sp>
        <p:nvSpPr>
          <p:cNvPr id="8" name="Rectangle 1"/>
          <p:cNvSpPr>
            <a:spLocks noChangeArrowheads="1"/>
          </p:cNvSpPr>
          <p:nvPr/>
        </p:nvSpPr>
        <p:spPr bwMode="auto">
          <a:xfrm>
            <a:off x="2843808" y="188640"/>
            <a:ext cx="2664296" cy="570300"/>
          </a:xfrm>
          <a:prstGeom prst="rect">
            <a:avLst/>
          </a:prstGeom>
          <a:solidFill>
            <a:schemeClr val="tx1"/>
          </a:solid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latin typeface="Trebuchet MS" pitchFamily="32" charset="0"/>
              </a:rPr>
              <a:t>ATLAS Summary</a:t>
            </a:r>
          </a:p>
        </p:txBody>
      </p:sp>
    </p:spTree>
    <p:extLst>
      <p:ext uri="{BB962C8B-B14F-4D97-AF65-F5344CB8AC3E}">
        <p14:creationId xmlns:p14="http://schemas.microsoft.com/office/powerpoint/2010/main" xmlns="" val="830646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4415337" y="1412776"/>
            <a:ext cx="4621159" cy="2124049"/>
          </a:xfrm>
          <a:prstGeom prst="rect">
            <a:avLst/>
          </a:prstGeom>
          <a:noFill/>
          <a:ln w="9525">
            <a:noFill/>
            <a:miter lim="800000"/>
            <a:headEnd/>
            <a:tailEnd/>
          </a:ln>
        </p:spPr>
      </p:pic>
      <p:pic>
        <p:nvPicPr>
          <p:cNvPr id="628738" name="Picture 2" descr=" Desktop Wallpaper · Gallery · 3D-Art &#10; Sleep - Le Sommeil Salvador Dali"/>
          <p:cNvPicPr>
            <a:picLocks noChangeAspect="1" noChangeArrowheads="1"/>
          </p:cNvPicPr>
          <p:nvPr/>
        </p:nvPicPr>
        <p:blipFill>
          <a:blip r:embed="rId4" cstate="print"/>
          <a:srcRect/>
          <a:stretch>
            <a:fillRect/>
          </a:stretch>
        </p:blipFill>
        <p:spPr bwMode="auto">
          <a:xfrm>
            <a:off x="179512" y="3356992"/>
            <a:ext cx="4320480" cy="3240360"/>
          </a:xfrm>
          <a:prstGeom prst="rect">
            <a:avLst/>
          </a:prstGeom>
          <a:noFill/>
        </p:spPr>
      </p:pic>
      <p:sp>
        <p:nvSpPr>
          <p:cNvPr id="3" name="Rectangle 3"/>
          <p:cNvSpPr>
            <a:spLocks noChangeArrowheads="1"/>
          </p:cNvSpPr>
          <p:nvPr/>
        </p:nvSpPr>
        <p:spPr bwMode="auto">
          <a:xfrm>
            <a:off x="179512" y="188640"/>
            <a:ext cx="6048672"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Dali Higgs – which picture do you prefer? </a:t>
            </a:r>
            <a:endParaRPr lang="en-US" sz="2500" b="1" dirty="0">
              <a:solidFill>
                <a:srgbClr val="FFC000"/>
              </a:solidFill>
            </a:endParaRPr>
          </a:p>
        </p:txBody>
      </p:sp>
      <p:pic>
        <p:nvPicPr>
          <p:cNvPr id="628740" name="Picture 4" descr="http://www.antiquity.tv/wp-content/uploads/2010/01/Metamorphisis-of-narcissus-dali-1937.jpg"/>
          <p:cNvPicPr>
            <a:picLocks noChangeAspect="1" noChangeArrowheads="1"/>
          </p:cNvPicPr>
          <p:nvPr/>
        </p:nvPicPr>
        <p:blipFill>
          <a:blip r:embed="rId5" cstate="print"/>
          <a:srcRect/>
          <a:stretch>
            <a:fillRect/>
          </a:stretch>
        </p:blipFill>
        <p:spPr bwMode="auto">
          <a:xfrm>
            <a:off x="4644008" y="3573016"/>
            <a:ext cx="4081686" cy="2721125"/>
          </a:xfrm>
          <a:prstGeom prst="rect">
            <a:avLst/>
          </a:prstGeom>
          <a:noFill/>
        </p:spPr>
      </p:pic>
      <p:pic>
        <p:nvPicPr>
          <p:cNvPr id="5" name="Picture 1"/>
          <p:cNvPicPr>
            <a:picLocks noChangeAspect="1" noChangeArrowheads="1"/>
          </p:cNvPicPr>
          <p:nvPr/>
        </p:nvPicPr>
        <p:blipFill>
          <a:blip r:embed="rId6" cstate="print"/>
          <a:srcRect/>
          <a:stretch>
            <a:fillRect/>
          </a:stretch>
        </p:blipFill>
        <p:spPr bwMode="auto">
          <a:xfrm>
            <a:off x="179512" y="974163"/>
            <a:ext cx="2736304" cy="2310821"/>
          </a:xfrm>
          <a:prstGeom prst="rect">
            <a:avLst/>
          </a:prstGeom>
          <a:noFill/>
          <a:ln w="9525">
            <a:noFill/>
            <a:miter lim="800000"/>
            <a:headEnd/>
            <a:tailEnd/>
          </a:ln>
        </p:spPr>
      </p:pic>
      <p:sp>
        <p:nvSpPr>
          <p:cNvPr id="6"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34</a:t>
            </a:fld>
            <a:endParaRPr lang="fr-FR" dirty="0" smtClean="0"/>
          </a:p>
        </p:txBody>
      </p:sp>
      <p:pic>
        <p:nvPicPr>
          <p:cNvPr id="628742" name="Picture 6" descr="http://upload.wikimedia.org/wikipedia/commons/a/a0/Plaza_de_Dal%C3%AD_%28Madrid%29_03.jpg"/>
          <p:cNvPicPr>
            <a:picLocks noChangeAspect="1" noChangeArrowheads="1"/>
          </p:cNvPicPr>
          <p:nvPr/>
        </p:nvPicPr>
        <p:blipFill>
          <a:blip r:embed="rId7" cstate="print"/>
          <a:srcRect/>
          <a:stretch>
            <a:fillRect/>
          </a:stretch>
        </p:blipFill>
        <p:spPr bwMode="auto">
          <a:xfrm>
            <a:off x="7308304" y="0"/>
            <a:ext cx="1835696" cy="1376772"/>
          </a:xfrm>
          <a:prstGeom prst="rect">
            <a:avLst/>
          </a:prstGeom>
          <a:noFill/>
        </p:spPr>
      </p:pic>
      <p:sp>
        <p:nvSpPr>
          <p:cNvPr id="9" name="Rectangle 4"/>
          <p:cNvSpPr>
            <a:spLocks noChangeArrowheads="1"/>
          </p:cNvSpPr>
          <p:nvPr/>
        </p:nvSpPr>
        <p:spPr bwMode="auto">
          <a:xfrm>
            <a:off x="5636754" y="6243076"/>
            <a:ext cx="2319622"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GB" sz="3600" b="1" dirty="0" err="1" smtClean="0">
                <a:solidFill>
                  <a:srgbClr val="F0AD00">
                    <a:satMod val="150000"/>
                  </a:srgbClr>
                </a:solidFill>
                <a:effectLst>
                  <a:outerShdw blurRad="38100" dist="38100" dir="2700000" algn="tl">
                    <a:srgbClr val="000000">
                      <a:alpha val="43137"/>
                    </a:srgbClr>
                  </a:outerShdw>
                </a:effectLst>
                <a:ea typeface="+mj-ea"/>
                <a:cs typeface="+mj-cs"/>
              </a:rPr>
              <a:t>SU</a:t>
            </a:r>
            <a:r>
              <a:rPr lang="en-GB" sz="3600" b="1" dirty="0" err="1" smtClean="0">
                <a:solidFill>
                  <a:prstClr val="white">
                    <a:lumMod val="65000"/>
                  </a:prstClr>
                </a:solidFill>
                <a:effectLst>
                  <a:outerShdw blurRad="38100" dist="38100" dir="2700000" algn="tl">
                    <a:srgbClr val="000000">
                      <a:alpha val="43137"/>
                    </a:srgbClr>
                  </a:outerShdw>
                </a:effectLst>
                <a:ea typeface="+mj-ea"/>
                <a:cs typeface="+mj-cs"/>
              </a:rPr>
              <a:t>rreal</a:t>
            </a:r>
            <a:r>
              <a:rPr lang="en-GB" sz="3600" b="1" dirty="0" err="1" smtClean="0">
                <a:solidFill>
                  <a:srgbClr val="F0AD00">
                    <a:satMod val="150000"/>
                  </a:srgbClr>
                </a:solidFill>
                <a:effectLst>
                  <a:outerShdw blurRad="38100" dist="38100" dir="2700000" algn="tl">
                    <a:srgbClr val="000000">
                      <a:alpha val="43137"/>
                    </a:srgbClr>
                  </a:outerShdw>
                </a:effectLst>
                <a:ea typeface="+mj-ea"/>
                <a:cs typeface="+mj-cs"/>
              </a:rPr>
              <a:t>SY</a:t>
            </a:r>
            <a:endParaRPr lang="en-US" sz="2000" b="1" baseline="33000" dirty="0">
              <a:solidFill>
                <a:srgbClr val="FFC000"/>
              </a:solidFill>
              <a:latin typeface="Trebuchet MS" pitchFamily="3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animEffect transition="in" filter="fade">
                                      <p:cBhvr>
                                        <p:cTn id="13" dur="2000"/>
                                        <p:tgtEl>
                                          <p:spTgt spid="9">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Espace réservé du numéro de diapositive 2"/>
          <p:cNvSpPr>
            <a:spLocks noGrp="1"/>
          </p:cNvSpPr>
          <p:nvPr>
            <p:ph type="sldNum" sz="quarter" idx="12"/>
          </p:nvPr>
        </p:nvSpPr>
        <p:spPr>
          <a:noFill/>
          <a:ln>
            <a:miter lim="800000"/>
            <a:headEnd/>
            <a:tailEnd/>
          </a:ln>
        </p:spPr>
        <p:txBody>
          <a:bodyPr/>
          <a:lstStyle/>
          <a:p>
            <a:fld id="{168A3200-7A34-42EF-90E3-C4717F949FA0}" type="slidenum">
              <a:rPr lang="fr-FR" smtClean="0"/>
              <a:pPr/>
              <a:t>35</a:t>
            </a:fld>
            <a:endParaRPr lang="fr-FR" dirty="0" smtClean="0"/>
          </a:p>
        </p:txBody>
      </p:sp>
      <p:pic>
        <p:nvPicPr>
          <p:cNvPr id="71684" name="Picture 3"/>
          <p:cNvPicPr>
            <a:picLocks noChangeAspect="1" noChangeArrowheads="1"/>
          </p:cNvPicPr>
          <p:nvPr/>
        </p:nvPicPr>
        <p:blipFill>
          <a:blip r:embed="rId4" cstate="print"/>
          <a:srcRect/>
          <a:stretch>
            <a:fillRect/>
          </a:stretch>
        </p:blipFill>
        <p:spPr bwMode="auto">
          <a:xfrm>
            <a:off x="2951163" y="548680"/>
            <a:ext cx="6084887" cy="4068763"/>
          </a:xfrm>
          <a:prstGeom prst="rect">
            <a:avLst/>
          </a:prstGeom>
          <a:noFill/>
          <a:ln w="9525">
            <a:noFill/>
            <a:miter lim="800000"/>
            <a:headEnd/>
            <a:tailEnd/>
          </a:ln>
        </p:spPr>
      </p:pic>
      <p:pic>
        <p:nvPicPr>
          <p:cNvPr id="2" name="Picture 4"/>
          <p:cNvPicPr>
            <a:picLocks noChangeAspect="1" noChangeArrowheads="1"/>
          </p:cNvPicPr>
          <p:nvPr/>
        </p:nvPicPr>
        <p:blipFill>
          <a:blip r:embed="rId5" cstate="print"/>
          <a:srcRect/>
          <a:stretch>
            <a:fillRect/>
          </a:stretch>
        </p:blipFill>
        <p:spPr bwMode="auto">
          <a:xfrm>
            <a:off x="2843808" y="4584105"/>
            <a:ext cx="8502650" cy="1401763"/>
          </a:xfrm>
          <a:prstGeom prst="rect">
            <a:avLst/>
          </a:prstGeom>
          <a:noFill/>
          <a:ln w="9525">
            <a:noFill/>
            <a:miter lim="800000"/>
            <a:headEnd/>
            <a:tailEnd/>
          </a:ln>
        </p:spPr>
      </p:pic>
      <p:pic>
        <p:nvPicPr>
          <p:cNvPr id="40965" name="Picture 5"/>
          <p:cNvPicPr>
            <a:picLocks noChangeAspect="1" noChangeArrowheads="1"/>
          </p:cNvPicPr>
          <p:nvPr/>
        </p:nvPicPr>
        <p:blipFill>
          <a:blip r:embed="rId6" cstate="print"/>
          <a:srcRect/>
          <a:stretch>
            <a:fillRect/>
          </a:stretch>
        </p:blipFill>
        <p:spPr bwMode="auto">
          <a:xfrm>
            <a:off x="2864446" y="6004918"/>
            <a:ext cx="7886700" cy="268287"/>
          </a:xfrm>
          <a:prstGeom prst="rect">
            <a:avLst/>
          </a:prstGeom>
          <a:noFill/>
          <a:ln w="9525">
            <a:noFill/>
            <a:miter lim="800000"/>
            <a:headEnd/>
            <a:tailEnd/>
          </a:ln>
        </p:spPr>
      </p:pic>
      <p:sp>
        <p:nvSpPr>
          <p:cNvPr id="4" name="Rectangle 3"/>
          <p:cNvSpPr>
            <a:spLocks noChangeArrowheads="1"/>
          </p:cNvSpPr>
          <p:nvPr/>
        </p:nvSpPr>
        <p:spPr bwMode="auto">
          <a:xfrm>
            <a:off x="4301133" y="4690468"/>
            <a:ext cx="1441450" cy="1655762"/>
          </a:xfrm>
          <a:prstGeom prst="rect">
            <a:avLst/>
          </a:prstGeom>
          <a:noFill/>
          <a:ln w="57150" algn="ctr">
            <a:solidFill>
              <a:srgbClr val="FF0000"/>
            </a:solidFill>
            <a:round/>
            <a:headEnd/>
            <a:tailEnd/>
          </a:ln>
        </p:spPr>
        <p:txBody>
          <a:bodyPr/>
          <a:lstStyle/>
          <a:p>
            <a:endParaRPr lang="en-US"/>
          </a:p>
        </p:txBody>
      </p:sp>
      <p:pic>
        <p:nvPicPr>
          <p:cNvPr id="71690" name="Picture 2"/>
          <p:cNvPicPr>
            <a:picLocks noChangeAspect="1" noChangeArrowheads="1"/>
          </p:cNvPicPr>
          <p:nvPr/>
        </p:nvPicPr>
        <p:blipFill>
          <a:blip r:embed="rId7" cstate="print"/>
          <a:srcRect/>
          <a:stretch>
            <a:fillRect/>
          </a:stretch>
        </p:blipFill>
        <p:spPr bwMode="auto">
          <a:xfrm>
            <a:off x="8875713" y="945555"/>
            <a:ext cx="203200" cy="2865438"/>
          </a:xfrm>
          <a:prstGeom prst="rect">
            <a:avLst/>
          </a:prstGeom>
          <a:noFill/>
          <a:ln w="9525">
            <a:noFill/>
            <a:miter lim="800000"/>
            <a:headEnd/>
            <a:tailEnd/>
          </a:ln>
        </p:spPr>
      </p:pic>
      <p:sp>
        <p:nvSpPr>
          <p:cNvPr id="6" name="ZoneTexte 5"/>
          <p:cNvSpPr txBox="1">
            <a:spLocks noChangeArrowheads="1"/>
          </p:cNvSpPr>
          <p:nvPr/>
        </p:nvSpPr>
        <p:spPr bwMode="auto">
          <a:xfrm>
            <a:off x="179512" y="1713582"/>
            <a:ext cx="2274982" cy="923330"/>
          </a:xfrm>
          <a:prstGeom prst="rect">
            <a:avLst/>
          </a:prstGeom>
          <a:noFill/>
          <a:ln w="9525">
            <a:noFill/>
            <a:miter lim="800000"/>
            <a:headEnd/>
            <a:tailEnd/>
          </a:ln>
        </p:spPr>
        <p:txBody>
          <a:bodyPr wrap="none">
            <a:spAutoFit/>
          </a:bodyPr>
          <a:lstStyle/>
          <a:p>
            <a:r>
              <a:rPr lang="fr-FR" dirty="0" smtClean="0">
                <a:solidFill>
                  <a:srgbClr val="FF0000"/>
                </a:solidFill>
              </a:rPr>
              <a:t>No apparent tensions </a:t>
            </a:r>
          </a:p>
          <a:p>
            <a:r>
              <a:rPr lang="fr-FR" dirty="0" err="1" smtClean="0">
                <a:solidFill>
                  <a:srgbClr val="FF0000"/>
                </a:solidFill>
              </a:rPr>
              <a:t>between</a:t>
            </a:r>
            <a:r>
              <a:rPr lang="fr-FR" dirty="0" smtClean="0">
                <a:solidFill>
                  <a:srgbClr val="FF0000"/>
                </a:solidFill>
              </a:rPr>
              <a:t> </a:t>
            </a:r>
            <a:r>
              <a:rPr lang="fr-FR" dirty="0" err="1" smtClean="0">
                <a:solidFill>
                  <a:srgbClr val="FF0000"/>
                </a:solidFill>
              </a:rPr>
              <a:t>m</a:t>
            </a:r>
            <a:r>
              <a:rPr lang="fr-FR" baseline="-25000" dirty="0" err="1" smtClean="0">
                <a:solidFill>
                  <a:srgbClr val="FF0000"/>
                </a:solidFill>
              </a:rPr>
              <a:t>H</a:t>
            </a:r>
            <a:r>
              <a:rPr lang="fr-FR" baseline="-25000" dirty="0" smtClean="0">
                <a:solidFill>
                  <a:srgbClr val="FF0000"/>
                </a:solidFill>
              </a:rPr>
              <a:t> </a:t>
            </a:r>
            <a:r>
              <a:rPr lang="fr-FR" dirty="0" smtClean="0">
                <a:solidFill>
                  <a:srgbClr val="FF0000"/>
                </a:solidFill>
              </a:rPr>
              <a:t>and</a:t>
            </a:r>
            <a:endParaRPr lang="fr-FR" baseline="-25000" dirty="0">
              <a:solidFill>
                <a:srgbClr val="FF0000"/>
              </a:solidFill>
            </a:endParaRPr>
          </a:p>
          <a:p>
            <a:r>
              <a:rPr lang="fr-FR" dirty="0" smtClean="0">
                <a:solidFill>
                  <a:srgbClr val="FF0000"/>
                </a:solidFill>
              </a:rPr>
              <a:t>{m</a:t>
            </a:r>
            <a:r>
              <a:rPr lang="fr-FR" baseline="-25000" dirty="0" smtClean="0">
                <a:solidFill>
                  <a:srgbClr val="FF0000"/>
                </a:solidFill>
              </a:rPr>
              <a:t>W</a:t>
            </a:r>
            <a:r>
              <a:rPr lang="fr-FR" dirty="0" smtClean="0">
                <a:solidFill>
                  <a:srgbClr val="FF0000"/>
                </a:solidFill>
              </a:rPr>
              <a:t> m</a:t>
            </a:r>
            <a:r>
              <a:rPr lang="fr-FR" baseline="-25000" dirty="0" smtClean="0">
                <a:solidFill>
                  <a:srgbClr val="FF0000"/>
                </a:solidFill>
              </a:rPr>
              <a:t>t</a:t>
            </a:r>
            <a:r>
              <a:rPr lang="fr-FR" dirty="0" smtClean="0">
                <a:solidFill>
                  <a:srgbClr val="FF0000"/>
                </a:solidFill>
              </a:rPr>
              <a:t> } </a:t>
            </a:r>
            <a:endParaRPr lang="fr-FR" dirty="0">
              <a:solidFill>
                <a:srgbClr val="FF0000"/>
              </a:solidFill>
            </a:endParaRPr>
          </a:p>
        </p:txBody>
      </p:sp>
      <p:sp>
        <p:nvSpPr>
          <p:cNvPr id="12" name="Rectangle 3"/>
          <p:cNvSpPr>
            <a:spLocks noChangeArrowheads="1"/>
          </p:cNvSpPr>
          <p:nvPr/>
        </p:nvSpPr>
        <p:spPr bwMode="auto">
          <a:xfrm>
            <a:off x="179512" y="188640"/>
            <a:ext cx="2376264"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Electroweak Fit</a:t>
            </a:r>
            <a:endParaRPr lang="en-US" sz="2500" b="1" dirty="0">
              <a:solidFill>
                <a:srgbClr val="FFC000"/>
              </a:solidFill>
            </a:endParaRPr>
          </a:p>
        </p:txBody>
      </p:sp>
      <p:sp>
        <p:nvSpPr>
          <p:cNvPr id="13" name="Rectangle 12"/>
          <p:cNvSpPr>
            <a:spLocks noChangeArrowheads="1"/>
          </p:cNvSpPr>
          <p:nvPr/>
        </p:nvSpPr>
        <p:spPr bwMode="auto">
          <a:xfrm>
            <a:off x="7668344" y="4689748"/>
            <a:ext cx="1441450" cy="1655762"/>
          </a:xfrm>
          <a:prstGeom prst="rect">
            <a:avLst/>
          </a:prstGeom>
          <a:noFill/>
          <a:ln w="57150" algn="ctr">
            <a:solidFill>
              <a:srgbClr val="FF0000"/>
            </a:solidFill>
            <a:round/>
            <a:headEnd/>
            <a:tailEnd/>
          </a:ln>
        </p:spPr>
        <p:txBody>
          <a:bodyPr/>
          <a:lstStyle/>
          <a:p>
            <a:endParaRPr lang="en-US"/>
          </a:p>
        </p:txBody>
      </p:sp>
      <p:pic>
        <p:nvPicPr>
          <p:cNvPr id="14" name="Picture 12"/>
          <p:cNvPicPr>
            <a:picLocks noChangeAspect="1" noChangeArrowheads="1"/>
          </p:cNvPicPr>
          <p:nvPr/>
        </p:nvPicPr>
        <p:blipFill>
          <a:blip r:embed="rId8" cstate="print"/>
          <a:srcRect/>
          <a:stretch>
            <a:fillRect/>
          </a:stretch>
        </p:blipFill>
        <p:spPr bwMode="auto">
          <a:xfrm>
            <a:off x="0" y="836712"/>
            <a:ext cx="2987824" cy="748598"/>
          </a:xfrm>
          <a:prstGeom prst="rect">
            <a:avLst/>
          </a:prstGeom>
          <a:noFill/>
        </p:spPr>
      </p:pic>
      <p:sp>
        <p:nvSpPr>
          <p:cNvPr id="15" name="Text Box 2"/>
          <p:cNvSpPr txBox="1">
            <a:spLocks noChangeArrowheads="1"/>
          </p:cNvSpPr>
          <p:nvPr/>
        </p:nvSpPr>
        <p:spPr bwMode="auto">
          <a:xfrm>
            <a:off x="179512" y="2656850"/>
            <a:ext cx="3096344" cy="2970044"/>
          </a:xfrm>
          <a:prstGeom prst="rect">
            <a:avLst/>
          </a:prstGeom>
          <a:noFill/>
          <a:ln w="9525">
            <a:noFill/>
            <a:miter lim="800000"/>
            <a:headEnd/>
            <a:tailEnd/>
          </a:ln>
          <a:effectLst/>
        </p:spPr>
        <p:txBody>
          <a:bodyPr wrap="square">
            <a:spAutoFit/>
          </a:bodyPr>
          <a:lstStyle/>
          <a:p>
            <a:pPr eaLnBrk="0" hangingPunct="0">
              <a:spcBef>
                <a:spcPct val="50000"/>
              </a:spcBef>
            </a:pPr>
            <a:r>
              <a:rPr lang="de-DE" sz="2000" dirty="0">
                <a:solidFill>
                  <a:srgbClr val="000000"/>
                </a:solidFill>
              </a:rPr>
              <a:t>P</a:t>
            </a:r>
            <a:r>
              <a:rPr lang="de-DE" sz="2000" dirty="0" smtClean="0">
                <a:solidFill>
                  <a:srgbClr val="000000"/>
                </a:solidFill>
              </a:rPr>
              <a:t>ossible </a:t>
            </a:r>
            <a:r>
              <a:rPr lang="de-DE" sz="2000" dirty="0">
                <a:solidFill>
                  <a:srgbClr val="000000"/>
                </a:solidFill>
              </a:rPr>
              <a:t>due </a:t>
            </a:r>
            <a:r>
              <a:rPr lang="de-DE" sz="2000" dirty="0" smtClean="0">
                <a:solidFill>
                  <a:srgbClr val="000000"/>
                </a:solidFill>
              </a:rPr>
              <a:t>to</a:t>
            </a:r>
          </a:p>
          <a:p>
            <a:pPr eaLnBrk="0" hangingPunct="0">
              <a:spcBef>
                <a:spcPct val="50000"/>
              </a:spcBef>
            </a:pPr>
            <a:r>
              <a:rPr lang="de-DE" sz="2000" dirty="0" smtClean="0">
                <a:solidFill>
                  <a:srgbClr val="000000"/>
                </a:solidFill>
                <a:cs typeface="Arial" pitchFamily="34" charset="0"/>
              </a:rPr>
              <a:t>• </a:t>
            </a:r>
            <a:r>
              <a:rPr lang="de-DE" sz="2000" dirty="0" smtClean="0">
                <a:solidFill>
                  <a:srgbClr val="000000"/>
                </a:solidFill>
              </a:rPr>
              <a:t>precision measurements</a:t>
            </a:r>
          </a:p>
          <a:p>
            <a:pPr eaLnBrk="0" hangingPunct="0">
              <a:spcBef>
                <a:spcPct val="50000"/>
              </a:spcBef>
            </a:pPr>
            <a:r>
              <a:rPr lang="de-DE" sz="2000" dirty="0" smtClean="0">
                <a:solidFill>
                  <a:srgbClr val="000000"/>
                </a:solidFill>
                <a:cs typeface="Arial" pitchFamily="34" charset="0"/>
              </a:rPr>
              <a:t>• </a:t>
            </a:r>
            <a:r>
              <a:rPr lang="de-DE" sz="2000" dirty="0">
                <a:solidFill>
                  <a:srgbClr val="FF0000"/>
                </a:solidFill>
              </a:rPr>
              <a:t>known higher order  electroweak </a:t>
            </a:r>
            <a:r>
              <a:rPr lang="de-DE" sz="2000" dirty="0" smtClean="0">
                <a:solidFill>
                  <a:srgbClr val="FF0000"/>
                </a:solidFill>
              </a:rPr>
              <a:t>corrections</a:t>
            </a:r>
          </a:p>
          <a:p>
            <a:pPr eaLnBrk="0" hangingPunct="0">
              <a:spcBef>
                <a:spcPct val="50000"/>
              </a:spcBef>
            </a:pPr>
            <a:r>
              <a:rPr lang="de-DE" sz="2000" dirty="0" smtClean="0">
                <a:solidFill>
                  <a:srgbClr val="FF0000"/>
                </a:solidFill>
              </a:rPr>
              <a:t>Quadratic ,Logarithmic</a:t>
            </a:r>
            <a:endParaRPr lang="de-DE" sz="2000" dirty="0">
              <a:solidFill>
                <a:srgbClr val="FF0000"/>
              </a:solidFill>
            </a:endParaRPr>
          </a:p>
          <a:p>
            <a:pPr eaLnBrk="0" hangingPunct="0">
              <a:spcBef>
                <a:spcPct val="50000"/>
              </a:spcBef>
            </a:pPr>
            <a:endParaRPr lang="de-DE" sz="2000" dirty="0">
              <a:solidFill>
                <a:srgbClr val="000000"/>
              </a:solidFill>
            </a:endParaRPr>
          </a:p>
          <a:p>
            <a:pPr eaLnBrk="0" hangingPunct="0">
              <a:spcBef>
                <a:spcPct val="50000"/>
              </a:spcBef>
            </a:pPr>
            <a:endParaRPr lang="de-DE" dirty="0">
              <a:solidFill>
                <a:srgbClr val="000000"/>
              </a:solidFill>
            </a:endParaRPr>
          </a:p>
        </p:txBody>
      </p:sp>
      <p:grpSp>
        <p:nvGrpSpPr>
          <p:cNvPr id="3" name="Group 15"/>
          <p:cNvGrpSpPr/>
          <p:nvPr/>
        </p:nvGrpSpPr>
        <p:grpSpPr>
          <a:xfrm>
            <a:off x="251520" y="4834681"/>
            <a:ext cx="2330450" cy="858838"/>
            <a:chOff x="5867400" y="5882530"/>
            <a:chExt cx="2330450" cy="858838"/>
          </a:xfrm>
        </p:grpSpPr>
        <p:graphicFrame>
          <p:nvGraphicFramePr>
            <p:cNvPr id="17" name="Object 3"/>
            <p:cNvGraphicFramePr>
              <a:graphicFrameLocks noChangeAspect="1"/>
            </p:cNvGraphicFramePr>
            <p:nvPr/>
          </p:nvGraphicFramePr>
          <p:xfrm>
            <a:off x="5867400" y="5882530"/>
            <a:ext cx="2330450" cy="858838"/>
          </p:xfrm>
          <a:graphic>
            <a:graphicData uri="http://schemas.openxmlformats.org/presentationml/2006/ole">
              <p:oleObj spid="_x0000_s955394" name="Formel" r:id="rId9" imgW="1168200" imgH="431640" progId="Equation.3">
                <p:embed/>
              </p:oleObj>
            </a:graphicData>
          </a:graphic>
        </p:graphicFrame>
        <p:sp>
          <p:nvSpPr>
            <p:cNvPr id="18" name="Rectangle 4"/>
            <p:cNvSpPr>
              <a:spLocks noChangeArrowheads="1"/>
            </p:cNvSpPr>
            <p:nvPr/>
          </p:nvSpPr>
          <p:spPr bwMode="auto">
            <a:xfrm>
              <a:off x="6300788" y="5911924"/>
              <a:ext cx="457200" cy="365125"/>
            </a:xfrm>
            <a:prstGeom prst="rect">
              <a:avLst/>
            </a:prstGeom>
            <a:noFill/>
            <a:ln w="9525">
              <a:solidFill>
                <a:srgbClr val="FF0000"/>
              </a:solidFill>
              <a:miter lim="800000"/>
              <a:headEnd/>
              <a:tailEnd/>
            </a:ln>
            <a:effectLst/>
          </p:spPr>
          <p:txBody>
            <a:bodyPr wrap="none" anchor="ctr"/>
            <a:lstStyle/>
            <a:p>
              <a:endParaRPr lang="en-US">
                <a:solidFill>
                  <a:srgbClr val="000000"/>
                </a:solidFill>
              </a:endParaRPr>
            </a:p>
          </p:txBody>
        </p:sp>
        <p:sp>
          <p:nvSpPr>
            <p:cNvPr id="19" name="Rectangle 5"/>
            <p:cNvSpPr>
              <a:spLocks noChangeArrowheads="1"/>
            </p:cNvSpPr>
            <p:nvPr/>
          </p:nvSpPr>
          <p:spPr bwMode="auto">
            <a:xfrm>
              <a:off x="7524750" y="5911924"/>
              <a:ext cx="457200" cy="365125"/>
            </a:xfrm>
            <a:prstGeom prst="rect">
              <a:avLst/>
            </a:prstGeom>
            <a:noFill/>
            <a:ln w="9525">
              <a:solidFill>
                <a:srgbClr val="FF0000"/>
              </a:solidFill>
              <a:miter lim="800000"/>
              <a:headEnd/>
              <a:tailEnd/>
            </a:ln>
            <a:effectLst/>
          </p:spPr>
          <p:txBody>
            <a:bodyPr wrap="none" anchor="ctr"/>
            <a:lstStyle/>
            <a:p>
              <a:endParaRPr lang="en-US">
                <a:solidFill>
                  <a:srgbClr val="000000"/>
                </a:solidFill>
              </a:endParaRPr>
            </a:p>
          </p:txBody>
        </p:sp>
      </p:grpSp>
      <p:pic>
        <p:nvPicPr>
          <p:cNvPr id="20" name="Picture 1"/>
          <p:cNvPicPr>
            <a:picLocks noChangeAspect="1" noChangeArrowheads="1"/>
          </p:cNvPicPr>
          <p:nvPr/>
        </p:nvPicPr>
        <p:blipFill>
          <a:blip r:embed="rId10" cstate="print"/>
          <a:srcRect/>
          <a:stretch>
            <a:fillRect/>
          </a:stretch>
        </p:blipFill>
        <p:spPr bwMode="auto">
          <a:xfrm>
            <a:off x="899591" y="5760476"/>
            <a:ext cx="1299607" cy="1097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Espace réservé du numéro de diapositive 3"/>
          <p:cNvSpPr>
            <a:spLocks noGrp="1"/>
          </p:cNvSpPr>
          <p:nvPr>
            <p:ph type="sldNum" sz="quarter" idx="12"/>
          </p:nvPr>
        </p:nvSpPr>
        <p:spPr>
          <a:noFill/>
          <a:ln>
            <a:miter lim="800000"/>
            <a:headEnd/>
            <a:tailEnd/>
          </a:ln>
        </p:spPr>
        <p:txBody>
          <a:bodyPr/>
          <a:lstStyle/>
          <a:p>
            <a:fld id="{48F0252A-E424-4936-85A4-FFF1D742005B}" type="slidenum">
              <a:rPr lang="fr-FR" smtClean="0">
                <a:solidFill>
                  <a:srgbClr val="000000"/>
                </a:solidFill>
              </a:rPr>
              <a:pPr/>
              <a:t>36</a:t>
            </a:fld>
            <a:endParaRPr lang="fr-FR" smtClean="0">
              <a:solidFill>
                <a:srgbClr val="000000"/>
              </a:solidFill>
            </a:endParaRPr>
          </a:p>
        </p:txBody>
      </p:sp>
      <p:pic>
        <p:nvPicPr>
          <p:cNvPr id="72709" name="Picture 5"/>
          <p:cNvPicPr>
            <a:picLocks noChangeAspect="1" noChangeArrowheads="1"/>
          </p:cNvPicPr>
          <p:nvPr/>
        </p:nvPicPr>
        <p:blipFill>
          <a:blip r:embed="rId3" cstate="print"/>
          <a:srcRect/>
          <a:stretch>
            <a:fillRect/>
          </a:stretch>
        </p:blipFill>
        <p:spPr bwMode="auto">
          <a:xfrm>
            <a:off x="80963" y="1773238"/>
            <a:ext cx="6477000" cy="2552700"/>
          </a:xfrm>
          <a:prstGeom prst="rect">
            <a:avLst/>
          </a:prstGeom>
          <a:solidFill>
            <a:srgbClr val="CCFFFF"/>
          </a:solidFill>
          <a:ln w="9525">
            <a:noFill/>
            <a:miter lim="800000"/>
            <a:headEnd/>
            <a:tailEnd/>
          </a:ln>
        </p:spPr>
      </p:pic>
      <p:sp>
        <p:nvSpPr>
          <p:cNvPr id="72710" name="Text Box 6"/>
          <p:cNvSpPr txBox="1">
            <a:spLocks noChangeArrowheads="1"/>
          </p:cNvSpPr>
          <p:nvPr/>
        </p:nvSpPr>
        <p:spPr bwMode="auto">
          <a:xfrm>
            <a:off x="1258888" y="1509713"/>
            <a:ext cx="2016125" cy="276225"/>
          </a:xfrm>
          <a:prstGeom prst="rect">
            <a:avLst/>
          </a:prstGeom>
          <a:noFill/>
          <a:ln w="9525">
            <a:noFill/>
            <a:miter lim="800000"/>
            <a:headEnd/>
            <a:tailEnd/>
          </a:ln>
        </p:spPr>
        <p:txBody>
          <a:bodyPr wrap="none">
            <a:spAutoFit/>
          </a:bodyPr>
          <a:lstStyle/>
          <a:p>
            <a:r>
              <a:rPr lang="fr-FR" sz="1200" b="0" i="0"/>
              <a:t>D.Rainwater hep-ph/0702124</a:t>
            </a:r>
          </a:p>
        </p:txBody>
      </p:sp>
      <p:sp>
        <p:nvSpPr>
          <p:cNvPr id="72711" name="AutoShape 7"/>
          <p:cNvSpPr>
            <a:spLocks/>
          </p:cNvSpPr>
          <p:nvPr/>
        </p:nvSpPr>
        <p:spPr bwMode="auto">
          <a:xfrm rot="10800000">
            <a:off x="776288" y="3141663"/>
            <a:ext cx="101600" cy="719137"/>
          </a:xfrm>
          <a:prstGeom prst="rightBrace">
            <a:avLst>
              <a:gd name="adj1" fmla="val 161617"/>
              <a:gd name="adj2" fmla="val 50000"/>
            </a:avLst>
          </a:prstGeom>
          <a:noFill/>
          <a:ln w="38100">
            <a:solidFill>
              <a:srgbClr val="FF0000"/>
            </a:solidFill>
            <a:round/>
            <a:headEnd/>
            <a:tailEnd/>
          </a:ln>
        </p:spPr>
        <p:txBody>
          <a:bodyPr wrap="none" anchor="ctr"/>
          <a:lstStyle/>
          <a:p>
            <a:endParaRPr lang="en-US"/>
          </a:p>
        </p:txBody>
      </p:sp>
      <p:sp>
        <p:nvSpPr>
          <p:cNvPr id="72712" name="Text Box 8"/>
          <p:cNvSpPr txBox="1">
            <a:spLocks noChangeArrowheads="1"/>
          </p:cNvSpPr>
          <p:nvPr/>
        </p:nvSpPr>
        <p:spPr bwMode="auto">
          <a:xfrm>
            <a:off x="25400" y="3333750"/>
            <a:ext cx="803275" cy="336550"/>
          </a:xfrm>
          <a:prstGeom prst="rect">
            <a:avLst/>
          </a:prstGeom>
          <a:noFill/>
          <a:ln w="9525">
            <a:noFill/>
            <a:miter lim="800000"/>
            <a:headEnd/>
            <a:tailEnd/>
          </a:ln>
        </p:spPr>
        <p:txBody>
          <a:bodyPr>
            <a:spAutoFit/>
          </a:bodyPr>
          <a:lstStyle/>
          <a:p>
            <a:r>
              <a:rPr lang="fr-FR" sz="1600" i="0"/>
              <a:t> </a:t>
            </a:r>
            <a:r>
              <a:rPr lang="fr-FR" sz="1400" i="0">
                <a:solidFill>
                  <a:srgbClr val="FF0000"/>
                </a:solidFill>
              </a:rPr>
              <a:t>MSSM</a:t>
            </a:r>
          </a:p>
        </p:txBody>
      </p:sp>
      <p:sp>
        <p:nvSpPr>
          <p:cNvPr id="72713" name="Text Box 9"/>
          <p:cNvSpPr txBox="1">
            <a:spLocks noChangeArrowheads="1"/>
          </p:cNvSpPr>
          <p:nvPr/>
        </p:nvSpPr>
        <p:spPr bwMode="auto">
          <a:xfrm>
            <a:off x="1631950" y="138113"/>
            <a:ext cx="3222625" cy="701675"/>
          </a:xfrm>
          <a:prstGeom prst="rect">
            <a:avLst/>
          </a:prstGeom>
          <a:noFill/>
          <a:ln w="9525">
            <a:noFill/>
            <a:miter lim="800000"/>
            <a:headEnd/>
            <a:tailEnd/>
          </a:ln>
        </p:spPr>
        <p:txBody>
          <a:bodyPr wrap="none">
            <a:spAutoFit/>
          </a:bodyPr>
          <a:lstStyle/>
          <a:p>
            <a:r>
              <a:rPr lang="fr-FR" sz="2000" i="0"/>
              <a:t>5 Higgs bosons  </a:t>
            </a:r>
          </a:p>
          <a:p>
            <a:r>
              <a:rPr lang="fr-FR" sz="2000" i="0"/>
              <a:t>( 3 neutrals and 2 charged ) </a:t>
            </a:r>
          </a:p>
        </p:txBody>
      </p:sp>
      <p:sp>
        <p:nvSpPr>
          <p:cNvPr id="93194" name="Text Box 10"/>
          <p:cNvSpPr txBox="1">
            <a:spLocks noChangeArrowheads="1"/>
          </p:cNvSpPr>
          <p:nvPr/>
        </p:nvSpPr>
        <p:spPr bwMode="auto">
          <a:xfrm>
            <a:off x="6372200" y="212447"/>
            <a:ext cx="2160537" cy="1200329"/>
          </a:xfrm>
          <a:prstGeom prst="rect">
            <a:avLst/>
          </a:prstGeom>
          <a:solidFill>
            <a:srgbClr val="CCFFCC"/>
          </a:solidFill>
          <a:ln w="9525">
            <a:noFill/>
            <a:miter lim="800000"/>
            <a:headEnd/>
            <a:tailEnd/>
          </a:ln>
        </p:spPr>
        <p:txBody>
          <a:bodyPr wrap="square">
            <a:spAutoFit/>
          </a:bodyPr>
          <a:lstStyle/>
          <a:p>
            <a:r>
              <a:rPr lang="fr-FR" i="0" dirty="0" err="1"/>
              <a:t>couplings</a:t>
            </a:r>
            <a:r>
              <a:rPr lang="fr-FR" i="0" dirty="0"/>
              <a:t> to down</a:t>
            </a:r>
          </a:p>
          <a:p>
            <a:r>
              <a:rPr lang="fr-FR" i="0" dirty="0"/>
              <a:t>part of doublets</a:t>
            </a:r>
          </a:p>
          <a:p>
            <a:r>
              <a:rPr lang="fr-FR" i="0" dirty="0"/>
              <a:t>( b , </a:t>
            </a:r>
            <a:r>
              <a:rPr lang="el-GR" i="0" dirty="0">
                <a:cs typeface="Times New Roman" pitchFamily="18" charset="0"/>
                <a:sym typeface="Symbol" pitchFamily="18" charset="2"/>
              </a:rPr>
              <a:t></a:t>
            </a:r>
            <a:r>
              <a:rPr lang="fr-FR" i="0" dirty="0">
                <a:cs typeface="Times New Roman" pitchFamily="18" charset="0"/>
                <a:sym typeface="Symbol" pitchFamily="18" charset="2"/>
              </a:rPr>
              <a:t> , </a:t>
            </a:r>
            <a:r>
              <a:rPr lang="el-GR" i="0" dirty="0">
                <a:cs typeface="Times New Roman" pitchFamily="18" charset="0"/>
                <a:sym typeface="Symbol" pitchFamily="18" charset="2"/>
              </a:rPr>
              <a:t></a:t>
            </a:r>
            <a:r>
              <a:rPr lang="fr-FR" i="0" dirty="0"/>
              <a:t>  ) </a:t>
            </a:r>
            <a:r>
              <a:rPr lang="fr-FR" i="0" dirty="0" err="1"/>
              <a:t>enhanced</a:t>
            </a:r>
            <a:endParaRPr lang="fr-FR" i="0" dirty="0"/>
          </a:p>
          <a:p>
            <a:r>
              <a:rPr lang="fr-FR" i="0" dirty="0" err="1"/>
              <a:t>at</a:t>
            </a:r>
            <a:r>
              <a:rPr lang="fr-FR" i="0" dirty="0"/>
              <a:t>  </a:t>
            </a:r>
            <a:r>
              <a:rPr lang="fr-FR" i="0" dirty="0" err="1"/>
              <a:t>high</a:t>
            </a:r>
            <a:r>
              <a:rPr lang="fr-FR" i="0" dirty="0"/>
              <a:t>  </a:t>
            </a:r>
            <a:r>
              <a:rPr lang="fr-FR" dirty="0"/>
              <a:t>tan(</a:t>
            </a:r>
            <a:r>
              <a:rPr lang="el-GR" dirty="0">
                <a:cs typeface="Times New Roman" pitchFamily="18" charset="0"/>
              </a:rPr>
              <a:t>β</a:t>
            </a:r>
            <a:r>
              <a:rPr lang="fr-FR" dirty="0">
                <a:cs typeface="Times New Roman" pitchFamily="18" charset="0"/>
              </a:rPr>
              <a:t>)</a:t>
            </a:r>
            <a:endParaRPr lang="el-GR" dirty="0">
              <a:cs typeface="Times New Roman" pitchFamily="18" charset="0"/>
            </a:endParaRPr>
          </a:p>
        </p:txBody>
      </p:sp>
      <p:sp>
        <p:nvSpPr>
          <p:cNvPr id="72715" name="Rectangle 13"/>
          <p:cNvSpPr>
            <a:spLocks noChangeArrowheads="1"/>
          </p:cNvSpPr>
          <p:nvPr/>
        </p:nvSpPr>
        <p:spPr bwMode="auto">
          <a:xfrm>
            <a:off x="539750" y="5734050"/>
            <a:ext cx="936625" cy="287338"/>
          </a:xfrm>
          <a:prstGeom prst="rect">
            <a:avLst/>
          </a:prstGeom>
          <a:solidFill>
            <a:schemeClr val="bg1"/>
          </a:solidFill>
          <a:ln w="9525">
            <a:noFill/>
            <a:miter lim="800000"/>
            <a:headEnd/>
            <a:tailEnd/>
          </a:ln>
        </p:spPr>
        <p:txBody>
          <a:bodyPr wrap="none" anchor="ctr"/>
          <a:lstStyle/>
          <a:p>
            <a:endParaRPr lang="en-US"/>
          </a:p>
        </p:txBody>
      </p:sp>
      <p:sp>
        <p:nvSpPr>
          <p:cNvPr id="93198" name="Text Box 14"/>
          <p:cNvSpPr txBox="1">
            <a:spLocks noChangeArrowheads="1"/>
          </p:cNvSpPr>
          <p:nvPr/>
        </p:nvSpPr>
        <p:spPr bwMode="auto">
          <a:xfrm>
            <a:off x="179513" y="4797152"/>
            <a:ext cx="5544616" cy="923330"/>
          </a:xfrm>
          <a:prstGeom prst="rect">
            <a:avLst/>
          </a:prstGeom>
          <a:solidFill>
            <a:srgbClr val="FFCCFF"/>
          </a:solidFill>
          <a:ln w="9525">
            <a:noFill/>
            <a:miter lim="800000"/>
            <a:headEnd/>
            <a:tailEnd/>
          </a:ln>
        </p:spPr>
        <p:txBody>
          <a:bodyPr wrap="square">
            <a:spAutoFit/>
          </a:bodyPr>
          <a:lstStyle/>
          <a:p>
            <a:r>
              <a:rPr lang="fr-FR" dirty="0" err="1"/>
              <a:t>at</a:t>
            </a:r>
            <a:r>
              <a:rPr lang="fr-FR" dirty="0"/>
              <a:t> LO MSSM </a:t>
            </a:r>
            <a:r>
              <a:rPr lang="fr-FR" dirty="0" err="1"/>
              <a:t>Higgs</a:t>
            </a:r>
            <a:r>
              <a:rPr lang="fr-FR" dirty="0"/>
              <a:t> </a:t>
            </a:r>
            <a:r>
              <a:rPr lang="fr-FR" dirty="0" err="1"/>
              <a:t>sector</a:t>
            </a:r>
            <a:r>
              <a:rPr lang="fr-FR" dirty="0"/>
              <a:t> </a:t>
            </a:r>
            <a:r>
              <a:rPr lang="fr-FR" dirty="0" err="1"/>
              <a:t>depends</a:t>
            </a:r>
            <a:r>
              <a:rPr lang="fr-FR" dirty="0"/>
              <a:t> </a:t>
            </a:r>
            <a:r>
              <a:rPr lang="fr-FR" dirty="0" smtClean="0"/>
              <a:t>on </a:t>
            </a:r>
            <a:r>
              <a:rPr lang="fr-FR" dirty="0"/>
              <a:t>2 </a:t>
            </a:r>
            <a:r>
              <a:rPr lang="fr-FR" dirty="0" err="1"/>
              <a:t>parameters</a:t>
            </a:r>
            <a:r>
              <a:rPr lang="fr-FR" dirty="0"/>
              <a:t>  </a:t>
            </a:r>
            <a:endParaRPr lang="fr-FR" dirty="0" smtClean="0"/>
          </a:p>
          <a:p>
            <a:r>
              <a:rPr lang="fr-FR" dirty="0" smtClean="0">
                <a:solidFill>
                  <a:srgbClr val="FF0000"/>
                </a:solidFill>
              </a:rPr>
              <a:t>M</a:t>
            </a:r>
            <a:r>
              <a:rPr lang="fr-FR" baseline="-25000" dirty="0" smtClean="0">
                <a:solidFill>
                  <a:srgbClr val="FF0000"/>
                </a:solidFill>
              </a:rPr>
              <a:t>A</a:t>
            </a:r>
            <a:r>
              <a:rPr lang="fr-FR" dirty="0" smtClean="0">
                <a:solidFill>
                  <a:srgbClr val="FF0000"/>
                </a:solidFill>
              </a:rPr>
              <a:t>    </a:t>
            </a:r>
            <a:r>
              <a:rPr lang="fr-FR" dirty="0">
                <a:solidFill>
                  <a:srgbClr val="FF0000"/>
                </a:solidFill>
              </a:rPr>
              <a:t>tan(</a:t>
            </a:r>
            <a:r>
              <a:rPr lang="fr-FR" dirty="0">
                <a:solidFill>
                  <a:srgbClr val="FF0000"/>
                </a:solidFill>
                <a:sym typeface="Symbol" pitchFamily="18" charset="2"/>
              </a:rPr>
              <a:t></a:t>
            </a:r>
            <a:r>
              <a:rPr lang="fr-FR" dirty="0" smtClean="0">
                <a:solidFill>
                  <a:srgbClr val="FF0000"/>
                </a:solidFill>
                <a:sym typeface="Symbol" pitchFamily="18" charset="2"/>
              </a:rPr>
              <a:t>)</a:t>
            </a:r>
            <a:r>
              <a:rPr lang="fr-FR" dirty="0" smtClean="0"/>
              <a:t> </a:t>
            </a:r>
            <a:r>
              <a:rPr lang="fr-FR" dirty="0"/>
              <a:t>( = v2/ v1)            </a:t>
            </a:r>
            <a:endParaRPr lang="fr-FR" dirty="0" smtClean="0"/>
          </a:p>
          <a:p>
            <a:r>
              <a:rPr lang="fr-FR" dirty="0" err="1" smtClean="0"/>
              <a:t>at</a:t>
            </a:r>
            <a:r>
              <a:rPr lang="fr-FR" dirty="0" smtClean="0"/>
              <a:t> </a:t>
            </a:r>
            <a:r>
              <a:rPr lang="fr-FR" dirty="0"/>
              <a:t>NLO more SUSY </a:t>
            </a:r>
            <a:r>
              <a:rPr lang="fr-FR" dirty="0" err="1"/>
              <a:t>parameters</a:t>
            </a:r>
            <a:r>
              <a:rPr lang="fr-FR" dirty="0"/>
              <a:t>  </a:t>
            </a:r>
          </a:p>
        </p:txBody>
      </p:sp>
      <p:sp>
        <p:nvSpPr>
          <p:cNvPr id="72717" name="Rectangle 17"/>
          <p:cNvSpPr>
            <a:spLocks noChangeArrowheads="1"/>
          </p:cNvSpPr>
          <p:nvPr/>
        </p:nvSpPr>
        <p:spPr bwMode="auto">
          <a:xfrm>
            <a:off x="0" y="4005263"/>
            <a:ext cx="6804025" cy="360362"/>
          </a:xfrm>
          <a:prstGeom prst="rect">
            <a:avLst/>
          </a:prstGeom>
          <a:solidFill>
            <a:schemeClr val="bg1"/>
          </a:solidFill>
          <a:ln w="9525">
            <a:noFill/>
            <a:miter lim="800000"/>
            <a:headEnd/>
            <a:tailEnd/>
          </a:ln>
        </p:spPr>
        <p:txBody>
          <a:bodyPr wrap="none" anchor="ctr"/>
          <a:lstStyle/>
          <a:p>
            <a:endParaRPr lang="en-US"/>
          </a:p>
        </p:txBody>
      </p:sp>
      <p:sp>
        <p:nvSpPr>
          <p:cNvPr id="3" name="ZoneTexte 2"/>
          <p:cNvSpPr txBox="1">
            <a:spLocks noChangeArrowheads="1"/>
          </p:cNvSpPr>
          <p:nvPr/>
        </p:nvSpPr>
        <p:spPr bwMode="auto">
          <a:xfrm>
            <a:off x="1033020" y="6228020"/>
            <a:ext cx="3682996" cy="369332"/>
          </a:xfrm>
          <a:prstGeom prst="rect">
            <a:avLst/>
          </a:prstGeom>
          <a:solidFill>
            <a:srgbClr val="00FFFF"/>
          </a:solidFill>
          <a:ln w="9525">
            <a:noFill/>
            <a:miter lim="800000"/>
            <a:headEnd/>
            <a:tailEnd/>
          </a:ln>
        </p:spPr>
        <p:txBody>
          <a:bodyPr wrap="none">
            <a:spAutoFit/>
          </a:bodyPr>
          <a:lstStyle/>
          <a:p>
            <a:r>
              <a:rPr lang="fr-FR" dirty="0"/>
              <a:t>A </a:t>
            </a:r>
            <a:r>
              <a:rPr lang="fr-FR" dirty="0" smtClean="0"/>
              <a:t>(0</a:t>
            </a:r>
            <a:r>
              <a:rPr lang="fr-FR" baseline="30000" dirty="0" smtClean="0"/>
              <a:t>-</a:t>
            </a:r>
            <a:r>
              <a:rPr lang="fr-FR" dirty="0" smtClean="0"/>
              <a:t>) </a:t>
            </a:r>
            <a:r>
              <a:rPr lang="fr-FR" dirty="0" err="1"/>
              <a:t>does</a:t>
            </a:r>
            <a:r>
              <a:rPr lang="fr-FR" dirty="0"/>
              <a:t> not </a:t>
            </a:r>
            <a:r>
              <a:rPr lang="fr-FR" dirty="0" err="1" smtClean="0"/>
              <a:t>give</a:t>
            </a:r>
            <a:r>
              <a:rPr lang="fr-FR" dirty="0" smtClean="0"/>
              <a:t> H        ZZ </a:t>
            </a:r>
            <a:r>
              <a:rPr lang="fr-FR" dirty="0"/>
              <a:t>and </a:t>
            </a:r>
            <a:r>
              <a:rPr lang="fr-FR" dirty="0" smtClean="0"/>
              <a:t>WW</a:t>
            </a:r>
            <a:endParaRPr lang="fr-FR" dirty="0"/>
          </a:p>
        </p:txBody>
      </p:sp>
      <p:sp>
        <p:nvSpPr>
          <p:cNvPr id="4" name="Rectangle 3"/>
          <p:cNvSpPr>
            <a:spLocks noChangeArrowheads="1"/>
          </p:cNvSpPr>
          <p:nvPr/>
        </p:nvSpPr>
        <p:spPr bwMode="auto">
          <a:xfrm>
            <a:off x="3133725" y="2781300"/>
            <a:ext cx="2484438" cy="268288"/>
          </a:xfrm>
          <a:prstGeom prst="rect">
            <a:avLst/>
          </a:prstGeom>
          <a:noFill/>
          <a:ln w="57150" algn="ctr">
            <a:solidFill>
              <a:srgbClr val="00FFFF"/>
            </a:solidFill>
            <a:round/>
            <a:headEnd/>
            <a:tailEnd/>
          </a:ln>
        </p:spPr>
        <p:txBody>
          <a:bodyPr/>
          <a:lstStyle/>
          <a:p>
            <a:endParaRPr lang="en-US"/>
          </a:p>
        </p:txBody>
      </p:sp>
      <p:sp>
        <p:nvSpPr>
          <p:cNvPr id="20" name="Rectangle 19"/>
          <p:cNvSpPr>
            <a:spLocks noChangeArrowheads="1"/>
          </p:cNvSpPr>
          <p:nvPr/>
        </p:nvSpPr>
        <p:spPr bwMode="auto">
          <a:xfrm>
            <a:off x="3149600" y="3603625"/>
            <a:ext cx="2482850" cy="268288"/>
          </a:xfrm>
          <a:prstGeom prst="rect">
            <a:avLst/>
          </a:prstGeom>
          <a:noFill/>
          <a:ln w="57150" algn="ctr">
            <a:solidFill>
              <a:srgbClr val="00FFFF"/>
            </a:solidFill>
            <a:round/>
            <a:headEnd/>
            <a:tailEnd/>
          </a:ln>
        </p:spPr>
        <p:txBody>
          <a:bodyPr/>
          <a:lstStyle/>
          <a:p>
            <a:endParaRPr lang="en-US"/>
          </a:p>
        </p:txBody>
      </p:sp>
      <p:pic>
        <p:nvPicPr>
          <p:cNvPr id="34836" name="Picture 20"/>
          <p:cNvPicPr>
            <a:picLocks noChangeAspect="1" noChangeArrowheads="1"/>
          </p:cNvPicPr>
          <p:nvPr/>
        </p:nvPicPr>
        <p:blipFill>
          <a:blip r:embed="rId4" cstate="print"/>
          <a:srcRect/>
          <a:stretch>
            <a:fillRect/>
          </a:stretch>
        </p:blipFill>
        <p:spPr bwMode="auto">
          <a:xfrm>
            <a:off x="5965825" y="1755775"/>
            <a:ext cx="2943225" cy="3162300"/>
          </a:xfrm>
          <a:prstGeom prst="rect">
            <a:avLst/>
          </a:prstGeom>
          <a:noFill/>
          <a:ln w="9525">
            <a:noFill/>
            <a:miter lim="800000"/>
            <a:headEnd/>
            <a:tailEnd/>
          </a:ln>
        </p:spPr>
      </p:pic>
      <p:pic>
        <p:nvPicPr>
          <p:cNvPr id="72722" name="Picture 21"/>
          <p:cNvPicPr>
            <a:picLocks noChangeAspect="1" noChangeArrowheads="1"/>
          </p:cNvPicPr>
          <p:nvPr/>
        </p:nvPicPr>
        <p:blipFill>
          <a:blip r:embed="rId5" cstate="print"/>
          <a:srcRect/>
          <a:stretch>
            <a:fillRect/>
          </a:stretch>
        </p:blipFill>
        <p:spPr bwMode="auto">
          <a:xfrm>
            <a:off x="1100138" y="4044950"/>
            <a:ext cx="4505325" cy="428625"/>
          </a:xfrm>
          <a:prstGeom prst="rect">
            <a:avLst/>
          </a:prstGeom>
          <a:noFill/>
          <a:ln w="9525">
            <a:noFill/>
            <a:miter lim="800000"/>
            <a:headEnd/>
            <a:tailEnd/>
          </a:ln>
        </p:spPr>
      </p:pic>
      <p:sp>
        <p:nvSpPr>
          <p:cNvPr id="19" name="Rectangle 3"/>
          <p:cNvSpPr>
            <a:spLocks noChangeArrowheads="1"/>
          </p:cNvSpPr>
          <p:nvPr/>
        </p:nvSpPr>
        <p:spPr bwMode="auto">
          <a:xfrm>
            <a:off x="179512" y="188640"/>
            <a:ext cx="1152128"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MSSM</a:t>
            </a:r>
            <a:endParaRPr lang="en-US" sz="2500" b="1" dirty="0">
              <a:solidFill>
                <a:srgbClr val="FFC000"/>
              </a:solidFill>
            </a:endParaRPr>
          </a:p>
        </p:txBody>
      </p:sp>
      <p:pic>
        <p:nvPicPr>
          <p:cNvPr id="21" name="Picture 3"/>
          <p:cNvPicPr>
            <a:picLocks noChangeAspect="1" noChangeArrowheads="1"/>
          </p:cNvPicPr>
          <p:nvPr/>
        </p:nvPicPr>
        <p:blipFill>
          <a:blip r:embed="rId6" cstate="print"/>
          <a:srcRect/>
          <a:stretch>
            <a:fillRect/>
          </a:stretch>
        </p:blipFill>
        <p:spPr bwMode="auto">
          <a:xfrm>
            <a:off x="6012160" y="5184476"/>
            <a:ext cx="2924413" cy="1344164"/>
          </a:xfrm>
          <a:prstGeom prst="rect">
            <a:avLst/>
          </a:prstGeom>
          <a:noFill/>
          <a:ln w="9525">
            <a:noFill/>
            <a:miter lim="800000"/>
            <a:headEnd/>
            <a:tailEnd/>
          </a:ln>
        </p:spPr>
      </p:pic>
      <p:sp>
        <p:nvSpPr>
          <p:cNvPr id="22" name="Line 13"/>
          <p:cNvSpPr>
            <a:spLocks noChangeShapeType="1"/>
          </p:cNvSpPr>
          <p:nvPr/>
        </p:nvSpPr>
        <p:spPr bwMode="auto">
          <a:xfrm>
            <a:off x="3131840" y="6381328"/>
            <a:ext cx="288032" cy="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3"/>
          <p:cNvPicPr>
            <a:picLocks noChangeAspect="1" noChangeArrowheads="1"/>
          </p:cNvPicPr>
          <p:nvPr/>
        </p:nvPicPr>
        <p:blipFill>
          <a:blip r:embed="rId3" cstate="print"/>
          <a:srcRect/>
          <a:stretch>
            <a:fillRect/>
          </a:stretch>
        </p:blipFill>
        <p:spPr bwMode="auto">
          <a:xfrm>
            <a:off x="4211963" y="111093"/>
            <a:ext cx="4868626" cy="2237793"/>
          </a:xfrm>
          <a:prstGeom prst="rect">
            <a:avLst/>
          </a:prstGeom>
          <a:noFill/>
          <a:ln w="9525">
            <a:noFill/>
            <a:miter lim="800000"/>
            <a:headEnd/>
            <a:tailEnd/>
          </a:ln>
        </p:spPr>
      </p:pic>
      <p:sp>
        <p:nvSpPr>
          <p:cNvPr id="30726" name="Rectangle 3"/>
          <p:cNvSpPr>
            <a:spLocks noGrp="1" noChangeArrowheads="1"/>
          </p:cNvSpPr>
          <p:nvPr>
            <p:ph type="body" idx="4294967295"/>
          </p:nvPr>
        </p:nvSpPr>
        <p:spPr>
          <a:xfrm>
            <a:off x="2" y="908720"/>
            <a:ext cx="4427984" cy="5949280"/>
          </a:xfrm>
        </p:spPr>
        <p:txBody>
          <a:bodyPr>
            <a:normAutofit fontScale="92500" lnSpcReduction="20000"/>
          </a:bodyPr>
          <a:lstStyle/>
          <a:p>
            <a:r>
              <a:rPr lang="en-US" dirty="0" smtClean="0"/>
              <a:t>Conventional method to fix Higgs mass</a:t>
            </a:r>
          </a:p>
          <a:p>
            <a:r>
              <a:rPr lang="en-US" dirty="0" smtClean="0"/>
              <a:t>Double the number of states in model</a:t>
            </a:r>
          </a:p>
          <a:p>
            <a:r>
              <a:rPr lang="en-US" dirty="0" err="1" smtClean="0"/>
              <a:t>Fermion</a:t>
            </a:r>
            <a:r>
              <a:rPr lang="en-US" dirty="0" smtClean="0"/>
              <a:t>/boson loops cancel</a:t>
            </a:r>
          </a:p>
          <a:p>
            <a:pPr algn="ctr"/>
            <a:r>
              <a:rPr lang="en-US" dirty="0" smtClean="0">
                <a:solidFill>
                  <a:schemeClr val="accent1"/>
                </a:solidFill>
              </a:rPr>
              <a:t>Help to unify forces</a:t>
            </a:r>
            <a:endParaRPr lang="en-US" dirty="0" smtClean="0"/>
          </a:p>
          <a:p>
            <a:r>
              <a:rPr lang="en-US" dirty="0" smtClean="0">
                <a:solidFill>
                  <a:schemeClr val="hlink"/>
                </a:solidFill>
              </a:rPr>
              <a:t>105 new parameters (MSSM)</a:t>
            </a:r>
          </a:p>
          <a:p>
            <a:r>
              <a:rPr lang="de-DE" dirty="0" smtClean="0">
                <a:solidFill>
                  <a:srgbClr val="0070C0"/>
                </a:solidFill>
              </a:rPr>
              <a:t>→ 13(+6) → 7 → 6 → 5 → 4</a:t>
            </a:r>
            <a:endParaRPr lang="en-US" dirty="0" smtClean="0">
              <a:solidFill>
                <a:schemeClr val="hlink"/>
              </a:solidFill>
            </a:endParaRPr>
          </a:p>
          <a:p>
            <a:r>
              <a:rPr lang="en-US" dirty="0" smtClean="0"/>
              <a:t>R-parity conservation → LSP (dark matter candidate) </a:t>
            </a:r>
            <a:r>
              <a:rPr lang="en-US" b="1" dirty="0" smtClean="0"/>
              <a:t>→ missing energy signatures</a:t>
            </a:r>
          </a:p>
        </p:txBody>
      </p:sp>
      <p:pic>
        <p:nvPicPr>
          <p:cNvPr id="223236" name="Picture 4"/>
          <p:cNvPicPr>
            <a:picLocks noChangeAspect="1" noChangeArrowheads="1"/>
          </p:cNvPicPr>
          <p:nvPr/>
        </p:nvPicPr>
        <p:blipFill>
          <a:blip r:embed="rId4" cstate="print"/>
          <a:srcRect/>
          <a:stretch>
            <a:fillRect/>
          </a:stretch>
        </p:blipFill>
        <p:spPr bwMode="auto">
          <a:xfrm>
            <a:off x="4283970" y="2348886"/>
            <a:ext cx="4063237" cy="1828751"/>
          </a:xfrm>
          <a:prstGeom prst="rect">
            <a:avLst/>
          </a:prstGeom>
          <a:noFill/>
          <a:ln w="9525">
            <a:noFill/>
            <a:miter lim="800000"/>
            <a:headEnd/>
            <a:tailEnd/>
          </a:ln>
        </p:spPr>
      </p:pic>
      <p:sp>
        <p:nvSpPr>
          <p:cNvPr id="8" name="Rectangle 4"/>
          <p:cNvSpPr>
            <a:spLocks noChangeArrowheads="1"/>
          </p:cNvSpPr>
          <p:nvPr/>
        </p:nvSpPr>
        <p:spPr bwMode="auto">
          <a:xfrm>
            <a:off x="308162" y="224664"/>
            <a:ext cx="260765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GB" sz="2500" b="1" dirty="0" err="1" smtClean="0">
                <a:solidFill>
                  <a:srgbClr val="FFC000"/>
                </a:solidFill>
                <a:latin typeface="Trebuchet MS" pitchFamily="32" charset="0"/>
              </a:rPr>
              <a:t>Supersymmetry</a:t>
            </a:r>
            <a:endParaRPr lang="en-US" sz="2500" b="1" baseline="33000" dirty="0">
              <a:solidFill>
                <a:srgbClr val="FFC000"/>
              </a:solidFill>
              <a:latin typeface="Trebuchet MS" pitchFamily="32" charset="0"/>
            </a:endParaRPr>
          </a:p>
        </p:txBody>
      </p:sp>
      <p:pic>
        <p:nvPicPr>
          <p:cNvPr id="485378" name="Picture 2"/>
          <p:cNvPicPr>
            <a:picLocks noChangeAspect="1" noChangeArrowheads="1"/>
          </p:cNvPicPr>
          <p:nvPr/>
        </p:nvPicPr>
        <p:blipFill>
          <a:blip r:embed="rId5" cstate="print"/>
          <a:srcRect/>
          <a:stretch>
            <a:fillRect/>
          </a:stretch>
        </p:blipFill>
        <p:spPr bwMode="auto">
          <a:xfrm>
            <a:off x="5076057" y="4567751"/>
            <a:ext cx="2985679" cy="21005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4294967295"/>
          </p:nvPr>
        </p:nvSpPr>
        <p:spPr>
          <a:xfrm>
            <a:off x="546100" y="770657"/>
            <a:ext cx="8597900" cy="539750"/>
          </a:xfrm>
        </p:spPr>
        <p:txBody>
          <a:bodyPr/>
          <a:lstStyle/>
          <a:p>
            <a:pPr eaLnBrk="1" hangingPunct="1">
              <a:lnSpc>
                <a:spcPct val="90000"/>
              </a:lnSpc>
              <a:buFontTx/>
              <a:buNone/>
            </a:pPr>
            <a:r>
              <a:rPr lang="en-US" sz="2800" dirty="0" smtClean="0"/>
              <a:t>Mass proportional to area:</a:t>
            </a:r>
          </a:p>
        </p:txBody>
      </p:sp>
      <p:sp>
        <p:nvSpPr>
          <p:cNvPr id="9221" name="Oval 4"/>
          <p:cNvSpPr>
            <a:spLocks noChangeArrowheads="1"/>
          </p:cNvSpPr>
          <p:nvPr/>
        </p:nvSpPr>
        <p:spPr bwMode="auto">
          <a:xfrm>
            <a:off x="5473700" y="683344"/>
            <a:ext cx="3429000" cy="3352800"/>
          </a:xfrm>
          <a:prstGeom prst="ellipse">
            <a:avLst/>
          </a:prstGeom>
          <a:solidFill>
            <a:srgbClr val="FFC000"/>
          </a:solidFill>
          <a:ln w="9525">
            <a:solidFill>
              <a:schemeClr val="tx1"/>
            </a:solidFill>
            <a:round/>
            <a:headEnd/>
            <a:tailEnd/>
          </a:ln>
        </p:spPr>
        <p:txBody>
          <a:bodyPr wrap="none" anchor="ctr"/>
          <a:lstStyle/>
          <a:p>
            <a:pPr>
              <a:defRPr/>
            </a:pPr>
            <a:r>
              <a:rPr lang="en-US" sz="3200">
                <a:latin typeface="+mn-lt"/>
              </a:rPr>
              <a:t>top quark</a:t>
            </a:r>
            <a:endParaRPr lang="en-US" sz="2400">
              <a:latin typeface="+mn-lt"/>
            </a:endParaRPr>
          </a:p>
        </p:txBody>
      </p:sp>
      <p:sp>
        <p:nvSpPr>
          <p:cNvPr id="9222" name="Oval 5"/>
          <p:cNvSpPr>
            <a:spLocks noChangeArrowheads="1"/>
          </p:cNvSpPr>
          <p:nvPr/>
        </p:nvSpPr>
        <p:spPr bwMode="auto">
          <a:xfrm>
            <a:off x="4178300" y="2189882"/>
            <a:ext cx="457200" cy="457200"/>
          </a:xfrm>
          <a:prstGeom prst="ellipse">
            <a:avLst/>
          </a:prstGeom>
          <a:solidFill>
            <a:srgbClr val="FFC000"/>
          </a:solidFill>
          <a:ln w="9525">
            <a:solidFill>
              <a:schemeClr val="tx1"/>
            </a:solidFill>
            <a:round/>
            <a:headEnd/>
            <a:tailEnd/>
          </a:ln>
        </p:spPr>
        <p:txBody>
          <a:bodyPr wrap="none" anchor="ctr"/>
          <a:lstStyle/>
          <a:p>
            <a:pPr>
              <a:defRPr/>
            </a:pPr>
            <a:endParaRPr lang="en-US">
              <a:latin typeface="+mn-lt"/>
            </a:endParaRPr>
          </a:p>
        </p:txBody>
      </p:sp>
      <p:sp>
        <p:nvSpPr>
          <p:cNvPr id="9223" name="Oval 6"/>
          <p:cNvSpPr>
            <a:spLocks noChangeArrowheads="1"/>
          </p:cNvSpPr>
          <p:nvPr/>
        </p:nvSpPr>
        <p:spPr bwMode="auto">
          <a:xfrm>
            <a:off x="4711700" y="2072407"/>
            <a:ext cx="685800" cy="685800"/>
          </a:xfrm>
          <a:prstGeom prst="ellipse">
            <a:avLst/>
          </a:prstGeom>
          <a:solidFill>
            <a:srgbClr val="FFC000"/>
          </a:solidFill>
          <a:ln w="9525">
            <a:solidFill>
              <a:schemeClr val="tx1"/>
            </a:solidFill>
            <a:round/>
            <a:headEnd/>
            <a:tailEnd/>
          </a:ln>
        </p:spPr>
        <p:txBody>
          <a:bodyPr wrap="none" anchor="ctr"/>
          <a:lstStyle/>
          <a:p>
            <a:pPr>
              <a:defRPr/>
            </a:pPr>
            <a:endParaRPr lang="en-US">
              <a:latin typeface="+mn-lt"/>
            </a:endParaRPr>
          </a:p>
        </p:txBody>
      </p:sp>
      <p:sp>
        <p:nvSpPr>
          <p:cNvPr id="9224" name="Oval 7"/>
          <p:cNvSpPr>
            <a:spLocks noChangeArrowheads="1"/>
          </p:cNvSpPr>
          <p:nvPr/>
        </p:nvSpPr>
        <p:spPr bwMode="auto">
          <a:xfrm>
            <a:off x="3721100" y="2266082"/>
            <a:ext cx="304800" cy="304800"/>
          </a:xfrm>
          <a:prstGeom prst="ellipse">
            <a:avLst/>
          </a:prstGeom>
          <a:solidFill>
            <a:srgbClr val="FFC000"/>
          </a:solidFill>
          <a:ln w="9525">
            <a:solidFill>
              <a:schemeClr val="tx1"/>
            </a:solidFill>
            <a:round/>
            <a:headEnd/>
            <a:tailEnd/>
          </a:ln>
        </p:spPr>
        <p:txBody>
          <a:bodyPr wrap="none" anchor="ctr"/>
          <a:lstStyle/>
          <a:p>
            <a:pPr>
              <a:defRPr/>
            </a:pPr>
            <a:endParaRPr lang="en-US">
              <a:latin typeface="+mn-lt"/>
            </a:endParaRPr>
          </a:p>
        </p:txBody>
      </p:sp>
      <p:sp>
        <p:nvSpPr>
          <p:cNvPr id="9225" name="Oval 8"/>
          <p:cNvSpPr>
            <a:spLocks noChangeArrowheads="1"/>
          </p:cNvSpPr>
          <p:nvPr/>
        </p:nvSpPr>
        <p:spPr bwMode="auto">
          <a:xfrm>
            <a:off x="3035300" y="2402607"/>
            <a:ext cx="76200" cy="76200"/>
          </a:xfrm>
          <a:prstGeom prst="ellipse">
            <a:avLst/>
          </a:prstGeom>
          <a:solidFill>
            <a:srgbClr val="FFC000"/>
          </a:solidFill>
          <a:ln w="9525">
            <a:solidFill>
              <a:schemeClr val="tx1"/>
            </a:solidFill>
            <a:round/>
            <a:headEnd/>
            <a:tailEnd/>
          </a:ln>
        </p:spPr>
        <p:txBody>
          <a:bodyPr wrap="none" anchor="ctr"/>
          <a:lstStyle/>
          <a:p>
            <a:pPr>
              <a:defRPr/>
            </a:pPr>
            <a:endParaRPr lang="en-US">
              <a:latin typeface="+mn-lt"/>
            </a:endParaRPr>
          </a:p>
        </p:txBody>
      </p:sp>
      <p:sp>
        <p:nvSpPr>
          <p:cNvPr id="9226" name="Oval 9"/>
          <p:cNvSpPr>
            <a:spLocks noChangeArrowheads="1"/>
          </p:cNvSpPr>
          <p:nvPr/>
        </p:nvSpPr>
        <p:spPr bwMode="auto">
          <a:xfrm>
            <a:off x="2197100" y="2131144"/>
            <a:ext cx="533400" cy="533400"/>
          </a:xfrm>
          <a:prstGeom prst="ellipse">
            <a:avLst/>
          </a:prstGeom>
          <a:solidFill>
            <a:srgbClr val="FF0000"/>
          </a:solidFill>
          <a:ln w="9525">
            <a:solidFill>
              <a:schemeClr val="tx1"/>
            </a:solidFill>
            <a:round/>
            <a:headEnd/>
            <a:tailEnd/>
          </a:ln>
        </p:spPr>
        <p:txBody>
          <a:bodyPr wrap="none" anchor="ctr"/>
          <a:lstStyle/>
          <a:p>
            <a:pPr>
              <a:defRPr/>
            </a:pPr>
            <a:endParaRPr lang="en-US">
              <a:latin typeface="+mn-lt"/>
            </a:endParaRPr>
          </a:p>
        </p:txBody>
      </p:sp>
      <p:sp>
        <p:nvSpPr>
          <p:cNvPr id="9227" name="Oval 10"/>
          <p:cNvSpPr>
            <a:spLocks noChangeArrowheads="1"/>
          </p:cNvSpPr>
          <p:nvPr/>
        </p:nvSpPr>
        <p:spPr bwMode="auto">
          <a:xfrm>
            <a:off x="1816100" y="2301007"/>
            <a:ext cx="228600" cy="228600"/>
          </a:xfrm>
          <a:prstGeom prst="ellipse">
            <a:avLst/>
          </a:prstGeom>
          <a:solidFill>
            <a:srgbClr val="FF0000"/>
          </a:solidFill>
          <a:ln w="9525">
            <a:solidFill>
              <a:schemeClr val="tx1"/>
            </a:solidFill>
            <a:round/>
            <a:headEnd/>
            <a:tailEnd/>
          </a:ln>
        </p:spPr>
        <p:txBody>
          <a:bodyPr wrap="none" anchor="ctr"/>
          <a:lstStyle/>
          <a:p>
            <a:pPr>
              <a:defRPr/>
            </a:pPr>
            <a:endParaRPr lang="en-US">
              <a:latin typeface="+mn-lt"/>
            </a:endParaRPr>
          </a:p>
        </p:txBody>
      </p:sp>
      <p:sp>
        <p:nvSpPr>
          <p:cNvPr id="9228" name="Oval 11"/>
          <p:cNvSpPr>
            <a:spLocks noChangeArrowheads="1"/>
          </p:cNvSpPr>
          <p:nvPr/>
        </p:nvSpPr>
        <p:spPr bwMode="auto">
          <a:xfrm>
            <a:off x="1511300" y="2377207"/>
            <a:ext cx="76200" cy="76200"/>
          </a:xfrm>
          <a:prstGeom prst="ellipse">
            <a:avLst/>
          </a:prstGeom>
          <a:solidFill>
            <a:srgbClr val="FF0000"/>
          </a:solidFill>
          <a:ln w="9525">
            <a:solidFill>
              <a:schemeClr val="tx1"/>
            </a:solidFill>
            <a:round/>
            <a:headEnd/>
            <a:tailEnd/>
          </a:ln>
        </p:spPr>
        <p:txBody>
          <a:bodyPr wrap="none" anchor="ctr"/>
          <a:lstStyle/>
          <a:p>
            <a:pPr>
              <a:defRPr/>
            </a:pPr>
            <a:endParaRPr lang="en-US">
              <a:latin typeface="+mn-lt"/>
            </a:endParaRPr>
          </a:p>
        </p:txBody>
      </p:sp>
      <p:sp>
        <p:nvSpPr>
          <p:cNvPr id="9229" name="Oval 12"/>
          <p:cNvSpPr>
            <a:spLocks noChangeArrowheads="1"/>
          </p:cNvSpPr>
          <p:nvPr/>
        </p:nvSpPr>
        <p:spPr bwMode="auto">
          <a:xfrm>
            <a:off x="3416300" y="2402607"/>
            <a:ext cx="76200" cy="76200"/>
          </a:xfrm>
          <a:prstGeom prst="ellipse">
            <a:avLst/>
          </a:prstGeom>
          <a:solidFill>
            <a:srgbClr val="FFC000"/>
          </a:solidFill>
          <a:ln w="9525">
            <a:solidFill>
              <a:schemeClr val="tx1"/>
            </a:solidFill>
            <a:round/>
            <a:headEnd/>
            <a:tailEnd/>
          </a:ln>
        </p:spPr>
        <p:txBody>
          <a:bodyPr wrap="none" anchor="ctr"/>
          <a:lstStyle/>
          <a:p>
            <a:pPr>
              <a:defRPr/>
            </a:pPr>
            <a:endParaRPr lang="en-US" sz="2400">
              <a:latin typeface="+mn-lt"/>
            </a:endParaRPr>
          </a:p>
        </p:txBody>
      </p:sp>
      <p:sp>
        <p:nvSpPr>
          <p:cNvPr id="9230" name="Oval 13"/>
          <p:cNvSpPr>
            <a:spLocks noChangeArrowheads="1"/>
          </p:cNvSpPr>
          <p:nvPr/>
        </p:nvSpPr>
        <p:spPr bwMode="auto">
          <a:xfrm>
            <a:off x="3644900" y="3047132"/>
            <a:ext cx="2438400" cy="2438400"/>
          </a:xfrm>
          <a:prstGeom prst="ellipse">
            <a:avLst/>
          </a:prstGeom>
          <a:solidFill>
            <a:srgbClr val="00B050"/>
          </a:solidFill>
          <a:ln w="9525">
            <a:solidFill>
              <a:schemeClr val="tx1"/>
            </a:solidFill>
            <a:round/>
            <a:headEnd/>
            <a:tailEnd/>
          </a:ln>
        </p:spPr>
        <p:txBody>
          <a:bodyPr wrap="none" anchor="ctr"/>
          <a:lstStyle/>
          <a:p>
            <a:pPr>
              <a:defRPr/>
            </a:pPr>
            <a:r>
              <a:rPr lang="en-US" sz="2800" dirty="0">
                <a:latin typeface="+mn-lt"/>
              </a:rPr>
              <a:t> Z</a:t>
            </a:r>
            <a:endParaRPr lang="en-US" sz="2400" dirty="0">
              <a:latin typeface="+mn-lt"/>
            </a:endParaRPr>
          </a:p>
        </p:txBody>
      </p:sp>
      <p:sp>
        <p:nvSpPr>
          <p:cNvPr id="9231" name="Oval 14"/>
          <p:cNvSpPr>
            <a:spLocks noChangeArrowheads="1"/>
          </p:cNvSpPr>
          <p:nvPr/>
        </p:nvSpPr>
        <p:spPr bwMode="auto">
          <a:xfrm>
            <a:off x="1408113" y="3199532"/>
            <a:ext cx="2133600" cy="2133600"/>
          </a:xfrm>
          <a:prstGeom prst="ellipse">
            <a:avLst/>
          </a:prstGeom>
          <a:solidFill>
            <a:srgbClr val="00B050"/>
          </a:solidFill>
          <a:ln w="9525">
            <a:solidFill>
              <a:schemeClr val="tx1"/>
            </a:solidFill>
            <a:round/>
            <a:headEnd/>
            <a:tailEnd/>
          </a:ln>
        </p:spPr>
        <p:txBody>
          <a:bodyPr wrap="none" anchor="ctr"/>
          <a:lstStyle/>
          <a:p>
            <a:pPr>
              <a:defRPr/>
            </a:pPr>
            <a:r>
              <a:rPr lang="en-US" sz="2800">
                <a:latin typeface="+mn-lt"/>
              </a:rPr>
              <a:t>W</a:t>
            </a:r>
            <a:endParaRPr lang="en-US" sz="3200">
              <a:latin typeface="+mn-lt"/>
            </a:endParaRPr>
          </a:p>
        </p:txBody>
      </p:sp>
      <p:sp>
        <p:nvSpPr>
          <p:cNvPr id="9232" name="Text Box 15"/>
          <p:cNvSpPr txBox="1">
            <a:spLocks noChangeArrowheads="1"/>
          </p:cNvSpPr>
          <p:nvPr/>
        </p:nvSpPr>
        <p:spPr bwMode="auto">
          <a:xfrm>
            <a:off x="139701" y="2148612"/>
            <a:ext cx="795411" cy="461665"/>
          </a:xfrm>
          <a:prstGeom prst="rect">
            <a:avLst/>
          </a:prstGeom>
          <a:noFill/>
          <a:ln w="9525">
            <a:noFill/>
            <a:miter lim="800000"/>
            <a:headEnd/>
            <a:tailEnd/>
          </a:ln>
        </p:spPr>
        <p:txBody>
          <a:bodyPr wrap="none">
            <a:spAutoFit/>
          </a:bodyPr>
          <a:lstStyle/>
          <a:p>
            <a:pPr>
              <a:defRPr/>
            </a:pPr>
            <a:r>
              <a:rPr lang="en-US" sz="2400" dirty="0">
                <a:latin typeface="+mn-lt"/>
              </a:rPr>
              <a:t>.   .   .</a:t>
            </a:r>
          </a:p>
        </p:txBody>
      </p:sp>
      <p:sp>
        <p:nvSpPr>
          <p:cNvPr id="120848" name="Text Box 16"/>
          <p:cNvSpPr txBox="1">
            <a:spLocks noChangeArrowheads="1"/>
          </p:cNvSpPr>
          <p:nvPr/>
        </p:nvSpPr>
        <p:spPr bwMode="auto">
          <a:xfrm>
            <a:off x="146051" y="1673944"/>
            <a:ext cx="5290046" cy="461665"/>
          </a:xfrm>
          <a:prstGeom prst="rect">
            <a:avLst/>
          </a:prstGeom>
          <a:noFill/>
          <a:ln w="9525">
            <a:noFill/>
            <a:miter lim="800000"/>
            <a:headEnd/>
            <a:tailEnd/>
          </a:ln>
        </p:spPr>
        <p:txBody>
          <a:bodyPr wrap="square">
            <a:spAutoFit/>
          </a:bodyPr>
          <a:lstStyle/>
          <a:p>
            <a:r>
              <a:rPr lang="en-US" sz="2400" dirty="0">
                <a:latin typeface="Symbol" pitchFamily="18" charset="2"/>
              </a:rPr>
              <a:t>n</a:t>
            </a:r>
            <a:r>
              <a:rPr lang="en-US" sz="2400" baseline="-25000" dirty="0"/>
              <a:t>e </a:t>
            </a:r>
            <a:r>
              <a:rPr lang="en-US" sz="2400" dirty="0">
                <a:latin typeface="Symbol" pitchFamily="18" charset="2"/>
              </a:rPr>
              <a:t>n</a:t>
            </a:r>
            <a:r>
              <a:rPr lang="en-US" sz="2400" baseline="-25000" dirty="0">
                <a:latin typeface="Symbol" pitchFamily="18" charset="2"/>
              </a:rPr>
              <a:t>m </a:t>
            </a:r>
            <a:r>
              <a:rPr lang="en-US" sz="2400" dirty="0" err="1">
                <a:latin typeface="Symbol" pitchFamily="18" charset="2"/>
              </a:rPr>
              <a:t>n</a:t>
            </a:r>
            <a:r>
              <a:rPr lang="en-US" sz="2400" baseline="-25000" dirty="0" err="1">
                <a:latin typeface="Symbol" pitchFamily="18" charset="2"/>
              </a:rPr>
              <a:t>t</a:t>
            </a:r>
            <a:r>
              <a:rPr lang="en-US" sz="2400" dirty="0"/>
              <a:t>   </a:t>
            </a:r>
            <a:r>
              <a:rPr lang="en-US" sz="2400" dirty="0" smtClean="0"/>
              <a:t>    </a:t>
            </a:r>
            <a:r>
              <a:rPr lang="en-US" sz="2400" dirty="0"/>
              <a:t>e  </a:t>
            </a:r>
            <a:r>
              <a:rPr lang="en-US" sz="2400" dirty="0">
                <a:latin typeface="Symbol" pitchFamily="18" charset="2"/>
              </a:rPr>
              <a:t>m t  </a:t>
            </a:r>
            <a:r>
              <a:rPr lang="en-US" sz="2400" dirty="0" smtClean="0">
                <a:latin typeface="Symbol" pitchFamily="18" charset="2"/>
              </a:rPr>
              <a:t> </a:t>
            </a:r>
            <a:r>
              <a:rPr lang="en-US" sz="2400" dirty="0" smtClean="0"/>
              <a:t>u   </a:t>
            </a:r>
            <a:r>
              <a:rPr lang="en-US" sz="2400" dirty="0"/>
              <a:t>d   </a:t>
            </a:r>
            <a:r>
              <a:rPr lang="en-US" sz="2400" dirty="0" smtClean="0"/>
              <a:t> s       c        </a:t>
            </a:r>
            <a:r>
              <a:rPr lang="en-US" sz="2400" dirty="0"/>
              <a:t>b</a:t>
            </a:r>
            <a:endParaRPr lang="en-US" sz="2800" dirty="0"/>
          </a:p>
        </p:txBody>
      </p:sp>
      <p:sp>
        <p:nvSpPr>
          <p:cNvPr id="9234" name="Text Box 17"/>
          <p:cNvSpPr txBox="1">
            <a:spLocks noChangeArrowheads="1"/>
          </p:cNvSpPr>
          <p:nvPr/>
        </p:nvSpPr>
        <p:spPr bwMode="auto">
          <a:xfrm>
            <a:off x="139700" y="3068960"/>
            <a:ext cx="1107996" cy="830997"/>
          </a:xfrm>
          <a:prstGeom prst="rect">
            <a:avLst/>
          </a:prstGeom>
          <a:noFill/>
          <a:ln w="9525">
            <a:noFill/>
            <a:miter lim="800000"/>
            <a:headEnd/>
            <a:tailEnd/>
          </a:ln>
        </p:spPr>
        <p:txBody>
          <a:bodyPr wrap="none">
            <a:spAutoFit/>
          </a:bodyPr>
          <a:lstStyle/>
          <a:p>
            <a:pPr>
              <a:defRPr/>
            </a:pPr>
            <a:r>
              <a:rPr lang="en-US" sz="2400" dirty="0" smtClean="0">
                <a:latin typeface="+mn-lt"/>
              </a:rPr>
              <a:t>photon</a:t>
            </a:r>
            <a:endParaRPr lang="en-US" sz="2400" dirty="0">
              <a:latin typeface="+mn-lt"/>
            </a:endParaRPr>
          </a:p>
          <a:p>
            <a:pPr>
              <a:defRPr/>
            </a:pPr>
            <a:r>
              <a:rPr lang="en-US" sz="2400" dirty="0">
                <a:latin typeface="+mn-lt"/>
              </a:rPr>
              <a:t>gluons</a:t>
            </a:r>
            <a:endParaRPr lang="en-US" dirty="0">
              <a:latin typeface="+mn-lt"/>
            </a:endParaRPr>
          </a:p>
        </p:txBody>
      </p:sp>
      <p:sp>
        <p:nvSpPr>
          <p:cNvPr id="18" name="Oval 13"/>
          <p:cNvSpPr>
            <a:spLocks noChangeArrowheads="1"/>
          </p:cNvSpPr>
          <p:nvPr/>
        </p:nvSpPr>
        <p:spPr bwMode="auto">
          <a:xfrm>
            <a:off x="6215063" y="2667719"/>
            <a:ext cx="2714625" cy="2795588"/>
          </a:xfrm>
          <a:prstGeom prst="ellipse">
            <a:avLst/>
          </a:prstGeom>
          <a:solidFill>
            <a:srgbClr val="002060"/>
          </a:solidFill>
          <a:ln w="9525">
            <a:solidFill>
              <a:schemeClr val="tx1"/>
            </a:solidFill>
            <a:round/>
            <a:headEnd/>
            <a:tailEnd/>
          </a:ln>
        </p:spPr>
        <p:txBody>
          <a:bodyPr wrap="none" anchor="ctr"/>
          <a:lstStyle/>
          <a:p>
            <a:pPr>
              <a:defRPr/>
            </a:pPr>
            <a:r>
              <a:rPr lang="en-US" sz="2800" dirty="0">
                <a:latin typeface="+mn-lt"/>
              </a:rPr>
              <a:t> </a:t>
            </a:r>
            <a:r>
              <a:rPr lang="en-US" sz="2800" dirty="0" smtClean="0">
                <a:solidFill>
                  <a:schemeClr val="bg1"/>
                </a:solidFill>
                <a:latin typeface="+mn-lt"/>
              </a:rPr>
              <a:t>Higgs</a:t>
            </a:r>
            <a:endParaRPr lang="en-US" sz="2400" dirty="0">
              <a:solidFill>
                <a:schemeClr val="bg1"/>
              </a:solidFill>
              <a:latin typeface="+mn-lt"/>
            </a:endParaRPr>
          </a:p>
        </p:txBody>
      </p:sp>
      <p:sp>
        <p:nvSpPr>
          <p:cNvPr id="19" name="Rectangle 3"/>
          <p:cNvSpPr txBox="1">
            <a:spLocks noChangeArrowheads="1"/>
          </p:cNvSpPr>
          <p:nvPr/>
        </p:nvSpPr>
        <p:spPr bwMode="auto">
          <a:xfrm>
            <a:off x="0" y="5558563"/>
            <a:ext cx="9144000" cy="966787"/>
          </a:xfrm>
          <a:prstGeom prst="rect">
            <a:avLst/>
          </a:prstGeom>
          <a:noFill/>
          <a:ln w="9525">
            <a:noFill/>
            <a:miter lim="800000"/>
            <a:headEnd/>
            <a:tailEnd/>
          </a:ln>
        </p:spPr>
        <p:txBody>
          <a:bodyPr/>
          <a:lstStyle/>
          <a:p>
            <a:r>
              <a:rPr lang="en-US" sz="2400" dirty="0" smtClean="0">
                <a:solidFill>
                  <a:srgbClr val="3333FF"/>
                </a:solidFill>
              </a:rPr>
              <a:t>Higgs - self-consistent standard model - preserve gauge symmetry</a:t>
            </a:r>
            <a:endParaRPr lang="en-US" sz="1000" dirty="0" smtClean="0">
              <a:solidFill>
                <a:srgbClr val="3333FF"/>
              </a:solidFill>
            </a:endParaRPr>
          </a:p>
          <a:p>
            <a:r>
              <a:rPr lang="en-US" sz="2400" dirty="0" smtClean="0">
                <a:solidFill>
                  <a:srgbClr val="00BE00"/>
                </a:solidFill>
              </a:rPr>
              <a:t>Need a Yukawa interaction to incorporate individual </a:t>
            </a:r>
            <a:r>
              <a:rPr lang="en-US" sz="2400" dirty="0" err="1" smtClean="0">
                <a:solidFill>
                  <a:srgbClr val="00BE00"/>
                </a:solidFill>
              </a:rPr>
              <a:t>fermion</a:t>
            </a:r>
            <a:r>
              <a:rPr lang="en-US" sz="2400" dirty="0" smtClean="0">
                <a:solidFill>
                  <a:srgbClr val="00BE00"/>
                </a:solidFill>
              </a:rPr>
              <a:t> masses</a:t>
            </a:r>
          </a:p>
          <a:p>
            <a:r>
              <a:rPr lang="en-US" sz="2400" dirty="0" smtClean="0">
                <a:solidFill>
                  <a:schemeClr val="accent3">
                    <a:lumMod val="60000"/>
                    <a:lumOff val="40000"/>
                  </a:schemeClr>
                </a:solidFill>
              </a:rPr>
              <a:t>Need QCD to generate massive nucleons from light u, d quarks</a:t>
            </a:r>
          </a:p>
        </p:txBody>
      </p:sp>
      <p:sp>
        <p:nvSpPr>
          <p:cNvPr id="21" name="Rectangle 3"/>
          <p:cNvSpPr>
            <a:spLocks noChangeArrowheads="1"/>
          </p:cNvSpPr>
          <p:nvPr/>
        </p:nvSpPr>
        <p:spPr bwMode="auto">
          <a:xfrm>
            <a:off x="308160" y="224664"/>
            <a:ext cx="2319624"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Particle Masses</a:t>
            </a:r>
            <a:endParaRPr lang="en-US" sz="2500" b="1" dirty="0">
              <a:solidFill>
                <a:srgbClr val="FFC000"/>
              </a:solidFill>
            </a:endParaRPr>
          </a:p>
        </p:txBody>
      </p:sp>
      <p:sp>
        <p:nvSpPr>
          <p:cNvPr id="23" name="Text Box 15"/>
          <p:cNvSpPr txBox="1">
            <a:spLocks noChangeArrowheads="1"/>
          </p:cNvSpPr>
          <p:nvPr/>
        </p:nvSpPr>
        <p:spPr bwMode="auto">
          <a:xfrm>
            <a:off x="286941" y="3595024"/>
            <a:ext cx="795411" cy="1200329"/>
          </a:xfrm>
          <a:prstGeom prst="rect">
            <a:avLst/>
          </a:prstGeom>
          <a:noFill/>
          <a:ln w="9525">
            <a:noFill/>
            <a:miter lim="800000"/>
            <a:headEnd/>
            <a:tailEnd/>
          </a:ln>
        </p:spPr>
        <p:txBody>
          <a:bodyPr wrap="none">
            <a:spAutoFit/>
          </a:bodyPr>
          <a:lstStyle/>
          <a:p>
            <a:pPr>
              <a:defRPr/>
            </a:pPr>
            <a:r>
              <a:rPr lang="en-US" sz="2400" dirty="0" smtClean="0">
                <a:latin typeface="+mn-lt"/>
              </a:rPr>
              <a:t>.   </a:t>
            </a:r>
            <a:r>
              <a:rPr lang="en-US" sz="2400" dirty="0" smtClean="0">
                <a:solidFill>
                  <a:srgbClr val="C00000"/>
                </a:solidFill>
              </a:rPr>
              <a:t>.</a:t>
            </a:r>
            <a:r>
              <a:rPr lang="en-US" sz="2400" dirty="0" smtClean="0"/>
              <a:t>   </a:t>
            </a:r>
            <a:r>
              <a:rPr lang="en-US" sz="2400" dirty="0" smtClean="0">
                <a:solidFill>
                  <a:srgbClr val="92D050"/>
                </a:solidFill>
              </a:rPr>
              <a:t>.</a:t>
            </a:r>
            <a:endParaRPr lang="en-US" sz="2400" dirty="0" smtClean="0">
              <a:solidFill>
                <a:srgbClr val="92D050"/>
              </a:solidFill>
              <a:latin typeface="+mn-lt"/>
            </a:endParaRPr>
          </a:p>
          <a:p>
            <a:pPr>
              <a:defRPr/>
            </a:pPr>
            <a:r>
              <a:rPr lang="en-US" sz="2400" dirty="0" smtClean="0">
                <a:solidFill>
                  <a:srgbClr val="7030A0"/>
                </a:solidFill>
              </a:rPr>
              <a:t>.</a:t>
            </a:r>
            <a:r>
              <a:rPr lang="en-US" sz="2400" dirty="0" smtClean="0"/>
              <a:t>   </a:t>
            </a:r>
            <a:r>
              <a:rPr lang="en-US" sz="2400" dirty="0" smtClean="0">
                <a:solidFill>
                  <a:srgbClr val="FFC000"/>
                </a:solidFill>
              </a:rPr>
              <a:t>.</a:t>
            </a:r>
            <a:r>
              <a:rPr lang="en-US" sz="2400" dirty="0" smtClean="0"/>
              <a:t>   </a:t>
            </a:r>
            <a:r>
              <a:rPr lang="en-US" sz="2400" dirty="0" smtClean="0">
                <a:solidFill>
                  <a:srgbClr val="00B0F0"/>
                </a:solidFill>
              </a:rPr>
              <a:t>.</a:t>
            </a:r>
          </a:p>
          <a:p>
            <a:pPr>
              <a:defRPr/>
            </a:pPr>
            <a:r>
              <a:rPr lang="en-US" sz="2400" dirty="0" smtClean="0">
                <a:solidFill>
                  <a:srgbClr val="0070C0"/>
                </a:solidFill>
              </a:rPr>
              <a:t>.</a:t>
            </a:r>
            <a:r>
              <a:rPr lang="en-US" sz="2400" dirty="0" smtClean="0"/>
              <a:t>   </a:t>
            </a:r>
            <a:r>
              <a:rPr lang="en-US" sz="2400" dirty="0" smtClean="0">
                <a:solidFill>
                  <a:srgbClr val="92D050"/>
                </a:solidFill>
              </a:rPr>
              <a:t>.</a:t>
            </a:r>
            <a:r>
              <a:rPr lang="en-US" sz="2400" dirty="0" smtClean="0"/>
              <a:t>   </a:t>
            </a:r>
            <a:r>
              <a:rPr lang="en-US" sz="2400" dirty="0" smtClean="0">
                <a:solidFill>
                  <a:srgbClr val="FFFF00"/>
                </a:solidFill>
              </a:rPr>
              <a:t>.</a:t>
            </a:r>
          </a:p>
        </p:txBody>
      </p:sp>
      <p:sp>
        <p:nvSpPr>
          <p:cNvPr id="22"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38</a:t>
            </a:fld>
            <a:endParaRPr lang="fr-FR"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4172887"/>
            <a:ext cx="5616624" cy="2215991"/>
          </a:xfrm>
          <a:prstGeom prst="rect">
            <a:avLst/>
          </a:prstGeom>
        </p:spPr>
        <p:txBody>
          <a:bodyPr wrap="square">
            <a:spAutoFit/>
          </a:bodyPr>
          <a:lstStyle/>
          <a:p>
            <a:r>
              <a:rPr lang="en-GB" dirty="0" smtClean="0"/>
              <a:t>Key signatures: </a:t>
            </a:r>
          </a:p>
          <a:p>
            <a:r>
              <a:rPr lang="en-GB" dirty="0" smtClean="0"/>
              <a:t>Jets (</a:t>
            </a:r>
            <a:r>
              <a:rPr lang="en-GB" i="1" dirty="0" smtClean="0"/>
              <a:t>&gt;=2-6 jets in this analysis) </a:t>
            </a:r>
            <a:r>
              <a:rPr lang="en-GB" dirty="0" smtClean="0"/>
              <a:t> </a:t>
            </a:r>
            <a:r>
              <a:rPr lang="en-GB" dirty="0" err="1" smtClean="0"/>
              <a:t>pT</a:t>
            </a:r>
            <a:r>
              <a:rPr lang="en-GB" dirty="0" smtClean="0"/>
              <a:t> 1,2(</a:t>
            </a:r>
            <a:r>
              <a:rPr lang="en-GB" sz="1400" dirty="0" smtClean="0"/>
              <a:t>N</a:t>
            </a:r>
            <a:r>
              <a:rPr lang="en-GB" dirty="0" smtClean="0"/>
              <a:t>)&gt; 100 (20)</a:t>
            </a:r>
            <a:r>
              <a:rPr lang="en-GB" dirty="0" err="1" smtClean="0"/>
              <a:t>GeV</a:t>
            </a:r>
            <a:endParaRPr lang="en-GB" dirty="0" smtClean="0"/>
          </a:p>
          <a:p>
            <a:r>
              <a:rPr lang="en-GB" dirty="0" err="1" smtClean="0"/>
              <a:t>E</a:t>
            </a:r>
            <a:r>
              <a:rPr lang="en-GB" baseline="-25000" dirty="0" err="1" smtClean="0"/>
              <a:t>t</a:t>
            </a:r>
            <a:r>
              <a:rPr lang="en-GB" baseline="30000" dirty="0" err="1" smtClean="0"/>
              <a:t>miss</a:t>
            </a:r>
            <a:r>
              <a:rPr lang="en-GB" baseline="30000" dirty="0" smtClean="0"/>
              <a:t> </a:t>
            </a:r>
            <a:r>
              <a:rPr lang="en-GB" dirty="0" smtClean="0"/>
              <a:t>/</a:t>
            </a:r>
            <a:r>
              <a:rPr lang="en-GB" dirty="0" err="1" smtClean="0"/>
              <a:t>meff</a:t>
            </a:r>
            <a:r>
              <a:rPr lang="en-GB" dirty="0" smtClean="0"/>
              <a:t> ~ 0.3 </a:t>
            </a:r>
          </a:p>
          <a:p>
            <a:endParaRPr lang="en-GB" baseline="30000" dirty="0" smtClean="0"/>
          </a:p>
          <a:p>
            <a:r>
              <a:rPr lang="en-GB" dirty="0" smtClean="0"/>
              <a:t>Simplified MSSM scenario with only strong production of </a:t>
            </a:r>
            <a:r>
              <a:rPr lang="en-GB" dirty="0" err="1" smtClean="0"/>
              <a:t>gluinos</a:t>
            </a:r>
            <a:r>
              <a:rPr lang="en-GB" dirty="0" smtClean="0"/>
              <a:t> and first- and second-generation </a:t>
            </a:r>
            <a:r>
              <a:rPr lang="en-GB" dirty="0" err="1" smtClean="0"/>
              <a:t>squarks</a:t>
            </a:r>
            <a:r>
              <a:rPr lang="en-GB" dirty="0" smtClean="0"/>
              <a:t>, with direct decays to jets and </a:t>
            </a:r>
            <a:r>
              <a:rPr lang="en-GB" dirty="0" err="1" smtClean="0"/>
              <a:t>neutralinos</a:t>
            </a:r>
            <a:endParaRPr lang="en-GB" dirty="0" smtClean="0"/>
          </a:p>
          <a:p>
            <a:endParaRPr lang="en-GB" dirty="0" smtClean="0"/>
          </a:p>
        </p:txBody>
      </p:sp>
      <p:sp>
        <p:nvSpPr>
          <p:cNvPr id="3" name="Rectangle 3"/>
          <p:cNvSpPr>
            <a:spLocks noChangeArrowheads="1"/>
          </p:cNvSpPr>
          <p:nvPr/>
        </p:nvSpPr>
        <p:spPr bwMode="auto">
          <a:xfrm>
            <a:off x="308160" y="404664"/>
            <a:ext cx="2751672"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SUSY Landscape?</a:t>
            </a:r>
            <a:endParaRPr lang="en-US" sz="2500" b="1" dirty="0">
              <a:solidFill>
                <a:srgbClr val="FFC000"/>
              </a:solidFill>
            </a:endParaRPr>
          </a:p>
        </p:txBody>
      </p:sp>
      <p:pic>
        <p:nvPicPr>
          <p:cNvPr id="1176578" name="Picture 2" descr="http://upload.wikimedia.org/wikipedia/en/thumb/8/8c/Christ_of_Saint_John_of_the_Cross.jpg/300px-Christ_of_Saint_John_of_the_Cross.jpg"/>
          <p:cNvPicPr>
            <a:picLocks noChangeAspect="1" noChangeArrowheads="1"/>
          </p:cNvPicPr>
          <p:nvPr/>
        </p:nvPicPr>
        <p:blipFill>
          <a:blip r:embed="rId3" cstate="print"/>
          <a:srcRect/>
          <a:stretch>
            <a:fillRect/>
          </a:stretch>
        </p:blipFill>
        <p:spPr bwMode="auto">
          <a:xfrm>
            <a:off x="309749" y="944704"/>
            <a:ext cx="2750083" cy="4968552"/>
          </a:xfrm>
          <a:prstGeom prst="rect">
            <a:avLst/>
          </a:prstGeom>
          <a:noFill/>
        </p:spPr>
      </p:pic>
      <p:pic>
        <p:nvPicPr>
          <p:cNvPr id="5" name="Picture 4" descr="fig_07.pdf"/>
          <p:cNvPicPr>
            <a:picLocks noChangeAspect="1"/>
          </p:cNvPicPr>
          <p:nvPr/>
        </p:nvPicPr>
        <p:blipFill>
          <a:blip r:embed="rId4" cstate="print"/>
          <a:stretch>
            <a:fillRect/>
          </a:stretch>
        </p:blipFill>
        <p:spPr>
          <a:xfrm>
            <a:off x="3203848" y="188639"/>
            <a:ext cx="5544616" cy="3755083"/>
          </a:xfrm>
          <a:prstGeom prst="rect">
            <a:avLst/>
          </a:prstGeom>
          <a:effectLst>
            <a:outerShdw blurRad="203200" dist="38100" dir="2700000">
              <a:srgbClr val="000000">
                <a:alpha val="28000"/>
              </a:srgbClr>
            </a:outerShdw>
          </a:effectLst>
        </p:spPr>
      </p:pic>
      <p:sp>
        <p:nvSpPr>
          <p:cNvPr id="6" name="TextBox 5"/>
          <p:cNvSpPr txBox="1"/>
          <p:nvPr/>
        </p:nvSpPr>
        <p:spPr>
          <a:xfrm>
            <a:off x="3227513" y="3789620"/>
            <a:ext cx="1908315"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ATLAS-CONF-2012-109</a:t>
            </a:r>
          </a:p>
        </p:txBody>
      </p:sp>
      <p:sp>
        <p:nvSpPr>
          <p:cNvPr id="7" name="TextBox 6"/>
          <p:cNvSpPr txBox="1"/>
          <p:nvPr/>
        </p:nvSpPr>
        <p:spPr>
          <a:xfrm>
            <a:off x="4068311" y="2329716"/>
            <a:ext cx="1079753" cy="523220"/>
          </a:xfrm>
          <a:prstGeom prst="rect">
            <a:avLst/>
          </a:prstGeom>
          <a:noFill/>
        </p:spPr>
        <p:txBody>
          <a:bodyPr wrap="square" rtlCol="0">
            <a:spAutoFit/>
          </a:bodyPr>
          <a:lstStyle/>
          <a:p>
            <a:r>
              <a:rPr lang="en-GB" sz="2800" dirty="0" smtClean="0"/>
              <a:t>7 </a:t>
            </a:r>
            <a:r>
              <a:rPr lang="en-GB" sz="2800" dirty="0" err="1" smtClean="0"/>
              <a:t>TeV</a:t>
            </a:r>
            <a:endParaRPr lang="en-GB" sz="2800" dirty="0"/>
          </a:p>
        </p:txBody>
      </p:sp>
      <p:sp>
        <p:nvSpPr>
          <p:cNvPr id="8" name="TextBox 7"/>
          <p:cNvSpPr txBox="1"/>
          <p:nvPr/>
        </p:nvSpPr>
        <p:spPr>
          <a:xfrm>
            <a:off x="4932040" y="755412"/>
            <a:ext cx="1008112" cy="523220"/>
          </a:xfrm>
          <a:prstGeom prst="rect">
            <a:avLst/>
          </a:prstGeom>
          <a:noFill/>
        </p:spPr>
        <p:txBody>
          <a:bodyPr wrap="square" rtlCol="0">
            <a:spAutoFit/>
          </a:bodyPr>
          <a:lstStyle/>
          <a:p>
            <a:r>
              <a:rPr lang="en-GB" sz="2800" dirty="0" smtClean="0"/>
              <a:t>8 </a:t>
            </a:r>
            <a:r>
              <a:rPr lang="en-GB" sz="2800" dirty="0" err="1" smtClean="0"/>
              <a:t>TeV</a:t>
            </a:r>
            <a:endParaRPr lang="en-GB" sz="2800" dirty="0"/>
          </a:p>
        </p:txBody>
      </p:sp>
      <p:sp>
        <p:nvSpPr>
          <p:cNvPr id="9"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39</a:t>
            </a:fld>
            <a:endParaRPr lang="fr-FR" dirty="0" smtClean="0"/>
          </a:p>
        </p:txBody>
      </p:sp>
      <p:sp>
        <p:nvSpPr>
          <p:cNvPr id="10" name="Rectangle 3"/>
          <p:cNvSpPr>
            <a:spLocks noChangeArrowheads="1"/>
          </p:cNvSpPr>
          <p:nvPr/>
        </p:nvSpPr>
        <p:spPr bwMode="auto">
          <a:xfrm>
            <a:off x="1331640" y="1268760"/>
            <a:ext cx="720080" cy="432048"/>
          </a:xfrm>
          <a:prstGeom prst="rect">
            <a:avLst/>
          </a:prstGeom>
          <a:no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Lst>
              <a:defRPr/>
            </a:pPr>
            <a:r>
              <a:rPr lang="en-US" sz="2000" b="1" dirty="0" smtClean="0">
                <a:solidFill>
                  <a:srgbClr val="FFC000"/>
                </a:solidFill>
              </a:rPr>
              <a:t>GUT</a:t>
            </a:r>
            <a:endParaRPr lang="en-US" sz="2000" b="1" dirty="0">
              <a:solidFill>
                <a:srgbClr val="FFC000"/>
              </a:solidFill>
            </a:endParaRPr>
          </a:p>
        </p:txBody>
      </p:sp>
      <p:sp>
        <p:nvSpPr>
          <p:cNvPr id="11" name="Rectangle 3"/>
          <p:cNvSpPr>
            <a:spLocks noChangeArrowheads="1"/>
          </p:cNvSpPr>
          <p:nvPr/>
        </p:nvSpPr>
        <p:spPr bwMode="auto">
          <a:xfrm>
            <a:off x="1259632" y="4221088"/>
            <a:ext cx="864096" cy="432048"/>
          </a:xfrm>
          <a:prstGeom prst="rect">
            <a:avLst/>
          </a:prstGeom>
          <a:no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Lst>
              <a:defRPr/>
            </a:pPr>
            <a:r>
              <a:rPr lang="en-US" sz="2000" b="1" dirty="0" smtClean="0">
                <a:solidFill>
                  <a:srgbClr val="FFC000"/>
                </a:solidFill>
              </a:rPr>
              <a:t>SUSY</a:t>
            </a:r>
            <a:endParaRPr lang="en-US" sz="2000" b="1" dirty="0">
              <a:solidFill>
                <a:srgbClr val="FFC000"/>
              </a:solidFill>
            </a:endParaRPr>
          </a:p>
        </p:txBody>
      </p:sp>
      <p:sp>
        <p:nvSpPr>
          <p:cNvPr id="12" name="Rectangle 3"/>
          <p:cNvSpPr>
            <a:spLocks noChangeArrowheads="1"/>
          </p:cNvSpPr>
          <p:nvPr/>
        </p:nvSpPr>
        <p:spPr bwMode="auto">
          <a:xfrm>
            <a:off x="1403648" y="5157192"/>
            <a:ext cx="576064" cy="432048"/>
          </a:xfrm>
          <a:prstGeom prst="rect">
            <a:avLst/>
          </a:prstGeom>
          <a:no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 pos="4596548" algn="l"/>
                <a:tab pos="5253198" algn="l"/>
                <a:tab pos="5909847" algn="l"/>
                <a:tab pos="6566497" algn="l"/>
              </a:tabLst>
              <a:defRPr/>
            </a:pPr>
            <a:r>
              <a:rPr lang="en-US" sz="2000" b="1" dirty="0" smtClean="0">
                <a:solidFill>
                  <a:srgbClr val="FFC000"/>
                </a:solidFill>
              </a:rPr>
              <a:t>SM</a:t>
            </a:r>
            <a:endParaRPr lang="en-US" sz="2000" b="1" dirty="0">
              <a:solidFill>
                <a:srgbClr val="FFC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4412421" y="1458170"/>
            <a:ext cx="2055641" cy="369332"/>
          </a:xfrm>
          <a:prstGeom prst="rect">
            <a:avLst/>
          </a:prstGeom>
          <a:noFill/>
        </p:spPr>
        <p:txBody>
          <a:bodyPr wrap="square">
            <a:spAutoFit/>
          </a:bodyPr>
          <a:lstStyle/>
          <a:p>
            <a:pPr algn="r">
              <a:defRPr/>
            </a:pPr>
            <a:r>
              <a:rPr lang="en-US" dirty="0" smtClean="0">
                <a:latin typeface="+mj-lt"/>
                <a:ea typeface="ＭＳ Ｐゴシック" pitchFamily="-108" charset="-128"/>
                <a:cs typeface="ＭＳ Ｐゴシック" pitchFamily="-108" charset="-128"/>
              </a:rPr>
              <a:t>O(2) </a:t>
            </a:r>
            <a:r>
              <a:rPr lang="en-US" dirty="0">
                <a:latin typeface="+mj-lt"/>
                <a:ea typeface="ＭＳ Ｐゴシック" pitchFamily="-108" charset="-128"/>
                <a:cs typeface="ＭＳ Ｐゴシック" pitchFamily="-108" charset="-128"/>
              </a:rPr>
              <a:t>Pile-up </a:t>
            </a:r>
            <a:r>
              <a:rPr lang="en-US" dirty="0" smtClean="0">
                <a:latin typeface="+mj-lt"/>
                <a:ea typeface="ＭＳ Ｐゴシック" pitchFamily="-108" charset="-128"/>
                <a:cs typeface="ＭＳ Ｐゴシック" pitchFamily="-108" charset="-128"/>
              </a:rPr>
              <a:t>events</a:t>
            </a:r>
            <a:endParaRPr lang="en-US" sz="1400" dirty="0">
              <a:latin typeface="+mj-lt"/>
              <a:ea typeface="ＭＳ Ｐゴシック" pitchFamily="-108" charset="-128"/>
              <a:cs typeface="ＭＳ Ｐゴシック" pitchFamily="-108" charset="-128"/>
            </a:endParaRPr>
          </a:p>
        </p:txBody>
      </p:sp>
      <p:sp>
        <p:nvSpPr>
          <p:cNvPr id="20" name="ZoneTexte 19"/>
          <p:cNvSpPr txBox="1"/>
          <p:nvPr/>
        </p:nvSpPr>
        <p:spPr>
          <a:xfrm>
            <a:off x="4972376" y="1025942"/>
            <a:ext cx="1460500" cy="523875"/>
          </a:xfrm>
          <a:prstGeom prst="rect">
            <a:avLst/>
          </a:prstGeom>
          <a:noFill/>
        </p:spPr>
        <p:txBody>
          <a:bodyPr>
            <a:spAutoFit/>
          </a:bodyPr>
          <a:lstStyle/>
          <a:p>
            <a:pPr algn="r">
              <a:defRPr/>
            </a:pPr>
            <a:r>
              <a:rPr lang="en-US" sz="2800" i="1" dirty="0">
                <a:solidFill>
                  <a:srgbClr val="FF0000"/>
                </a:solidFill>
                <a:latin typeface="+mj-lt"/>
                <a:ea typeface="ＭＳ Ｐゴシック" pitchFamily="-108" charset="-128"/>
                <a:cs typeface="ＭＳ Ｐゴシック" pitchFamily="-108" charset="-128"/>
              </a:rPr>
              <a:t>2010</a:t>
            </a:r>
          </a:p>
        </p:txBody>
      </p:sp>
      <p:sp>
        <p:nvSpPr>
          <p:cNvPr id="21" name="ZoneTexte 20"/>
          <p:cNvSpPr txBox="1"/>
          <p:nvPr/>
        </p:nvSpPr>
        <p:spPr>
          <a:xfrm>
            <a:off x="6538913" y="1117600"/>
            <a:ext cx="1460500" cy="523875"/>
          </a:xfrm>
          <a:prstGeom prst="rect">
            <a:avLst/>
          </a:prstGeom>
          <a:noFill/>
        </p:spPr>
        <p:txBody>
          <a:bodyPr>
            <a:spAutoFit/>
          </a:bodyPr>
          <a:lstStyle/>
          <a:p>
            <a:pPr>
              <a:defRPr/>
            </a:pPr>
            <a:r>
              <a:rPr lang="en-US" sz="2800" i="1">
                <a:solidFill>
                  <a:srgbClr val="FF0000"/>
                </a:solidFill>
                <a:latin typeface="+mj-lt"/>
                <a:ea typeface="ＭＳ Ｐゴシック" pitchFamily="-108" charset="-128"/>
                <a:cs typeface="ＭＳ Ｐゴシック" pitchFamily="-108" charset="-128"/>
              </a:rPr>
              <a:t>2011</a:t>
            </a:r>
          </a:p>
        </p:txBody>
      </p:sp>
      <p:sp>
        <p:nvSpPr>
          <p:cNvPr id="54278" name="ZoneTexte 24"/>
          <p:cNvSpPr txBox="1">
            <a:spLocks noChangeArrowheads="1"/>
          </p:cNvSpPr>
          <p:nvPr/>
        </p:nvSpPr>
        <p:spPr bwMode="auto">
          <a:xfrm>
            <a:off x="3384780" y="1882937"/>
            <a:ext cx="30986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a:latin typeface="Calibri" charset="0"/>
              </a:rPr>
              <a:t>150 ns inter-bunch spacing </a:t>
            </a:r>
          </a:p>
        </p:txBody>
      </p:sp>
      <p:pic>
        <p:nvPicPr>
          <p:cNvPr id="54280" name="Image 28" descr="2PU.png"/>
          <p:cNvPicPr>
            <a:picLocks noChangeAspect="1"/>
          </p:cNvPicPr>
          <p:nvPr/>
        </p:nvPicPr>
        <p:blipFill rotWithShape="1">
          <a:blip r:embed="rId3" cstate="print">
            <a:extLst>
              <a:ext uri="{28A0092B-C50C-407E-A947-70E740481C1C}">
                <a14:useLocalDpi xmlns="" xmlns:a14="http://schemas.microsoft.com/office/drawing/2010/main" val="0"/>
              </a:ext>
            </a:extLst>
          </a:blip>
          <a:srcRect l="66984" t="9331" b="48263"/>
          <a:stretch/>
        </p:blipFill>
        <p:spPr bwMode="auto">
          <a:xfrm>
            <a:off x="6546850" y="-15379"/>
            <a:ext cx="2590800" cy="2302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81" name="Image 29" descr="7PU.png"/>
          <p:cNvPicPr>
            <a:picLocks noChangeAspect="1"/>
          </p:cNvPicPr>
          <p:nvPr/>
        </p:nvPicPr>
        <p:blipFill rotWithShape="1">
          <a:blip r:embed="rId4" cstate="print">
            <a:extLst>
              <a:ext uri="{28A0092B-C50C-407E-A947-70E740481C1C}">
                <a14:useLocalDpi xmlns="" xmlns:a14="http://schemas.microsoft.com/office/drawing/2010/main" val="0"/>
              </a:ext>
            </a:extLst>
          </a:blip>
          <a:srcRect l="20517" t="21576" r="53915" b="55192"/>
          <a:stretch/>
        </p:blipFill>
        <p:spPr bwMode="auto">
          <a:xfrm>
            <a:off x="6549535" y="2296651"/>
            <a:ext cx="2578590" cy="2342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2" name="ZoneTexte 30"/>
          <p:cNvSpPr txBox="1">
            <a:spLocks noChangeArrowheads="1"/>
          </p:cNvSpPr>
          <p:nvPr/>
        </p:nvSpPr>
        <p:spPr bwMode="auto">
          <a:xfrm>
            <a:off x="7266753" y="1767473"/>
            <a:ext cx="178068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smtClean="0">
                <a:solidFill>
                  <a:schemeClr val="bg1"/>
                </a:solidFill>
                <a:latin typeface="Calibri" charset="0"/>
              </a:rPr>
              <a:t>Event </a:t>
            </a:r>
            <a:r>
              <a:rPr lang="en-US" sz="1200" dirty="0">
                <a:solidFill>
                  <a:schemeClr val="bg1"/>
                </a:solidFill>
                <a:latin typeface="Calibri" charset="0"/>
              </a:rPr>
              <a:t>taken at random (filled) bunch crossings </a:t>
            </a:r>
          </a:p>
        </p:txBody>
      </p:sp>
      <p:sp>
        <p:nvSpPr>
          <p:cNvPr id="54283" name="Titre 1"/>
          <p:cNvSpPr txBox="1">
            <a:spLocks/>
          </p:cNvSpPr>
          <p:nvPr/>
        </p:nvSpPr>
        <p:spPr bwMode="auto">
          <a:xfrm>
            <a:off x="4773" y="294251"/>
            <a:ext cx="6191240" cy="38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smtClean="0">
                <a:latin typeface="Calibri" charset="0"/>
                <a:cs typeface="Arial" charset="0"/>
              </a:rPr>
              <a:t>Three Years of Remarkable </a:t>
            </a:r>
            <a:r>
              <a:rPr lang="en-US" sz="3200" dirty="0">
                <a:latin typeface="Calibri" charset="0"/>
                <a:cs typeface="Arial" charset="0"/>
              </a:rPr>
              <a:t>LHC </a:t>
            </a:r>
            <a:r>
              <a:rPr lang="en-US" sz="3200" dirty="0" smtClean="0">
                <a:latin typeface="Calibri" charset="0"/>
                <a:cs typeface="Arial" charset="0"/>
              </a:rPr>
              <a:t>operations at the </a:t>
            </a:r>
            <a:r>
              <a:rPr lang="en-US" sz="3200" dirty="0" smtClean="0">
                <a:solidFill>
                  <a:srgbClr val="3399FF"/>
                </a:solidFill>
                <a:latin typeface="Calibri" charset="0"/>
                <a:cs typeface="Arial" charset="0"/>
              </a:rPr>
              <a:t>Energy frontier</a:t>
            </a:r>
            <a:endParaRPr lang="en-US" sz="3200" dirty="0">
              <a:solidFill>
                <a:srgbClr val="3399FF"/>
              </a:solidFill>
              <a:latin typeface="Calibri" charset="0"/>
            </a:endParaRPr>
          </a:p>
        </p:txBody>
      </p:sp>
      <p:pic>
        <p:nvPicPr>
          <p:cNvPr id="2" name="Image 1" descr="intlumivsyear.eps"/>
          <p:cNvPicPr>
            <a:picLocks noChangeAspect="1"/>
          </p:cNvPicPr>
          <p:nvPr/>
        </p:nvPicPr>
        <p:blipFill rotWithShape="1">
          <a:blip r:embed="rId5" cstate="print">
            <a:extLst>
              <a:ext uri="{28A0092B-C50C-407E-A947-70E740481C1C}">
                <a14:useLocalDpi xmlns="" xmlns:a14="http://schemas.microsoft.com/office/drawing/2010/main" val="0"/>
              </a:ext>
            </a:extLst>
          </a:blip>
          <a:srcRect l="1869" r="10671"/>
          <a:stretch/>
        </p:blipFill>
        <p:spPr>
          <a:xfrm>
            <a:off x="241300" y="1128462"/>
            <a:ext cx="3844523" cy="3155354"/>
          </a:xfrm>
          <a:prstGeom prst="rect">
            <a:avLst/>
          </a:prstGeom>
        </p:spPr>
      </p:pic>
      <p:sp>
        <p:nvSpPr>
          <p:cNvPr id="16" name="ZoneTexte 15"/>
          <p:cNvSpPr txBox="1"/>
          <p:nvPr/>
        </p:nvSpPr>
        <p:spPr>
          <a:xfrm>
            <a:off x="4152901" y="3831512"/>
            <a:ext cx="2269666" cy="369332"/>
          </a:xfrm>
          <a:prstGeom prst="rect">
            <a:avLst/>
          </a:prstGeom>
          <a:noFill/>
        </p:spPr>
        <p:txBody>
          <a:bodyPr wrap="square">
            <a:spAutoFit/>
          </a:bodyPr>
          <a:lstStyle/>
          <a:p>
            <a:pPr algn="r">
              <a:defRPr/>
            </a:pPr>
            <a:r>
              <a:rPr lang="en-US" dirty="0">
                <a:latin typeface="+mj-lt"/>
                <a:ea typeface="ＭＳ Ｐゴシック" pitchFamily="-108" charset="-128"/>
                <a:cs typeface="ＭＳ Ｐゴシック" pitchFamily="-108" charset="-128"/>
              </a:rPr>
              <a:t>O</a:t>
            </a:r>
            <a:r>
              <a:rPr lang="en-US" dirty="0" smtClean="0">
                <a:latin typeface="+mj-lt"/>
                <a:ea typeface="ＭＳ Ｐゴシック" pitchFamily="-108" charset="-128"/>
                <a:cs typeface="ＭＳ Ｐゴシック" pitchFamily="-108" charset="-128"/>
              </a:rPr>
              <a:t>(10) </a:t>
            </a:r>
            <a:r>
              <a:rPr lang="en-US" dirty="0">
                <a:latin typeface="+mj-lt"/>
                <a:ea typeface="ＭＳ Ｐゴシック" pitchFamily="-108" charset="-128"/>
                <a:cs typeface="ＭＳ Ｐゴシック" pitchFamily="-108" charset="-128"/>
              </a:rPr>
              <a:t>Pile-up events </a:t>
            </a:r>
            <a:endParaRPr lang="en-US" sz="1400" dirty="0">
              <a:latin typeface="+mj-lt"/>
              <a:ea typeface="ＭＳ Ｐゴシック" pitchFamily="-108" charset="-128"/>
              <a:cs typeface="ＭＳ Ｐゴシック" pitchFamily="-108" charset="-128"/>
            </a:endParaRPr>
          </a:p>
        </p:txBody>
      </p:sp>
      <p:sp>
        <p:nvSpPr>
          <p:cNvPr id="17" name="ZoneTexte 16"/>
          <p:cNvSpPr txBox="1"/>
          <p:nvPr/>
        </p:nvSpPr>
        <p:spPr>
          <a:xfrm>
            <a:off x="4926880" y="3399284"/>
            <a:ext cx="1460500" cy="523875"/>
          </a:xfrm>
          <a:prstGeom prst="rect">
            <a:avLst/>
          </a:prstGeom>
          <a:noFill/>
        </p:spPr>
        <p:txBody>
          <a:bodyPr>
            <a:spAutoFit/>
          </a:bodyPr>
          <a:lstStyle/>
          <a:p>
            <a:pPr algn="r">
              <a:defRPr/>
            </a:pPr>
            <a:r>
              <a:rPr lang="en-US" sz="2800" i="1" dirty="0" smtClean="0">
                <a:solidFill>
                  <a:srgbClr val="FF0000"/>
                </a:solidFill>
                <a:latin typeface="+mj-lt"/>
                <a:ea typeface="ＭＳ Ｐゴシック" pitchFamily="-108" charset="-128"/>
                <a:cs typeface="ＭＳ Ｐゴシック" pitchFamily="-108" charset="-128"/>
              </a:rPr>
              <a:t>2011</a:t>
            </a:r>
            <a:endParaRPr lang="en-US" sz="2800" i="1" dirty="0">
              <a:solidFill>
                <a:srgbClr val="FF0000"/>
              </a:solidFill>
              <a:latin typeface="+mj-lt"/>
              <a:ea typeface="ＭＳ Ｐゴシック" pitchFamily="-108" charset="-128"/>
              <a:cs typeface="ＭＳ Ｐゴシック" pitchFamily="-108" charset="-128"/>
            </a:endParaRPr>
          </a:p>
        </p:txBody>
      </p:sp>
      <p:sp>
        <p:nvSpPr>
          <p:cNvPr id="18" name="ZoneTexte 24"/>
          <p:cNvSpPr txBox="1">
            <a:spLocks noChangeArrowheads="1"/>
          </p:cNvSpPr>
          <p:nvPr/>
        </p:nvSpPr>
        <p:spPr bwMode="auto">
          <a:xfrm>
            <a:off x="3339284" y="4256279"/>
            <a:ext cx="30986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latin typeface="Calibri" charset="0"/>
              </a:rPr>
              <a:t>50 </a:t>
            </a:r>
            <a:r>
              <a:rPr lang="en-US" sz="1200" dirty="0">
                <a:latin typeface="Calibri" charset="0"/>
              </a:rPr>
              <a:t>ns inter-bunch spacing </a:t>
            </a:r>
          </a:p>
        </p:txBody>
      </p:sp>
      <p:sp>
        <p:nvSpPr>
          <p:cNvPr id="19" name="ZoneTexte 18"/>
          <p:cNvSpPr txBox="1"/>
          <p:nvPr/>
        </p:nvSpPr>
        <p:spPr>
          <a:xfrm>
            <a:off x="4152900" y="6030008"/>
            <a:ext cx="2302069" cy="369332"/>
          </a:xfrm>
          <a:prstGeom prst="rect">
            <a:avLst/>
          </a:prstGeom>
          <a:noFill/>
        </p:spPr>
        <p:txBody>
          <a:bodyPr wrap="square">
            <a:spAutoFit/>
          </a:bodyPr>
          <a:lstStyle/>
          <a:p>
            <a:pPr algn="r">
              <a:defRPr/>
            </a:pPr>
            <a:r>
              <a:rPr lang="en-US" dirty="0">
                <a:latin typeface="+mj-lt"/>
                <a:ea typeface="ＭＳ Ｐゴシック" pitchFamily="-108" charset="-128"/>
                <a:cs typeface="ＭＳ Ｐゴシック" pitchFamily="-108" charset="-128"/>
              </a:rPr>
              <a:t>O</a:t>
            </a:r>
            <a:r>
              <a:rPr lang="en-US" dirty="0" smtClean="0">
                <a:latin typeface="+mj-lt"/>
                <a:ea typeface="ＭＳ Ｐゴシック" pitchFamily="-108" charset="-128"/>
                <a:cs typeface="ＭＳ Ｐゴシック" pitchFamily="-108" charset="-128"/>
              </a:rPr>
              <a:t>(20) </a:t>
            </a:r>
            <a:r>
              <a:rPr lang="en-US" dirty="0">
                <a:latin typeface="+mj-lt"/>
                <a:ea typeface="ＭＳ Ｐゴシック" pitchFamily="-108" charset="-128"/>
                <a:cs typeface="ＭＳ Ｐゴシック" pitchFamily="-108" charset="-128"/>
              </a:rPr>
              <a:t>Pile-up events </a:t>
            </a:r>
            <a:endParaRPr lang="en-US" sz="1400" dirty="0">
              <a:latin typeface="+mj-lt"/>
              <a:ea typeface="ＭＳ Ｐゴシック" pitchFamily="-108" charset="-128"/>
              <a:cs typeface="ＭＳ Ｐゴシック" pitchFamily="-108" charset="-128"/>
            </a:endParaRPr>
          </a:p>
        </p:txBody>
      </p:sp>
      <p:sp>
        <p:nvSpPr>
          <p:cNvPr id="22" name="ZoneTexte 21"/>
          <p:cNvSpPr txBox="1"/>
          <p:nvPr/>
        </p:nvSpPr>
        <p:spPr>
          <a:xfrm>
            <a:off x="4959283" y="5597780"/>
            <a:ext cx="1460500" cy="523875"/>
          </a:xfrm>
          <a:prstGeom prst="rect">
            <a:avLst/>
          </a:prstGeom>
          <a:noFill/>
        </p:spPr>
        <p:txBody>
          <a:bodyPr>
            <a:spAutoFit/>
          </a:bodyPr>
          <a:lstStyle/>
          <a:p>
            <a:pPr algn="r">
              <a:defRPr/>
            </a:pPr>
            <a:r>
              <a:rPr lang="en-US" sz="2800" i="1" dirty="0" smtClean="0">
                <a:solidFill>
                  <a:srgbClr val="FF0000"/>
                </a:solidFill>
                <a:latin typeface="+mj-lt"/>
                <a:ea typeface="ＭＳ Ｐゴシック" pitchFamily="-108" charset="-128"/>
                <a:cs typeface="ＭＳ Ｐゴシック" pitchFamily="-108" charset="-128"/>
              </a:rPr>
              <a:t>2012</a:t>
            </a:r>
            <a:endParaRPr lang="en-US" sz="2800" i="1" dirty="0">
              <a:solidFill>
                <a:srgbClr val="FF0000"/>
              </a:solidFill>
              <a:latin typeface="+mj-lt"/>
              <a:ea typeface="ＭＳ Ｐゴシック" pitchFamily="-108" charset="-128"/>
              <a:cs typeface="ＭＳ Ｐゴシック" pitchFamily="-108" charset="-128"/>
            </a:endParaRPr>
          </a:p>
        </p:txBody>
      </p:sp>
      <p:sp>
        <p:nvSpPr>
          <p:cNvPr id="23" name="ZoneTexte 24"/>
          <p:cNvSpPr txBox="1">
            <a:spLocks noChangeArrowheads="1"/>
          </p:cNvSpPr>
          <p:nvPr/>
        </p:nvSpPr>
        <p:spPr bwMode="auto">
          <a:xfrm>
            <a:off x="3427577" y="6429375"/>
            <a:ext cx="309863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dirty="0" smtClean="0">
                <a:latin typeface="Calibri" charset="0"/>
              </a:rPr>
              <a:t>50 </a:t>
            </a:r>
            <a:r>
              <a:rPr lang="en-US" sz="1200" dirty="0">
                <a:latin typeface="Calibri" charset="0"/>
              </a:rPr>
              <a:t>ns inter-bunch spacing </a:t>
            </a:r>
          </a:p>
        </p:txBody>
      </p:sp>
      <p:sp>
        <p:nvSpPr>
          <p:cNvPr id="25" name="ZoneTexte 30"/>
          <p:cNvSpPr txBox="1">
            <a:spLocks noChangeArrowheads="1"/>
          </p:cNvSpPr>
          <p:nvPr/>
        </p:nvSpPr>
        <p:spPr bwMode="auto">
          <a:xfrm>
            <a:off x="7324039" y="4113952"/>
            <a:ext cx="178068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smtClean="0">
                <a:solidFill>
                  <a:schemeClr val="bg1"/>
                </a:solidFill>
                <a:latin typeface="Calibri" charset="0"/>
              </a:rPr>
              <a:t>Event </a:t>
            </a:r>
            <a:r>
              <a:rPr lang="en-US" sz="1200" dirty="0">
                <a:solidFill>
                  <a:schemeClr val="bg1"/>
                </a:solidFill>
                <a:latin typeface="Calibri" charset="0"/>
              </a:rPr>
              <a:t>taken at random (filled) bunch crossings </a:t>
            </a:r>
          </a:p>
        </p:txBody>
      </p:sp>
      <p:sp>
        <p:nvSpPr>
          <p:cNvPr id="30" name="TextBox 8"/>
          <p:cNvSpPr txBox="1"/>
          <p:nvPr/>
        </p:nvSpPr>
        <p:spPr>
          <a:xfrm>
            <a:off x="2632477" y="1826240"/>
            <a:ext cx="787395" cy="738664"/>
          </a:xfrm>
          <a:prstGeom prst="rect">
            <a:avLst/>
          </a:prstGeom>
          <a:noFill/>
          <a:ln>
            <a:noFill/>
          </a:ln>
        </p:spPr>
        <p:txBody>
          <a:bodyPr wrap="none" rtlCol="0">
            <a:spAutoFit/>
          </a:bodyPr>
          <a:lstStyle/>
          <a:p>
            <a:r>
              <a:rPr lang="en-US" sz="1400" dirty="0" smtClean="0">
                <a:solidFill>
                  <a:srgbClr val="3399FF"/>
                </a:solidFill>
                <a:effectLst/>
              </a:rPr>
              <a:t>2012:</a:t>
            </a:r>
          </a:p>
          <a:p>
            <a:r>
              <a:rPr lang="en-US" sz="1400" dirty="0" smtClean="0">
                <a:solidFill>
                  <a:srgbClr val="3399FF"/>
                </a:solidFill>
                <a:effectLst/>
              </a:rPr>
              <a:t>23 fb</a:t>
            </a:r>
            <a:r>
              <a:rPr lang="en-US" sz="1400" baseline="30000" dirty="0" smtClean="0">
                <a:solidFill>
                  <a:srgbClr val="3399FF"/>
                </a:solidFill>
                <a:effectLst/>
              </a:rPr>
              <a:t>-1 </a:t>
            </a:r>
          </a:p>
          <a:p>
            <a:r>
              <a:rPr lang="en-US" sz="1400" dirty="0" smtClean="0">
                <a:solidFill>
                  <a:srgbClr val="3399FF"/>
                </a:solidFill>
                <a:effectLst/>
              </a:rPr>
              <a:t>at 8 </a:t>
            </a:r>
            <a:r>
              <a:rPr lang="en-US" sz="1400" dirty="0" err="1" smtClean="0">
                <a:solidFill>
                  <a:srgbClr val="3399FF"/>
                </a:solidFill>
                <a:effectLst/>
              </a:rPr>
              <a:t>TeV</a:t>
            </a:r>
            <a:endParaRPr lang="en-US" sz="1400" baseline="30000" dirty="0">
              <a:solidFill>
                <a:srgbClr val="3399FF"/>
              </a:solidFill>
              <a:effectLst/>
            </a:endParaRPr>
          </a:p>
        </p:txBody>
      </p:sp>
      <p:sp>
        <p:nvSpPr>
          <p:cNvPr id="31" name="TextBox 9"/>
          <p:cNvSpPr txBox="1"/>
          <p:nvPr/>
        </p:nvSpPr>
        <p:spPr>
          <a:xfrm>
            <a:off x="3168713" y="2660620"/>
            <a:ext cx="787395" cy="738664"/>
          </a:xfrm>
          <a:prstGeom prst="rect">
            <a:avLst/>
          </a:prstGeom>
          <a:noFill/>
          <a:ln>
            <a:noFill/>
          </a:ln>
        </p:spPr>
        <p:txBody>
          <a:bodyPr wrap="none" rtlCol="0">
            <a:spAutoFit/>
          </a:bodyPr>
          <a:lstStyle/>
          <a:p>
            <a:r>
              <a:rPr lang="en-US" sz="1400" dirty="0" smtClean="0">
                <a:solidFill>
                  <a:srgbClr val="C00000"/>
                </a:solidFill>
                <a:effectLst/>
              </a:rPr>
              <a:t>2011</a:t>
            </a:r>
          </a:p>
          <a:p>
            <a:r>
              <a:rPr lang="en-US" sz="1400" dirty="0" smtClean="0">
                <a:solidFill>
                  <a:srgbClr val="C00000"/>
                </a:solidFill>
                <a:effectLst/>
              </a:rPr>
              <a:t>5.6 fb</a:t>
            </a:r>
            <a:r>
              <a:rPr lang="en-US" sz="1400" baseline="30000" dirty="0" smtClean="0">
                <a:solidFill>
                  <a:srgbClr val="C00000"/>
                </a:solidFill>
                <a:effectLst/>
              </a:rPr>
              <a:t>-1 </a:t>
            </a:r>
          </a:p>
          <a:p>
            <a:r>
              <a:rPr lang="en-US" sz="1400" dirty="0">
                <a:solidFill>
                  <a:srgbClr val="C00000"/>
                </a:solidFill>
                <a:effectLst/>
              </a:rPr>
              <a:t>a</a:t>
            </a:r>
            <a:r>
              <a:rPr lang="en-US" sz="1400" dirty="0" smtClean="0">
                <a:solidFill>
                  <a:srgbClr val="C00000"/>
                </a:solidFill>
                <a:effectLst/>
              </a:rPr>
              <a:t>t 7 </a:t>
            </a:r>
            <a:r>
              <a:rPr lang="en-US" sz="1400" dirty="0" err="1" smtClean="0">
                <a:solidFill>
                  <a:srgbClr val="C00000"/>
                </a:solidFill>
                <a:effectLst/>
              </a:rPr>
              <a:t>TeV</a:t>
            </a:r>
            <a:endParaRPr lang="en-US" sz="1400" baseline="30000" dirty="0">
              <a:solidFill>
                <a:srgbClr val="C00000"/>
              </a:solidFill>
              <a:effectLst/>
            </a:endParaRPr>
          </a:p>
        </p:txBody>
      </p:sp>
      <p:sp>
        <p:nvSpPr>
          <p:cNvPr id="32" name="TextBox 10"/>
          <p:cNvSpPr txBox="1"/>
          <p:nvPr/>
        </p:nvSpPr>
        <p:spPr>
          <a:xfrm>
            <a:off x="3923928" y="3194392"/>
            <a:ext cx="811441" cy="738664"/>
          </a:xfrm>
          <a:prstGeom prst="rect">
            <a:avLst/>
          </a:prstGeom>
          <a:noFill/>
          <a:ln>
            <a:noFill/>
          </a:ln>
        </p:spPr>
        <p:txBody>
          <a:bodyPr wrap="none" rtlCol="0">
            <a:spAutoFit/>
          </a:bodyPr>
          <a:lstStyle/>
          <a:p>
            <a:r>
              <a:rPr lang="en-US" sz="1400" dirty="0" smtClean="0">
                <a:solidFill>
                  <a:srgbClr val="00B050"/>
                </a:solidFill>
                <a:effectLst/>
              </a:rPr>
              <a:t>2010</a:t>
            </a:r>
          </a:p>
          <a:p>
            <a:r>
              <a:rPr lang="en-US" sz="1400" dirty="0" smtClean="0">
                <a:solidFill>
                  <a:srgbClr val="00B050"/>
                </a:solidFill>
                <a:effectLst/>
              </a:rPr>
              <a:t>0.05 fb</a:t>
            </a:r>
            <a:r>
              <a:rPr lang="en-US" sz="1400" baseline="30000" dirty="0" smtClean="0">
                <a:solidFill>
                  <a:srgbClr val="00B050"/>
                </a:solidFill>
                <a:effectLst/>
              </a:rPr>
              <a:t>-1 </a:t>
            </a:r>
          </a:p>
          <a:p>
            <a:r>
              <a:rPr lang="en-US" sz="1400" dirty="0" smtClean="0">
                <a:solidFill>
                  <a:srgbClr val="00B050"/>
                </a:solidFill>
                <a:effectLst/>
              </a:rPr>
              <a:t>at 7 </a:t>
            </a:r>
            <a:r>
              <a:rPr lang="en-US" sz="1400" dirty="0" err="1" smtClean="0">
                <a:solidFill>
                  <a:srgbClr val="00B050"/>
                </a:solidFill>
                <a:effectLst/>
              </a:rPr>
              <a:t>TeV</a:t>
            </a:r>
            <a:endParaRPr lang="en-US" sz="1400" baseline="30000" dirty="0">
              <a:solidFill>
                <a:srgbClr val="00B050"/>
              </a:solidFill>
              <a:effectLst/>
            </a:endParaRPr>
          </a:p>
        </p:txBody>
      </p:sp>
      <p:sp>
        <p:nvSpPr>
          <p:cNvPr id="33" name="TextBox 5"/>
          <p:cNvSpPr txBox="1"/>
          <p:nvPr/>
        </p:nvSpPr>
        <p:spPr>
          <a:xfrm>
            <a:off x="1130912" y="2296651"/>
            <a:ext cx="1530136" cy="523220"/>
          </a:xfrm>
          <a:prstGeom prst="rect">
            <a:avLst/>
          </a:prstGeom>
          <a:noFill/>
          <a:ln>
            <a:noFill/>
          </a:ln>
        </p:spPr>
        <p:txBody>
          <a:bodyPr wrap="none" rtlCol="0">
            <a:spAutoFit/>
          </a:bodyPr>
          <a:lstStyle/>
          <a:p>
            <a:r>
              <a:rPr lang="en-US" sz="1400" dirty="0" smtClean="0">
                <a:effectLst/>
              </a:rPr>
              <a:t>4</a:t>
            </a:r>
            <a:r>
              <a:rPr lang="en-US" sz="1400" baseline="30000" dirty="0" smtClean="0">
                <a:effectLst/>
              </a:rPr>
              <a:t>th</a:t>
            </a:r>
            <a:r>
              <a:rPr lang="en-US" sz="1400" dirty="0" smtClean="0">
                <a:effectLst/>
              </a:rPr>
              <a:t> July seminar</a:t>
            </a:r>
          </a:p>
          <a:p>
            <a:r>
              <a:rPr lang="en-US" sz="1400" dirty="0">
                <a:effectLst/>
              </a:rPr>
              <a:t>a</a:t>
            </a:r>
            <a:r>
              <a:rPr lang="en-US" sz="1400" dirty="0" smtClean="0">
                <a:effectLst/>
              </a:rPr>
              <a:t>nd ICHEP</a:t>
            </a:r>
          </a:p>
        </p:txBody>
      </p:sp>
      <p:cxnSp>
        <p:nvCxnSpPr>
          <p:cNvPr id="7" name="Connecteur droit avec flèche 6"/>
          <p:cNvCxnSpPr/>
          <p:nvPr/>
        </p:nvCxnSpPr>
        <p:spPr>
          <a:xfrm>
            <a:off x="2400300" y="2667471"/>
            <a:ext cx="0" cy="579413"/>
          </a:xfrm>
          <a:prstGeom prst="straightConnector1">
            <a:avLst/>
          </a:prstGeom>
          <a:ln w="12700" cmpd="sng">
            <a:tailEnd type="arrow"/>
          </a:ln>
        </p:spPr>
        <p:style>
          <a:lnRef idx="2">
            <a:schemeClr val="accent1"/>
          </a:lnRef>
          <a:fillRef idx="0">
            <a:schemeClr val="accent1"/>
          </a:fillRef>
          <a:effectRef idx="1">
            <a:schemeClr val="accent1"/>
          </a:effectRef>
          <a:fontRef idx="minor">
            <a:schemeClr val="tx1"/>
          </a:fontRef>
        </p:style>
      </p:cxnSp>
      <p:pic>
        <p:nvPicPr>
          <p:cNvPr id="37" name="Picture 1" descr="muvstime.png"/>
          <p:cNvPicPr preferRelativeResize="0">
            <a:picLocks noChangeAspect="1"/>
          </p:cNvPicPr>
          <p:nvPr/>
        </p:nvPicPr>
        <p:blipFill rotWithShape="1">
          <a:blip r:embed="rId6" cstate="print">
            <a:extLst>
              <a:ext uri="{28A0092B-C50C-407E-A947-70E740481C1C}">
                <a14:useLocalDpi xmlns="" xmlns:a14="http://schemas.microsoft.com/office/drawing/2010/main" val="0"/>
              </a:ext>
            </a:extLst>
          </a:blip>
          <a:srcRect l="5635" r="11140"/>
          <a:stretch/>
        </p:blipFill>
        <p:spPr>
          <a:xfrm>
            <a:off x="7225" y="4318286"/>
            <a:ext cx="4414763" cy="2145858"/>
          </a:xfrm>
          <a:prstGeom prst="rect">
            <a:avLst/>
          </a:prstGeom>
          <a:ln>
            <a:noFill/>
          </a:ln>
        </p:spPr>
      </p:pic>
      <p:cxnSp>
        <p:nvCxnSpPr>
          <p:cNvPr id="38" name="Straight Connector 7"/>
          <p:cNvCxnSpPr/>
          <p:nvPr/>
        </p:nvCxnSpPr>
        <p:spPr bwMode="auto">
          <a:xfrm>
            <a:off x="259644" y="5279596"/>
            <a:ext cx="4184611" cy="0"/>
          </a:xfrm>
          <a:prstGeom prst="line">
            <a:avLst/>
          </a:prstGeom>
          <a:solidFill>
            <a:schemeClr val="accent1"/>
          </a:solidFill>
          <a:ln w="19050" cap="flat" cmpd="sng" algn="ctr">
            <a:solidFill>
              <a:srgbClr val="008000"/>
            </a:solidFill>
            <a:prstDash val="sysDash"/>
            <a:round/>
            <a:headEnd type="none" w="med" len="med"/>
            <a:tailEnd type="none" w="med" len="med"/>
          </a:ln>
          <a:effectLst/>
        </p:spPr>
      </p:cxnSp>
      <p:sp>
        <p:nvSpPr>
          <p:cNvPr id="39" name="TextBox 9"/>
          <p:cNvSpPr txBox="1"/>
          <p:nvPr/>
        </p:nvSpPr>
        <p:spPr>
          <a:xfrm>
            <a:off x="4568540" y="4888550"/>
            <a:ext cx="1611985" cy="738664"/>
          </a:xfrm>
          <a:prstGeom prst="rect">
            <a:avLst/>
          </a:prstGeom>
          <a:solidFill>
            <a:srgbClr val="FFFFFF"/>
          </a:solidFill>
          <a:ln>
            <a:solidFill>
              <a:srgbClr val="FFFFFF"/>
            </a:solidFill>
          </a:ln>
        </p:spPr>
        <p:txBody>
          <a:bodyPr wrap="none" rtlCol="0">
            <a:spAutoFit/>
          </a:bodyPr>
          <a:lstStyle/>
          <a:p>
            <a:r>
              <a:rPr lang="en-US" sz="1400" dirty="0" smtClean="0">
                <a:solidFill>
                  <a:srgbClr val="008000"/>
                </a:solidFill>
                <a:effectLst/>
              </a:rPr>
              <a:t>Design value </a:t>
            </a:r>
          </a:p>
          <a:p>
            <a:r>
              <a:rPr lang="en-US" sz="1400" dirty="0" smtClean="0">
                <a:solidFill>
                  <a:srgbClr val="008000"/>
                </a:solidFill>
                <a:effectLst/>
              </a:rPr>
              <a:t>(expected to be</a:t>
            </a:r>
          </a:p>
          <a:p>
            <a:r>
              <a:rPr lang="en-US" sz="1400" dirty="0">
                <a:solidFill>
                  <a:srgbClr val="008000"/>
                </a:solidFill>
                <a:effectLst/>
              </a:rPr>
              <a:t>r</a:t>
            </a:r>
            <a:r>
              <a:rPr lang="en-US" sz="1400" dirty="0" smtClean="0">
                <a:solidFill>
                  <a:srgbClr val="008000"/>
                </a:solidFill>
                <a:effectLst/>
              </a:rPr>
              <a:t>eached at L=10</a:t>
            </a:r>
            <a:r>
              <a:rPr lang="en-US" sz="1400" baseline="30000" dirty="0" smtClean="0">
                <a:solidFill>
                  <a:srgbClr val="008000"/>
                </a:solidFill>
                <a:effectLst/>
              </a:rPr>
              <a:t>34 </a:t>
            </a:r>
            <a:r>
              <a:rPr lang="en-US" sz="1400" dirty="0" smtClean="0">
                <a:solidFill>
                  <a:srgbClr val="008000"/>
                </a:solidFill>
                <a:effectLst/>
              </a:rPr>
              <a:t>!) </a:t>
            </a:r>
          </a:p>
        </p:txBody>
      </p:sp>
      <p:pic>
        <p:nvPicPr>
          <p:cNvPr id="3" name="Image 2" descr="2012_highPileup.png"/>
          <p:cNvPicPr>
            <a:picLocks noChangeAspect="1"/>
          </p:cNvPicPr>
          <p:nvPr/>
        </p:nvPicPr>
        <p:blipFill rotWithShape="1">
          <a:blip r:embed="rId7" cstate="print">
            <a:extLst>
              <a:ext uri="{28A0092B-C50C-407E-A947-70E740481C1C}">
                <a14:useLocalDpi xmlns="" xmlns:a14="http://schemas.microsoft.com/office/drawing/2010/main" val="0"/>
              </a:ext>
            </a:extLst>
          </a:blip>
          <a:srcRect l="25555" t="27007" r="58723" b="59962"/>
          <a:stretch/>
        </p:blipFill>
        <p:spPr>
          <a:xfrm>
            <a:off x="6551613" y="4659758"/>
            <a:ext cx="2565808" cy="2126558"/>
          </a:xfrm>
          <a:prstGeom prst="rect">
            <a:avLst/>
          </a:prstGeom>
        </p:spPr>
      </p:pic>
      <p:sp>
        <p:nvSpPr>
          <p:cNvPr id="4" name="Espace réservé du numéro de diapositive 3"/>
          <p:cNvSpPr>
            <a:spLocks noGrp="1"/>
          </p:cNvSpPr>
          <p:nvPr>
            <p:ph type="sldNum" sz="quarter" idx="12"/>
          </p:nvPr>
        </p:nvSpPr>
        <p:spPr/>
        <p:txBody>
          <a:bodyPr/>
          <a:lstStyle/>
          <a:p>
            <a:fld id="{21F6B277-27B0-704C-8D8E-3F2BE0D94335}" type="slidenum">
              <a:rPr lang="fr-FR" smtClean="0"/>
              <a:pPr/>
              <a:t>4</a:t>
            </a:fld>
            <a:endParaRPr lang="fr-FR"/>
          </a:p>
        </p:txBody>
      </p:sp>
    </p:spTree>
    <p:extLst>
      <p:ext uri="{BB962C8B-B14F-4D97-AF65-F5344CB8AC3E}">
        <p14:creationId xmlns="" xmlns:p14="http://schemas.microsoft.com/office/powerpoint/2010/main" val="841181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Oval 4"/>
          <p:cNvSpPr>
            <a:spLocks noChangeArrowheads="1"/>
          </p:cNvSpPr>
          <p:nvPr/>
        </p:nvSpPr>
        <p:spPr bwMode="auto">
          <a:xfrm>
            <a:off x="3707904" y="1628800"/>
            <a:ext cx="2996952" cy="2808312"/>
          </a:xfrm>
          <a:prstGeom prst="ellipse">
            <a:avLst/>
          </a:prstGeom>
          <a:solidFill>
            <a:srgbClr val="FFC000"/>
          </a:solidFill>
          <a:ln w="9525">
            <a:solidFill>
              <a:schemeClr val="tx1"/>
            </a:solidFill>
            <a:round/>
            <a:headEnd/>
            <a:tailEnd/>
          </a:ln>
        </p:spPr>
        <p:txBody>
          <a:bodyPr wrap="none" anchor="ctr"/>
          <a:lstStyle/>
          <a:p>
            <a:pPr algn="ctr">
              <a:defRPr/>
            </a:pPr>
            <a:r>
              <a:rPr lang="en-US" sz="3200" dirty="0" err="1" smtClean="0"/>
              <a:t>S</a:t>
            </a:r>
            <a:r>
              <a:rPr lang="en-US" sz="3200" dirty="0" err="1" smtClean="0">
                <a:latin typeface="+mn-lt"/>
              </a:rPr>
              <a:t>quarks</a:t>
            </a:r>
            <a:r>
              <a:rPr lang="en-US" sz="3200" dirty="0" smtClean="0">
                <a:latin typeface="+mn-lt"/>
              </a:rPr>
              <a:t>?</a:t>
            </a:r>
          </a:p>
        </p:txBody>
      </p:sp>
      <p:sp>
        <p:nvSpPr>
          <p:cNvPr id="18" name="Oval 13"/>
          <p:cNvSpPr>
            <a:spLocks noChangeArrowheads="1"/>
          </p:cNvSpPr>
          <p:nvPr/>
        </p:nvSpPr>
        <p:spPr bwMode="auto">
          <a:xfrm>
            <a:off x="6588224" y="2276872"/>
            <a:ext cx="1296144" cy="1427436"/>
          </a:xfrm>
          <a:prstGeom prst="ellipse">
            <a:avLst/>
          </a:prstGeom>
          <a:solidFill>
            <a:srgbClr val="002060"/>
          </a:solidFill>
          <a:ln w="9525">
            <a:solidFill>
              <a:schemeClr val="tx1"/>
            </a:solidFill>
            <a:round/>
            <a:headEnd/>
            <a:tailEnd/>
          </a:ln>
        </p:spPr>
        <p:txBody>
          <a:bodyPr wrap="none" anchor="ctr"/>
          <a:lstStyle/>
          <a:p>
            <a:pPr algn="ctr">
              <a:defRPr/>
            </a:pPr>
            <a:r>
              <a:rPr lang="en-US" sz="2800" dirty="0">
                <a:latin typeface="+mn-lt"/>
              </a:rPr>
              <a:t> </a:t>
            </a:r>
            <a:r>
              <a:rPr lang="en-US" sz="2400" dirty="0" err="1" smtClean="0">
                <a:solidFill>
                  <a:schemeClr val="bg1"/>
                </a:solidFill>
                <a:latin typeface="+mn-lt"/>
              </a:rPr>
              <a:t>Shiggs</a:t>
            </a:r>
            <a:r>
              <a:rPr lang="en-US" sz="2400" dirty="0" smtClean="0">
                <a:solidFill>
                  <a:schemeClr val="bg1"/>
                </a:solidFill>
                <a:latin typeface="+mn-lt"/>
              </a:rPr>
              <a:t>?</a:t>
            </a:r>
            <a:endParaRPr lang="en-US" sz="2000" dirty="0">
              <a:solidFill>
                <a:schemeClr val="bg1"/>
              </a:solidFill>
              <a:latin typeface="+mn-lt"/>
            </a:endParaRPr>
          </a:p>
        </p:txBody>
      </p:sp>
      <p:sp>
        <p:nvSpPr>
          <p:cNvPr id="21" name="Rectangle 3"/>
          <p:cNvSpPr>
            <a:spLocks noChangeArrowheads="1"/>
          </p:cNvSpPr>
          <p:nvPr/>
        </p:nvSpPr>
        <p:spPr bwMode="auto">
          <a:xfrm>
            <a:off x="308160" y="224664"/>
            <a:ext cx="3399744"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SUSY Particle Masses?</a:t>
            </a:r>
            <a:endParaRPr lang="en-US" sz="2500" b="1" dirty="0">
              <a:solidFill>
                <a:srgbClr val="FFC000"/>
              </a:solidFill>
            </a:endParaRPr>
          </a:p>
        </p:txBody>
      </p:sp>
      <p:sp>
        <p:nvSpPr>
          <p:cNvPr id="22" name="Espace réservé du numéro de diapositive 2"/>
          <p:cNvSpPr>
            <a:spLocks noGrp="1"/>
          </p:cNvSpPr>
          <p:nvPr>
            <p:ph type="sldNum" sz="quarter" idx="12"/>
          </p:nvPr>
        </p:nvSpPr>
        <p:spPr>
          <a:xfrm>
            <a:off x="8204398" y="6404991"/>
            <a:ext cx="733864" cy="274320"/>
          </a:xfrm>
          <a:noFill/>
          <a:ln>
            <a:miter lim="800000"/>
            <a:headEnd/>
            <a:tailEnd/>
          </a:ln>
        </p:spPr>
        <p:txBody>
          <a:bodyPr/>
          <a:lstStyle/>
          <a:p>
            <a:fld id="{168A3200-7A34-42EF-90E3-C4717F949FA0}" type="slidenum">
              <a:rPr lang="fr-FR" smtClean="0"/>
              <a:pPr/>
              <a:t>40</a:t>
            </a:fld>
            <a:endParaRPr lang="fr-FR" dirty="0" smtClean="0"/>
          </a:p>
        </p:txBody>
      </p:sp>
      <p:pic>
        <p:nvPicPr>
          <p:cNvPr id="956419" name="Picture 3"/>
          <p:cNvPicPr>
            <a:picLocks noChangeAspect="1" noChangeArrowheads="1"/>
          </p:cNvPicPr>
          <p:nvPr/>
        </p:nvPicPr>
        <p:blipFill>
          <a:blip r:embed="rId3" cstate="print"/>
          <a:srcRect/>
          <a:stretch>
            <a:fillRect/>
          </a:stretch>
        </p:blipFill>
        <p:spPr bwMode="auto">
          <a:xfrm>
            <a:off x="6516216" y="476672"/>
            <a:ext cx="1596232" cy="896540"/>
          </a:xfrm>
          <a:prstGeom prst="rect">
            <a:avLst/>
          </a:prstGeom>
          <a:noFill/>
          <a:ln w="9525">
            <a:noFill/>
            <a:miter lim="800000"/>
            <a:headEnd/>
            <a:tailEnd/>
          </a:ln>
        </p:spPr>
      </p:pic>
      <p:sp>
        <p:nvSpPr>
          <p:cNvPr id="24" name="Oval 13"/>
          <p:cNvSpPr>
            <a:spLocks noChangeArrowheads="1"/>
          </p:cNvSpPr>
          <p:nvPr/>
        </p:nvSpPr>
        <p:spPr bwMode="auto">
          <a:xfrm>
            <a:off x="5508104" y="3366864"/>
            <a:ext cx="2438400" cy="2438400"/>
          </a:xfrm>
          <a:prstGeom prst="ellipse">
            <a:avLst/>
          </a:prstGeom>
          <a:solidFill>
            <a:srgbClr val="00B050"/>
          </a:solidFill>
          <a:ln w="9525">
            <a:solidFill>
              <a:schemeClr val="tx1"/>
            </a:solidFill>
            <a:round/>
            <a:headEnd/>
            <a:tailEnd/>
          </a:ln>
        </p:spPr>
        <p:txBody>
          <a:bodyPr wrap="none" anchor="ctr"/>
          <a:lstStyle/>
          <a:p>
            <a:pPr>
              <a:defRPr/>
            </a:pPr>
            <a:r>
              <a:rPr lang="en-US" sz="2800" dirty="0">
                <a:latin typeface="+mn-lt"/>
              </a:rPr>
              <a:t> </a:t>
            </a:r>
            <a:endParaRPr lang="en-US" sz="2800" dirty="0" smtClean="0">
              <a:latin typeface="+mn-lt"/>
            </a:endParaRPr>
          </a:p>
          <a:p>
            <a:pPr>
              <a:defRPr/>
            </a:pPr>
            <a:r>
              <a:rPr lang="en-US" sz="2800" dirty="0" err="1" smtClean="0">
                <a:latin typeface="+mn-lt"/>
              </a:rPr>
              <a:t>Gauginos</a:t>
            </a:r>
            <a:r>
              <a:rPr lang="en-US" sz="2800" dirty="0" smtClean="0">
                <a:latin typeface="+mn-lt"/>
              </a:rPr>
              <a:t>?</a:t>
            </a:r>
            <a:endParaRPr lang="en-US" sz="2400" dirty="0">
              <a:latin typeface="+mn-lt"/>
            </a:endParaRPr>
          </a:p>
        </p:txBody>
      </p:sp>
      <p:sp>
        <p:nvSpPr>
          <p:cNvPr id="25" name="Rectangle 3"/>
          <p:cNvSpPr txBox="1">
            <a:spLocks noChangeArrowheads="1"/>
          </p:cNvSpPr>
          <p:nvPr/>
        </p:nvSpPr>
        <p:spPr>
          <a:xfrm>
            <a:off x="35496" y="770656"/>
            <a:ext cx="8597900" cy="1434207"/>
          </a:xfrm>
          <a:prstGeom prst="rect">
            <a:avLst/>
          </a:prstGeom>
        </p:spPr>
        <p:txBody>
          <a:bodyPr vert="horz" lIns="54864" tIns="91440" rtlCol="0">
            <a:normAutofit fontScale="92500" lnSpcReduction="10000"/>
          </a:bodyPr>
          <a:lstStyle/>
          <a:p>
            <a:pPr marL="438912" marR="0" lvl="0" indent="-320040" algn="l" defTabSz="914400" rtl="0" eaLnBrk="1" fontAlgn="auto" latinLnBrk="0" hangingPunct="1">
              <a:lnSpc>
                <a:spcPct val="90000"/>
              </a:lnSpc>
              <a:spcBef>
                <a:spcPts val="0"/>
              </a:spcBef>
              <a:spcAft>
                <a:spcPts val="0"/>
              </a:spcAft>
              <a:buClr>
                <a:schemeClr val="accent1"/>
              </a:buClr>
              <a:buSzPct val="80000"/>
              <a:buFontTx/>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Mass proportional to area:</a:t>
            </a:r>
          </a:p>
          <a:p>
            <a:pPr marL="438912" marR="0" lvl="0" indent="-320040" algn="l" defTabSz="914400" rtl="0" eaLnBrk="1" fontAlgn="auto" latinLnBrk="0" hangingPunct="1">
              <a:lnSpc>
                <a:spcPct val="90000"/>
              </a:lnSpc>
              <a:spcBef>
                <a:spcPts val="0"/>
              </a:spcBef>
              <a:spcAft>
                <a:spcPts val="0"/>
              </a:spcAft>
              <a:buClr>
                <a:schemeClr val="accent1"/>
              </a:buClr>
              <a:buSzPct val="80000"/>
              <a:buFontTx/>
              <a:buNone/>
              <a:tabLst/>
              <a:defRPr/>
            </a:pPr>
            <a:endParaRPr lang="en-US" sz="2800" dirty="0" smtClean="0"/>
          </a:p>
          <a:p>
            <a:pPr marL="438912" marR="0" lvl="0" indent="-320040" algn="l" defTabSz="914400" rtl="0" eaLnBrk="1" fontAlgn="auto" latinLnBrk="0" hangingPunct="1">
              <a:lnSpc>
                <a:spcPct val="90000"/>
              </a:lnSpc>
              <a:spcBef>
                <a:spcPts val="0"/>
              </a:spcBef>
              <a:spcAft>
                <a:spcPts val="0"/>
              </a:spcAft>
              <a:buClr>
                <a:schemeClr val="accent1"/>
              </a:buClr>
              <a:buSzPct val="80000"/>
              <a:buFontTx/>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38912" indent="-320040">
              <a:lnSpc>
                <a:spcPct val="90000"/>
              </a:lnSpc>
              <a:buClr>
                <a:schemeClr val="accent1"/>
              </a:buClr>
              <a:buSzPct val="80000"/>
            </a:pPr>
            <a:r>
              <a:rPr lang="en-US" sz="2800" dirty="0" smtClean="0"/>
              <a:t>Mass hierarchy?:</a:t>
            </a:r>
          </a:p>
          <a:p>
            <a:pPr marL="438912" marR="0" lvl="0" indent="-320040" algn="l" defTabSz="914400" rtl="0" eaLnBrk="1" fontAlgn="auto" latinLnBrk="0" hangingPunct="1">
              <a:lnSpc>
                <a:spcPct val="90000"/>
              </a:lnSpc>
              <a:spcBef>
                <a:spcPts val="0"/>
              </a:spcBef>
              <a:spcAft>
                <a:spcPts val="0"/>
              </a:spcAft>
              <a:buClr>
                <a:schemeClr val="accent1"/>
              </a:buClr>
              <a:buSzPct val="80000"/>
              <a:buFontTx/>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6" name="Oval 9"/>
          <p:cNvSpPr>
            <a:spLocks noChangeArrowheads="1"/>
          </p:cNvSpPr>
          <p:nvPr/>
        </p:nvSpPr>
        <p:spPr bwMode="auto">
          <a:xfrm>
            <a:off x="683568" y="2276872"/>
            <a:ext cx="3404691" cy="3284984"/>
          </a:xfrm>
          <a:prstGeom prst="ellipse">
            <a:avLst/>
          </a:prstGeom>
          <a:solidFill>
            <a:srgbClr val="FF0000"/>
          </a:solidFill>
          <a:ln w="9525">
            <a:solidFill>
              <a:schemeClr val="tx1"/>
            </a:solidFill>
            <a:round/>
            <a:headEnd/>
            <a:tailEnd/>
          </a:ln>
        </p:spPr>
        <p:txBody>
          <a:bodyPr wrap="none" anchor="ctr"/>
          <a:lstStyle/>
          <a:p>
            <a:pPr>
              <a:defRPr/>
            </a:pPr>
            <a:endParaRPr lang="en-US" sz="3600" dirty="0" smtClean="0"/>
          </a:p>
          <a:p>
            <a:pPr>
              <a:defRPr/>
            </a:pPr>
            <a:r>
              <a:rPr lang="en-US" sz="3600" dirty="0" err="1" smtClean="0"/>
              <a:t>Gluinos</a:t>
            </a:r>
            <a:r>
              <a:rPr lang="en-US" sz="3600" dirty="0" smtClean="0"/>
              <a:t>?</a:t>
            </a:r>
            <a:endParaRPr lang="en-US" sz="2800" dirty="0" smtClean="0"/>
          </a:p>
          <a:p>
            <a:pPr>
              <a:defRPr/>
            </a:pPr>
            <a:endParaRPr lang="en-US" dirty="0">
              <a:latin typeface="+mn-lt"/>
            </a:endParaRPr>
          </a:p>
        </p:txBody>
      </p:sp>
      <p:pic>
        <p:nvPicPr>
          <p:cNvPr id="11" name="Picture 10" descr="susy.png"/>
          <p:cNvPicPr>
            <a:picLocks noChangeAspect="1"/>
          </p:cNvPicPr>
          <p:nvPr/>
        </p:nvPicPr>
        <p:blipFill>
          <a:blip r:embed="rId4" cstate="print"/>
          <a:stretch>
            <a:fillRect/>
          </a:stretch>
        </p:blipFill>
        <p:spPr>
          <a:xfrm>
            <a:off x="1259632" y="2494847"/>
            <a:ext cx="5446508" cy="2158289"/>
          </a:xfrm>
          <a:prstGeom prst="rect">
            <a:avLst/>
          </a:prstGeom>
        </p:spPr>
      </p:pic>
      <p:pic>
        <p:nvPicPr>
          <p:cNvPr id="993282" name="Picture 2" descr="http://upload.wikimedia.org/wikipedia/en/thumb/c/c7/Landofgiants.gif/200px-Landofgiants.gif"/>
          <p:cNvPicPr>
            <a:picLocks noChangeAspect="1" noChangeArrowheads="1"/>
          </p:cNvPicPr>
          <p:nvPr/>
        </p:nvPicPr>
        <p:blipFill>
          <a:blip r:embed="rId5" cstate="print"/>
          <a:srcRect/>
          <a:stretch>
            <a:fillRect/>
          </a:stretch>
        </p:blipFill>
        <p:spPr bwMode="auto">
          <a:xfrm>
            <a:off x="3635896" y="5312618"/>
            <a:ext cx="1905000" cy="1428750"/>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447800" y="915198"/>
            <a:ext cx="2981249" cy="4643690"/>
          </a:xfrm>
          <a:prstGeom prst="rect">
            <a:avLst/>
          </a:prstGeom>
          <a:effectLst/>
        </p:spPr>
      </p:pic>
      <p:sp>
        <p:nvSpPr>
          <p:cNvPr id="3" name="TextBox 2"/>
          <p:cNvSpPr txBox="1"/>
          <p:nvPr/>
        </p:nvSpPr>
        <p:spPr>
          <a:xfrm>
            <a:off x="1609649" y="4115598"/>
            <a:ext cx="728084" cy="369332"/>
          </a:xfrm>
          <a:prstGeom prst="rect">
            <a:avLst/>
          </a:prstGeom>
          <a:noFill/>
        </p:spPr>
        <p:txBody>
          <a:bodyPr wrap="none" rtlCol="0">
            <a:spAutoFit/>
          </a:bodyPr>
          <a:lstStyle/>
          <a:p>
            <a:r>
              <a:rPr lang="en-GB" sz="1800" dirty="0" smtClean="0">
                <a:cs typeface="Trebuchet MS"/>
              </a:rPr>
              <a:t>Higgs</a:t>
            </a:r>
            <a:endParaRPr lang="en-GB" sz="1800" dirty="0">
              <a:cs typeface="Trebuchet MS"/>
            </a:endParaRPr>
          </a:p>
        </p:txBody>
      </p:sp>
      <p:sp>
        <p:nvSpPr>
          <p:cNvPr id="4" name="TextBox 3"/>
          <p:cNvSpPr txBox="1"/>
          <p:nvPr/>
        </p:nvSpPr>
        <p:spPr>
          <a:xfrm>
            <a:off x="2676449" y="991398"/>
            <a:ext cx="829073" cy="369332"/>
          </a:xfrm>
          <a:prstGeom prst="rect">
            <a:avLst/>
          </a:prstGeom>
          <a:noFill/>
        </p:spPr>
        <p:txBody>
          <a:bodyPr wrap="none" rtlCol="0">
            <a:spAutoFit/>
          </a:bodyPr>
          <a:lstStyle/>
          <a:p>
            <a:r>
              <a:rPr lang="en-GB" sz="1800" dirty="0" smtClean="0">
                <a:cs typeface="Trebuchet MS"/>
              </a:rPr>
              <a:t>SUSY?</a:t>
            </a:r>
            <a:endParaRPr lang="en-GB" sz="1800" dirty="0">
              <a:cs typeface="Trebuchet MS"/>
            </a:endParaRPr>
          </a:p>
        </p:txBody>
      </p:sp>
      <p:cxnSp>
        <p:nvCxnSpPr>
          <p:cNvPr id="5" name="Straight Connector 4"/>
          <p:cNvCxnSpPr/>
          <p:nvPr/>
        </p:nvCxnSpPr>
        <p:spPr>
          <a:xfrm rot="5400000">
            <a:off x="-1346606" y="3710398"/>
            <a:ext cx="5589608" cy="795"/>
          </a:xfrm>
          <a:prstGeom prst="line">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496" y="6505599"/>
            <a:ext cx="2701241" cy="307777"/>
          </a:xfrm>
          <a:prstGeom prst="rect">
            <a:avLst/>
          </a:prstGeom>
          <a:noFill/>
        </p:spPr>
        <p:txBody>
          <a:bodyPr wrap="square" rtlCol="0">
            <a:spAutoFit/>
          </a:bodyPr>
          <a:lstStyle/>
          <a:p>
            <a:pPr algn="ctr"/>
            <a:r>
              <a:rPr lang="en-GB" sz="1400" dirty="0" smtClean="0">
                <a:cs typeface="Trebuchet MS"/>
              </a:rPr>
              <a:t>Fundamental scalar length scale</a:t>
            </a:r>
            <a:endParaRPr lang="en-GB" sz="1400" dirty="0">
              <a:cs typeface="Trebuchet MS"/>
            </a:endParaRPr>
          </a:p>
        </p:txBody>
      </p:sp>
      <p:cxnSp>
        <p:nvCxnSpPr>
          <p:cNvPr id="7" name="Straight Connector 6"/>
          <p:cNvCxnSpPr/>
          <p:nvPr/>
        </p:nvCxnSpPr>
        <p:spPr>
          <a:xfrm flipV="1">
            <a:off x="1310327" y="2591598"/>
            <a:ext cx="14692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310327" y="5866610"/>
            <a:ext cx="14692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304849" y="6171410"/>
            <a:ext cx="146922"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0387" y="2396866"/>
            <a:ext cx="1000594" cy="307777"/>
          </a:xfrm>
          <a:prstGeom prst="rect">
            <a:avLst/>
          </a:prstGeom>
          <a:noFill/>
        </p:spPr>
        <p:txBody>
          <a:bodyPr wrap="none" rtlCol="0">
            <a:spAutoFit/>
          </a:bodyPr>
          <a:lstStyle/>
          <a:p>
            <a:pPr algn="r"/>
            <a:r>
              <a:rPr lang="en-GB" sz="1400" dirty="0" smtClean="0">
                <a:cs typeface="Trebuchet MS"/>
              </a:rPr>
              <a:t>EW scale</a:t>
            </a:r>
            <a:r>
              <a:rPr lang="en-GB" sz="1400" baseline="30000" dirty="0" smtClean="0">
                <a:cs typeface="Trebuchet MS"/>
              </a:rPr>
              <a:t>—1</a:t>
            </a:r>
            <a:endParaRPr lang="en-GB" sz="1400" dirty="0">
              <a:cs typeface="Trebuchet MS"/>
            </a:endParaRPr>
          </a:p>
        </p:txBody>
      </p:sp>
      <p:sp>
        <p:nvSpPr>
          <p:cNvPr id="11" name="TextBox 10"/>
          <p:cNvSpPr txBox="1"/>
          <p:nvPr/>
        </p:nvSpPr>
        <p:spPr>
          <a:xfrm>
            <a:off x="188633" y="5673466"/>
            <a:ext cx="1082348" cy="307777"/>
          </a:xfrm>
          <a:prstGeom prst="rect">
            <a:avLst/>
          </a:prstGeom>
          <a:noFill/>
        </p:spPr>
        <p:txBody>
          <a:bodyPr wrap="none" rtlCol="0">
            <a:spAutoFit/>
          </a:bodyPr>
          <a:lstStyle/>
          <a:p>
            <a:pPr algn="r"/>
            <a:r>
              <a:rPr lang="en-GB" sz="1400" dirty="0" smtClean="0">
                <a:cs typeface="Trebuchet MS"/>
              </a:rPr>
              <a:t>GUT scale</a:t>
            </a:r>
            <a:r>
              <a:rPr lang="en-GB" sz="1400" baseline="30000" dirty="0" smtClean="0">
                <a:cs typeface="Trebuchet MS"/>
              </a:rPr>
              <a:t>—1</a:t>
            </a:r>
            <a:endParaRPr lang="en-GB" sz="1400" dirty="0">
              <a:cs typeface="Trebuchet MS"/>
            </a:endParaRPr>
          </a:p>
        </p:txBody>
      </p:sp>
      <p:sp>
        <p:nvSpPr>
          <p:cNvPr id="12" name="TextBox 11"/>
          <p:cNvSpPr txBox="1"/>
          <p:nvPr/>
        </p:nvSpPr>
        <p:spPr>
          <a:xfrm flipH="1">
            <a:off x="0" y="1136937"/>
            <a:ext cx="1225056" cy="923330"/>
          </a:xfrm>
          <a:prstGeom prst="rect">
            <a:avLst/>
          </a:prstGeom>
          <a:noFill/>
        </p:spPr>
        <p:txBody>
          <a:bodyPr wrap="square" rtlCol="0">
            <a:spAutoFit/>
          </a:bodyPr>
          <a:lstStyle/>
          <a:p>
            <a:pPr algn="r"/>
            <a:r>
              <a:rPr lang="en-GB" sz="1800" dirty="0" smtClean="0">
                <a:cs typeface="Trebuchet MS"/>
              </a:rPr>
              <a:t>The </a:t>
            </a:r>
          </a:p>
          <a:p>
            <a:pPr algn="r"/>
            <a:r>
              <a:rPr lang="en-GB" sz="1800" dirty="0" smtClean="0">
                <a:cs typeface="Trebuchet MS"/>
              </a:rPr>
              <a:t>scalar</a:t>
            </a:r>
          </a:p>
          <a:p>
            <a:pPr algn="r"/>
            <a:r>
              <a:rPr lang="en-GB" sz="1800" dirty="0" smtClean="0">
                <a:cs typeface="Trebuchet MS"/>
              </a:rPr>
              <a:t>precipice</a:t>
            </a:r>
            <a:endParaRPr lang="en-GB" sz="1800" dirty="0">
              <a:cs typeface="Trebuchet MS"/>
            </a:endParaRPr>
          </a:p>
        </p:txBody>
      </p:sp>
      <p:pic>
        <p:nvPicPr>
          <p:cNvPr id="13" name="Picture 12" descr="fig_07.pdf"/>
          <p:cNvPicPr>
            <a:picLocks noChangeAspect="1"/>
          </p:cNvPicPr>
          <p:nvPr/>
        </p:nvPicPr>
        <p:blipFill>
          <a:blip r:embed="rId4" cstate="print"/>
          <a:stretch>
            <a:fillRect/>
          </a:stretch>
        </p:blipFill>
        <p:spPr>
          <a:xfrm>
            <a:off x="3528392" y="2276872"/>
            <a:ext cx="4427984" cy="2998846"/>
          </a:xfrm>
          <a:prstGeom prst="rect">
            <a:avLst/>
          </a:prstGeom>
          <a:effectLst>
            <a:outerShdw blurRad="203200" dist="38100" dir="2700000">
              <a:srgbClr val="000000">
                <a:alpha val="28000"/>
              </a:srgbClr>
            </a:outerShdw>
          </a:effectLst>
        </p:spPr>
      </p:pic>
      <p:sp>
        <p:nvSpPr>
          <p:cNvPr id="15" name="Rectangle 4"/>
          <p:cNvSpPr>
            <a:spLocks noChangeArrowheads="1"/>
          </p:cNvSpPr>
          <p:nvPr/>
        </p:nvSpPr>
        <p:spPr bwMode="auto">
          <a:xfrm>
            <a:off x="308162" y="224664"/>
            <a:ext cx="2175606"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GB" sz="3600" b="1" dirty="0" err="1" smtClean="0">
                <a:solidFill>
                  <a:srgbClr val="F0AD00">
                    <a:satMod val="150000"/>
                  </a:srgbClr>
                </a:solidFill>
                <a:effectLst>
                  <a:outerShdw blurRad="38100" dist="38100" dir="2700000" algn="tl">
                    <a:srgbClr val="000000">
                      <a:alpha val="43137"/>
                    </a:srgbClr>
                  </a:outerShdw>
                </a:effectLst>
                <a:ea typeface="+mj-ea"/>
                <a:cs typeface="+mj-cs"/>
              </a:rPr>
              <a:t>SU</a:t>
            </a:r>
            <a:r>
              <a:rPr lang="en-GB" sz="3600" b="1" dirty="0" err="1" smtClean="0">
                <a:solidFill>
                  <a:prstClr val="white">
                    <a:lumMod val="65000"/>
                  </a:prstClr>
                </a:solidFill>
                <a:effectLst>
                  <a:outerShdw blurRad="38100" dist="38100" dir="2700000" algn="tl">
                    <a:srgbClr val="000000">
                      <a:alpha val="43137"/>
                    </a:srgbClr>
                  </a:outerShdw>
                </a:effectLst>
                <a:ea typeface="+mj-ea"/>
                <a:cs typeface="+mj-cs"/>
              </a:rPr>
              <a:t>btle</a:t>
            </a:r>
            <a:r>
              <a:rPr lang="en-GB" sz="3600" b="1" dirty="0" err="1" smtClean="0">
                <a:solidFill>
                  <a:srgbClr val="F0AD00">
                    <a:satMod val="150000"/>
                  </a:srgbClr>
                </a:solidFill>
                <a:effectLst>
                  <a:outerShdw blurRad="38100" dist="38100" dir="2700000" algn="tl">
                    <a:srgbClr val="000000">
                      <a:alpha val="43137"/>
                    </a:srgbClr>
                  </a:outerShdw>
                </a:effectLst>
                <a:ea typeface="+mj-ea"/>
                <a:cs typeface="+mj-cs"/>
              </a:rPr>
              <a:t>SY</a:t>
            </a:r>
            <a:endParaRPr lang="en-US" sz="2000" b="1" baseline="33000" dirty="0">
              <a:solidFill>
                <a:srgbClr val="FFC000"/>
              </a:solidFill>
              <a:latin typeface="Trebuchet MS" pitchFamily="32" charset="0"/>
            </a:endParaRPr>
          </a:p>
        </p:txBody>
      </p:sp>
      <p:sp>
        <p:nvSpPr>
          <p:cNvPr id="19" name="Rounded Rectangle 18"/>
          <p:cNvSpPr/>
          <p:nvPr/>
        </p:nvSpPr>
        <p:spPr>
          <a:xfrm>
            <a:off x="4419341" y="5384413"/>
            <a:ext cx="3537035" cy="1356955"/>
          </a:xfrm>
          <a:prstGeom prst="roundRect">
            <a:avLst/>
          </a:prstGeom>
          <a:solidFill>
            <a:sysClr val="window" lastClr="FFFFFF">
              <a:lumMod val="95000"/>
            </a:sysClr>
          </a:solidFill>
          <a:ln w="127" cap="flat" cmpd="sng" algn="ctr">
            <a:solidFill>
              <a:sysClr val="window" lastClr="FFFFFF">
                <a:lumMod val="65000"/>
              </a:sysClr>
            </a:solidFill>
            <a:prstDash val="solid"/>
            <a:round/>
            <a:headEnd type="none" w="med" len="med"/>
            <a:tailEnd type="none" w="med" len="med"/>
          </a:ln>
          <a:effectLst>
            <a:outerShdw blurRad="596900" dist="38100" dir="2700000">
              <a:srgbClr val="000000">
                <a:alpha val="4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smtClean="0">
                <a:latin typeface="Calibri"/>
              </a:rPr>
              <a:t>M(</a:t>
            </a:r>
            <a:r>
              <a:rPr lang="en-GB" kern="0" dirty="0" err="1" smtClean="0">
                <a:latin typeface="Calibri"/>
              </a:rPr>
              <a:t>squarks</a:t>
            </a:r>
            <a:r>
              <a:rPr lang="en-GB" kern="0" dirty="0" smtClean="0">
                <a:latin typeface="Calibri"/>
              </a:rPr>
              <a:t>, </a:t>
            </a:r>
            <a:r>
              <a:rPr lang="en-GB" kern="0" dirty="0" err="1" smtClean="0">
                <a:latin typeface="Calibri"/>
              </a:rPr>
              <a:t>gluinos</a:t>
            </a:r>
            <a:r>
              <a:rPr lang="en-GB" kern="0" dirty="0" smtClean="0">
                <a:latin typeface="Calibri"/>
              </a:rPr>
              <a:t>) &gt;~ 1-2 </a:t>
            </a:r>
            <a:r>
              <a:rPr lang="en-GB" kern="0" dirty="0" err="1" smtClean="0">
                <a:latin typeface="Calibri"/>
              </a:rPr>
              <a:t>TeV</a:t>
            </a:r>
            <a:endParaRPr lang="en-GB" kern="0" dirty="0" smtClean="0">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smtClean="0">
                <a:latin typeface="Calibri"/>
              </a:rPr>
              <a:t>More </a:t>
            </a:r>
            <a:r>
              <a:rPr lang="en-GB" sz="2000" kern="0" dirty="0" err="1" smtClean="0">
                <a:latin typeface="Calibri"/>
              </a:rPr>
              <a:t>prolematic</a:t>
            </a:r>
            <a:r>
              <a:rPr lang="en-GB" sz="2000" kern="0" dirty="0" smtClean="0">
                <a:latin typeface="Calibri"/>
              </a:rPr>
              <a:t> than ever</a:t>
            </a:r>
          </a:p>
          <a:p>
            <a:pPr marL="0" marR="0" lvl="0" indent="0" algn="ctr" defTabSz="914400" eaLnBrk="1" fontAlgn="auto" latinLnBrk="0" hangingPunct="1">
              <a:lnSpc>
                <a:spcPct val="100000"/>
              </a:lnSpc>
              <a:spcBef>
                <a:spcPts val="0"/>
              </a:spcBef>
              <a:spcAft>
                <a:spcPts val="0"/>
              </a:spcAft>
              <a:buClrTx/>
              <a:buSzTx/>
              <a:buFontTx/>
              <a:buNone/>
              <a:tabLst/>
              <a:defRPr/>
            </a:pPr>
            <a:r>
              <a:rPr lang="en-GB" sz="2800" kern="0" dirty="0" err="1" smtClean="0">
                <a:latin typeface="Calibri"/>
              </a:rPr>
              <a:t>SU</a:t>
            </a:r>
            <a:r>
              <a:rPr lang="en-GB" sz="2800" kern="0" dirty="0" err="1" smtClean="0">
                <a:solidFill>
                  <a:schemeClr val="bg1">
                    <a:lumMod val="50000"/>
                  </a:schemeClr>
                </a:solidFill>
                <a:latin typeface="Calibri"/>
              </a:rPr>
              <a:t>btle</a:t>
            </a:r>
            <a:r>
              <a:rPr lang="en-GB" sz="2800" kern="0" dirty="0" err="1" smtClean="0">
                <a:latin typeface="Calibri"/>
              </a:rPr>
              <a:t>SY</a:t>
            </a:r>
            <a:r>
              <a:rPr lang="en-GB" sz="2800" kern="0" dirty="0" smtClean="0">
                <a:latin typeface="Calibri"/>
              </a:rPr>
              <a:t> </a:t>
            </a:r>
            <a:endParaRPr kumimoji="0" lang="en-GB" sz="2800" b="0" i="0" u="none" strike="noStrike" kern="0" cap="none" spc="0" normalizeH="0" baseline="0" noProof="0" dirty="0">
              <a:ln>
                <a:noFill/>
              </a:ln>
              <a:effectLst/>
              <a:uLnTx/>
              <a:uFillTx/>
              <a:latin typeface="Calibri"/>
              <a:ea typeface="+mn-ea"/>
              <a:cs typeface="+mn-cs"/>
            </a:endParaRPr>
          </a:p>
        </p:txBody>
      </p:sp>
      <p:sp>
        <p:nvSpPr>
          <p:cNvPr id="20" name="TextBox 19"/>
          <p:cNvSpPr txBox="1"/>
          <p:nvPr/>
        </p:nvSpPr>
        <p:spPr>
          <a:xfrm>
            <a:off x="4644008" y="5373216"/>
            <a:ext cx="182293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1" u="none" strike="noStrike" kern="0" cap="none" spc="0" normalizeH="0" baseline="0" noProof="0" dirty="0" smtClean="0">
                <a:ln>
                  <a:noFill/>
                </a:ln>
                <a:solidFill>
                  <a:sysClr val="windowText" lastClr="000000">
                    <a:lumMod val="65000"/>
                    <a:lumOff val="35000"/>
                  </a:sysClr>
                </a:solidFill>
                <a:effectLst/>
                <a:uLnTx/>
                <a:uFillTx/>
                <a:latin typeface="Trebuchet MS"/>
                <a:cs typeface="Trebuchet MS"/>
              </a:rPr>
              <a:t>e.g. Limits from this model:</a:t>
            </a:r>
          </a:p>
        </p:txBody>
      </p:sp>
      <p:pic>
        <p:nvPicPr>
          <p:cNvPr id="21" name="Image 15" descr="Supersymmetry.png"/>
          <p:cNvPicPr>
            <a:picLocks noChangeAspect="1"/>
          </p:cNvPicPr>
          <p:nvPr/>
        </p:nvPicPr>
        <p:blipFill rotWithShape="1">
          <a:blip r:embed="rId5" cstate="print">
            <a:extLst>
              <a:ext uri="{28A0092B-C50C-407E-A947-70E740481C1C}">
                <a14:useLocalDpi xmlns:a14="http://schemas.microsoft.com/office/drawing/2010/main" xmlns="" val="0"/>
              </a:ext>
            </a:extLst>
          </a:blip>
          <a:srcRect b="22685"/>
          <a:stretch/>
        </p:blipFill>
        <p:spPr>
          <a:xfrm>
            <a:off x="4499992" y="44624"/>
            <a:ext cx="1886174" cy="1628800"/>
          </a:xfrm>
          <a:prstGeom prst="rect">
            <a:avLst/>
          </a:prstGeom>
        </p:spPr>
      </p:pic>
      <p:grpSp>
        <p:nvGrpSpPr>
          <p:cNvPr id="25" name="Group 24"/>
          <p:cNvGrpSpPr/>
          <p:nvPr/>
        </p:nvGrpSpPr>
        <p:grpSpPr>
          <a:xfrm>
            <a:off x="6005914" y="-2691680"/>
            <a:ext cx="3138086" cy="9549680"/>
            <a:chOff x="6005914" y="-2691680"/>
            <a:chExt cx="3138086" cy="9549680"/>
          </a:xfrm>
        </p:grpSpPr>
        <p:pic>
          <p:nvPicPr>
            <p:cNvPr id="16" name="Picture 15"/>
            <p:cNvPicPr>
              <a:picLocks noChangeAspect="1"/>
            </p:cNvPicPr>
            <p:nvPr/>
          </p:nvPicPr>
          <p:blipFill>
            <a:blip r:embed="rId3" cstate="print"/>
            <a:stretch>
              <a:fillRect/>
            </a:stretch>
          </p:blipFill>
          <p:spPr>
            <a:xfrm>
              <a:off x="8172400" y="-2691680"/>
              <a:ext cx="971600" cy="9549680"/>
            </a:xfrm>
            <a:prstGeom prst="rect">
              <a:avLst/>
            </a:prstGeom>
            <a:effectLst/>
          </p:spPr>
        </p:pic>
        <p:sp>
          <p:nvSpPr>
            <p:cNvPr id="24" name="TextBox 23"/>
            <p:cNvSpPr txBox="1"/>
            <p:nvPr/>
          </p:nvSpPr>
          <p:spPr>
            <a:xfrm>
              <a:off x="6005914" y="1681644"/>
              <a:ext cx="2454518" cy="523220"/>
            </a:xfrm>
            <a:prstGeom prst="rect">
              <a:avLst/>
            </a:prstGeom>
            <a:noFill/>
          </p:spPr>
          <p:txBody>
            <a:bodyPr wrap="none" rtlCol="0">
              <a:spAutoFit/>
            </a:bodyPr>
            <a:lstStyle/>
            <a:p>
              <a:pPr algn="ctr"/>
              <a:r>
                <a:rPr lang="en-GB" sz="2800" dirty="0" err="1" smtClean="0"/>
                <a:t>S</a:t>
              </a:r>
              <a:r>
                <a:rPr lang="en-GB" sz="2800" dirty="0" err="1" smtClean="0">
                  <a:solidFill>
                    <a:schemeClr val="bg1">
                      <a:lumMod val="50000"/>
                    </a:schemeClr>
                  </a:solidFill>
                </a:rPr>
                <a:t>tretched</a:t>
              </a:r>
              <a:r>
                <a:rPr lang="en-GB" sz="2800" dirty="0" err="1" smtClean="0"/>
                <a:t>USY</a:t>
              </a:r>
              <a:r>
                <a:rPr lang="en-GB" sz="2800" dirty="0" smtClean="0"/>
                <a:t>?</a:t>
              </a:r>
            </a:p>
          </p:txBody>
        </p:sp>
      </p:grpSp>
      <p:sp>
        <p:nvSpPr>
          <p:cNvPr id="22" name="TextBox 21"/>
          <p:cNvSpPr txBox="1"/>
          <p:nvPr/>
        </p:nvSpPr>
        <p:spPr>
          <a:xfrm>
            <a:off x="3552057" y="5085184"/>
            <a:ext cx="1523999"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ATLAS-CONF-2012-109</a:t>
            </a:r>
          </a:p>
        </p:txBody>
      </p:sp>
      <p:sp>
        <p:nvSpPr>
          <p:cNvPr id="23" name="TextBox 22"/>
          <p:cNvSpPr txBox="1"/>
          <p:nvPr/>
        </p:nvSpPr>
        <p:spPr>
          <a:xfrm>
            <a:off x="4392856" y="4149080"/>
            <a:ext cx="683200" cy="369332"/>
          </a:xfrm>
          <a:prstGeom prst="rect">
            <a:avLst/>
          </a:prstGeom>
          <a:noFill/>
        </p:spPr>
        <p:txBody>
          <a:bodyPr wrap="none" rtlCol="0">
            <a:spAutoFit/>
          </a:bodyPr>
          <a:lstStyle/>
          <a:p>
            <a:r>
              <a:rPr lang="en-GB" dirty="0" smtClean="0"/>
              <a:t>7 </a:t>
            </a:r>
            <a:r>
              <a:rPr lang="en-GB" dirty="0" err="1" smtClean="0"/>
              <a:t>TeV</a:t>
            </a:r>
            <a:endParaRPr lang="en-GB" dirty="0"/>
          </a:p>
        </p:txBody>
      </p:sp>
      <p:sp>
        <p:nvSpPr>
          <p:cNvPr id="26" name="TextBox 25"/>
          <p:cNvSpPr txBox="1"/>
          <p:nvPr/>
        </p:nvSpPr>
        <p:spPr>
          <a:xfrm>
            <a:off x="4896912" y="2708920"/>
            <a:ext cx="702436" cy="369332"/>
          </a:xfrm>
          <a:prstGeom prst="rect">
            <a:avLst/>
          </a:prstGeom>
          <a:noFill/>
        </p:spPr>
        <p:txBody>
          <a:bodyPr wrap="none" rtlCol="0">
            <a:spAutoFit/>
          </a:bodyPr>
          <a:lstStyle/>
          <a:p>
            <a:r>
              <a:rPr lang="en-GB" dirty="0" smtClean="0"/>
              <a:t>8 </a:t>
            </a:r>
            <a:r>
              <a:rPr lang="en-GB" dirty="0" err="1" smtClean="0"/>
              <a:t>TeV</a:t>
            </a:r>
            <a:endParaRPr lang="en-GB" dirty="0"/>
          </a:p>
        </p:txBody>
      </p:sp>
      <p:sp>
        <p:nvSpPr>
          <p:cNvPr id="27"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41</a:t>
            </a:fld>
            <a:endParaRPr lang="fr-F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3000" fill="hold"/>
                                        <p:tgtEl>
                                          <p:spTgt spid="25"/>
                                        </p:tgtEl>
                                        <p:attrNameLst>
                                          <p:attrName>ppt_x</p:attrName>
                                        </p:attrNameLst>
                                      </p:cBhvr>
                                      <p:tavLst>
                                        <p:tav tm="0">
                                          <p:val>
                                            <p:strVal val="#ppt_x"/>
                                          </p:val>
                                        </p:tav>
                                        <p:tav tm="100000">
                                          <p:val>
                                            <p:strVal val="#ppt_x"/>
                                          </p:val>
                                        </p:tav>
                                      </p:tavLst>
                                    </p:anim>
                                    <p:anim calcmode="lin" valueType="num">
                                      <p:cBhvr additive="base">
                                        <p:cTn id="8" dur="3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54519" y="899428"/>
            <a:ext cx="8989481" cy="369332"/>
          </a:xfrm>
          <a:prstGeom prst="rect">
            <a:avLst/>
          </a:prstGeom>
          <a:noFill/>
        </p:spPr>
        <p:txBody>
          <a:bodyPr wrap="square" rtlCol="0">
            <a:spAutoFit/>
          </a:bodyPr>
          <a:lstStyle/>
          <a:p>
            <a:r>
              <a:rPr lang="en-US" sz="1800" dirty="0" smtClean="0">
                <a:solidFill>
                  <a:prstClr val="black"/>
                </a:solidFill>
                <a:latin typeface="Trebuchet MS"/>
                <a:cs typeface="Trebuchet MS"/>
              </a:rPr>
              <a:t>Lightest squarks are stop/sbottom, gluinos possibly too heavy, gauginos accessible ?</a:t>
            </a:r>
          </a:p>
        </p:txBody>
      </p:sp>
      <p:sp>
        <p:nvSpPr>
          <p:cNvPr id="13" name="Rectangle 12"/>
          <p:cNvSpPr/>
          <p:nvPr/>
        </p:nvSpPr>
        <p:spPr>
          <a:xfrm>
            <a:off x="0" y="1676400"/>
            <a:ext cx="9144000" cy="449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47" name="TextBox 46"/>
          <p:cNvSpPr txBox="1"/>
          <p:nvPr/>
        </p:nvSpPr>
        <p:spPr>
          <a:xfrm>
            <a:off x="166855" y="1795046"/>
            <a:ext cx="5622226" cy="584775"/>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Lower cross-sections and larger SM backgrounds require dedicated searches</a:t>
            </a:r>
          </a:p>
        </p:txBody>
      </p:sp>
      <p:cxnSp>
        <p:nvCxnSpPr>
          <p:cNvPr id="39" name="Straight Connector 38"/>
          <p:cNvCxnSpPr/>
          <p:nvPr/>
        </p:nvCxnSpPr>
        <p:spPr>
          <a:xfrm>
            <a:off x="166855" y="3048000"/>
            <a:ext cx="5948410" cy="1588"/>
          </a:xfrm>
          <a:prstGeom prst="line">
            <a:avLst/>
          </a:prstGeom>
          <a:ln w="635" cap="flat" cmpd="sng" algn="ctr">
            <a:solidFill>
              <a:schemeClr val="tx1">
                <a:lumMod val="50000"/>
                <a:lumOff val="50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4" cstate="print"/>
          <a:stretch>
            <a:fillRect/>
          </a:stretch>
        </p:blipFill>
        <p:spPr>
          <a:xfrm>
            <a:off x="6440160" y="3321140"/>
            <a:ext cx="2234196" cy="1314233"/>
          </a:xfrm>
          <a:prstGeom prst="rect">
            <a:avLst/>
          </a:prstGeom>
        </p:spPr>
      </p:pic>
      <p:pic>
        <p:nvPicPr>
          <p:cNvPr id="26" name="Picture 25" descr="T2.pdf"/>
          <p:cNvPicPr>
            <a:picLocks noChangeAspect="1"/>
          </p:cNvPicPr>
          <p:nvPr/>
        </p:nvPicPr>
        <p:blipFill>
          <a:blip r:embed="rId5" cstate="print"/>
          <a:stretch>
            <a:fillRect/>
          </a:stretch>
        </p:blipFill>
        <p:spPr>
          <a:xfrm>
            <a:off x="3156641" y="3516168"/>
            <a:ext cx="2632440" cy="1592626"/>
          </a:xfrm>
          <a:prstGeom prst="rect">
            <a:avLst/>
          </a:prstGeom>
        </p:spPr>
      </p:pic>
      <p:sp>
        <p:nvSpPr>
          <p:cNvPr id="28" name="TextBox 27"/>
          <p:cNvSpPr txBox="1"/>
          <p:nvPr/>
        </p:nvSpPr>
        <p:spPr>
          <a:xfrm>
            <a:off x="3363764" y="5486400"/>
            <a:ext cx="1989998" cy="276999"/>
          </a:xfrm>
          <a:prstGeom prst="rect">
            <a:avLst/>
          </a:prstGeom>
          <a:noFill/>
        </p:spPr>
        <p:txBody>
          <a:bodyPr wrap="none" rtlCol="0">
            <a:spAutoFit/>
          </a:bodyPr>
          <a:lstStyle/>
          <a:p>
            <a:r>
              <a:rPr lang="en-GB" sz="1200" dirty="0" smtClean="0">
                <a:solidFill>
                  <a:schemeClr val="tx1">
                    <a:lumMod val="65000"/>
                    <a:lumOff val="35000"/>
                  </a:schemeClr>
                </a:solidFill>
                <a:latin typeface="Trebuchet MS"/>
                <a:cs typeface="Trebuchet MS"/>
              </a:rPr>
              <a:t>Direct </a:t>
            </a:r>
            <a:r>
              <a:rPr lang="en-GB" sz="1200" i="1" dirty="0" err="1" smtClean="0">
                <a:solidFill>
                  <a:schemeClr val="tx1">
                    <a:lumMod val="65000"/>
                    <a:lumOff val="35000"/>
                  </a:schemeClr>
                </a:solidFill>
                <a:latin typeface="Trebuchet MS"/>
                <a:cs typeface="Trebuchet MS"/>
              </a:rPr>
              <a:t>b</a:t>
            </a:r>
            <a:r>
              <a:rPr lang="en-GB" sz="1200" dirty="0" err="1" smtClean="0">
                <a:solidFill>
                  <a:schemeClr val="tx1">
                    <a:lumMod val="65000"/>
                    <a:lumOff val="35000"/>
                  </a:schemeClr>
                </a:solidFill>
                <a:latin typeface="Trebuchet MS"/>
                <a:cs typeface="Trebuchet MS"/>
              </a:rPr>
              <a:t>/</a:t>
            </a:r>
            <a:r>
              <a:rPr lang="en-GB" sz="1200" i="1" dirty="0" err="1" smtClean="0">
                <a:solidFill>
                  <a:schemeClr val="tx1">
                    <a:lumMod val="65000"/>
                    <a:lumOff val="35000"/>
                  </a:schemeClr>
                </a:solidFill>
                <a:latin typeface="Trebuchet MS"/>
                <a:cs typeface="Trebuchet MS"/>
              </a:rPr>
              <a:t>t</a:t>
            </a:r>
            <a:r>
              <a:rPr lang="en-GB" sz="1200" i="1" dirty="0" smtClean="0">
                <a:solidFill>
                  <a:schemeClr val="tx1">
                    <a:lumMod val="65000"/>
                    <a:lumOff val="35000"/>
                  </a:schemeClr>
                </a:solidFill>
                <a:latin typeface="Trebuchet MS"/>
                <a:cs typeface="Trebuchet MS"/>
              </a:rPr>
              <a:t> </a:t>
            </a:r>
            <a:r>
              <a:rPr lang="en-GB" sz="1200" dirty="0" smtClean="0">
                <a:solidFill>
                  <a:schemeClr val="tx1">
                    <a:lumMod val="65000"/>
                    <a:lumOff val="35000"/>
                  </a:schemeClr>
                </a:solidFill>
                <a:latin typeface="Trebuchet MS"/>
                <a:cs typeface="Trebuchet MS"/>
              </a:rPr>
              <a:t>pair production</a:t>
            </a:r>
            <a:endParaRPr lang="en-GB" sz="1200" dirty="0">
              <a:solidFill>
                <a:schemeClr val="tx1">
                  <a:lumMod val="65000"/>
                  <a:lumOff val="35000"/>
                </a:schemeClr>
              </a:solidFill>
              <a:latin typeface="Trebuchet MS"/>
              <a:cs typeface="Trebuchet MS"/>
            </a:endParaRPr>
          </a:p>
        </p:txBody>
      </p:sp>
      <p:sp>
        <p:nvSpPr>
          <p:cNvPr id="29" name="Rectangle 28"/>
          <p:cNvSpPr/>
          <p:nvPr/>
        </p:nvSpPr>
        <p:spPr>
          <a:xfrm>
            <a:off x="3826922" y="5382123"/>
            <a:ext cx="278817" cy="307778"/>
          </a:xfrm>
          <a:prstGeom prst="rect">
            <a:avLst/>
          </a:prstGeom>
        </p:spPr>
        <p:txBody>
          <a:bodyPr wrap="none">
            <a:spAutoFit/>
          </a:bodyPr>
          <a:lstStyle/>
          <a:p>
            <a:r>
              <a:rPr lang="en-GB" sz="1400" dirty="0" smtClean="0">
                <a:solidFill>
                  <a:srgbClr val="595959"/>
                </a:solidFill>
                <a:latin typeface="Trebuchet MS"/>
                <a:cs typeface="Trebuchet MS"/>
              </a:rPr>
              <a:t>~</a:t>
            </a:r>
            <a:endParaRPr lang="en-GB" dirty="0">
              <a:solidFill>
                <a:srgbClr val="595959"/>
              </a:solidFill>
            </a:endParaRPr>
          </a:p>
        </p:txBody>
      </p:sp>
      <p:sp>
        <p:nvSpPr>
          <p:cNvPr id="31" name="Rectangle 30"/>
          <p:cNvSpPr/>
          <p:nvPr/>
        </p:nvSpPr>
        <p:spPr>
          <a:xfrm>
            <a:off x="3998475" y="5385308"/>
            <a:ext cx="278817" cy="307778"/>
          </a:xfrm>
          <a:prstGeom prst="rect">
            <a:avLst/>
          </a:prstGeom>
        </p:spPr>
        <p:txBody>
          <a:bodyPr wrap="none">
            <a:spAutoFit/>
          </a:bodyPr>
          <a:lstStyle/>
          <a:p>
            <a:r>
              <a:rPr lang="en-GB" sz="1400" dirty="0" smtClean="0">
                <a:solidFill>
                  <a:srgbClr val="595959"/>
                </a:solidFill>
                <a:latin typeface="Trebuchet MS"/>
                <a:cs typeface="Trebuchet MS"/>
              </a:rPr>
              <a:t>~</a:t>
            </a:r>
            <a:endParaRPr lang="en-GB" dirty="0">
              <a:solidFill>
                <a:srgbClr val="595959"/>
              </a:solidFill>
            </a:endParaRPr>
          </a:p>
        </p:txBody>
      </p:sp>
      <p:pic>
        <p:nvPicPr>
          <p:cNvPr id="34" name="Picture 33" descr="T1bbbb.pdf"/>
          <p:cNvPicPr>
            <a:picLocks noChangeAspect="1"/>
          </p:cNvPicPr>
          <p:nvPr/>
        </p:nvPicPr>
        <p:blipFill>
          <a:blip r:embed="rId6" cstate="print"/>
          <a:stretch>
            <a:fillRect/>
          </a:stretch>
        </p:blipFill>
        <p:spPr>
          <a:xfrm>
            <a:off x="183407" y="3510616"/>
            <a:ext cx="2622161" cy="1670984"/>
          </a:xfrm>
          <a:prstGeom prst="rect">
            <a:avLst/>
          </a:prstGeom>
        </p:spPr>
      </p:pic>
      <p:sp>
        <p:nvSpPr>
          <p:cNvPr id="35" name="TextBox 34"/>
          <p:cNvSpPr txBox="1"/>
          <p:nvPr/>
        </p:nvSpPr>
        <p:spPr>
          <a:xfrm>
            <a:off x="438393" y="5483423"/>
            <a:ext cx="2862474" cy="276999"/>
          </a:xfrm>
          <a:prstGeom prst="rect">
            <a:avLst/>
          </a:prstGeom>
          <a:noFill/>
        </p:spPr>
        <p:txBody>
          <a:bodyPr wrap="square" rtlCol="0">
            <a:spAutoFit/>
          </a:bodyPr>
          <a:lstStyle/>
          <a:p>
            <a:r>
              <a:rPr lang="en-GB" sz="1200" dirty="0" err="1" smtClean="0">
                <a:solidFill>
                  <a:schemeClr val="tx1">
                    <a:lumMod val="65000"/>
                    <a:lumOff val="35000"/>
                  </a:schemeClr>
                </a:solidFill>
                <a:latin typeface="Trebuchet MS"/>
                <a:cs typeface="Trebuchet MS"/>
              </a:rPr>
              <a:t>Gluino</a:t>
            </a:r>
            <a:r>
              <a:rPr lang="en-GB" sz="1200" dirty="0" smtClean="0">
                <a:solidFill>
                  <a:schemeClr val="tx1">
                    <a:lumMod val="65000"/>
                    <a:lumOff val="35000"/>
                  </a:schemeClr>
                </a:solidFill>
                <a:latin typeface="Trebuchet MS"/>
                <a:cs typeface="Trebuchet MS"/>
              </a:rPr>
              <a:t>-mediated </a:t>
            </a:r>
            <a:r>
              <a:rPr lang="en-GB" sz="1200" i="1" dirty="0" err="1" smtClean="0">
                <a:solidFill>
                  <a:schemeClr val="tx1">
                    <a:lumMod val="65000"/>
                    <a:lumOff val="35000"/>
                  </a:schemeClr>
                </a:solidFill>
                <a:latin typeface="Trebuchet MS"/>
                <a:cs typeface="Trebuchet MS"/>
              </a:rPr>
              <a:t>b</a:t>
            </a:r>
            <a:r>
              <a:rPr lang="en-GB" sz="1200" dirty="0" err="1" smtClean="0">
                <a:solidFill>
                  <a:schemeClr val="tx1">
                    <a:lumMod val="65000"/>
                    <a:lumOff val="35000"/>
                  </a:schemeClr>
                </a:solidFill>
                <a:latin typeface="Trebuchet MS"/>
                <a:cs typeface="Trebuchet MS"/>
              </a:rPr>
              <a:t>/</a:t>
            </a:r>
            <a:r>
              <a:rPr lang="en-GB" sz="1200" i="1" dirty="0" err="1" smtClean="0">
                <a:solidFill>
                  <a:schemeClr val="tx1">
                    <a:lumMod val="65000"/>
                    <a:lumOff val="35000"/>
                  </a:schemeClr>
                </a:solidFill>
                <a:latin typeface="Trebuchet MS"/>
                <a:cs typeface="Trebuchet MS"/>
              </a:rPr>
              <a:t>t</a:t>
            </a:r>
            <a:r>
              <a:rPr lang="en-GB" sz="1200" dirty="0" smtClean="0">
                <a:solidFill>
                  <a:schemeClr val="tx1">
                    <a:lumMod val="65000"/>
                    <a:lumOff val="35000"/>
                  </a:schemeClr>
                </a:solidFill>
                <a:latin typeface="Trebuchet MS"/>
                <a:cs typeface="Trebuchet MS"/>
              </a:rPr>
              <a:t> production</a:t>
            </a:r>
            <a:endParaRPr lang="en-GB" sz="1200" dirty="0">
              <a:solidFill>
                <a:schemeClr val="tx1">
                  <a:lumMod val="65000"/>
                  <a:lumOff val="35000"/>
                </a:schemeClr>
              </a:solidFill>
              <a:latin typeface="Trebuchet MS"/>
              <a:cs typeface="Trebuchet MS"/>
            </a:endParaRPr>
          </a:p>
        </p:txBody>
      </p:sp>
      <p:sp>
        <p:nvSpPr>
          <p:cNvPr id="36" name="Rectangle 35"/>
          <p:cNvSpPr/>
          <p:nvPr/>
        </p:nvSpPr>
        <p:spPr>
          <a:xfrm>
            <a:off x="1625747" y="5360412"/>
            <a:ext cx="278817" cy="307777"/>
          </a:xfrm>
          <a:prstGeom prst="rect">
            <a:avLst/>
          </a:prstGeom>
        </p:spPr>
        <p:txBody>
          <a:bodyPr wrap="none">
            <a:spAutoFit/>
          </a:bodyPr>
          <a:lstStyle/>
          <a:p>
            <a:r>
              <a:rPr lang="en-GB" sz="1400" dirty="0" smtClean="0">
                <a:solidFill>
                  <a:srgbClr val="595959"/>
                </a:solidFill>
                <a:latin typeface="Trebuchet MS"/>
                <a:cs typeface="Trebuchet MS"/>
              </a:rPr>
              <a:t>~</a:t>
            </a:r>
            <a:endParaRPr lang="en-GB" dirty="0">
              <a:solidFill>
                <a:srgbClr val="595959"/>
              </a:solidFill>
            </a:endParaRPr>
          </a:p>
        </p:txBody>
      </p:sp>
      <p:sp>
        <p:nvSpPr>
          <p:cNvPr id="38" name="Rectangle 37"/>
          <p:cNvSpPr/>
          <p:nvPr/>
        </p:nvSpPr>
        <p:spPr>
          <a:xfrm>
            <a:off x="1794535" y="5382123"/>
            <a:ext cx="278817" cy="307777"/>
          </a:xfrm>
          <a:prstGeom prst="rect">
            <a:avLst/>
          </a:prstGeom>
        </p:spPr>
        <p:txBody>
          <a:bodyPr wrap="none">
            <a:spAutoFit/>
          </a:bodyPr>
          <a:lstStyle/>
          <a:p>
            <a:r>
              <a:rPr lang="en-GB" sz="1400" dirty="0" smtClean="0">
                <a:solidFill>
                  <a:srgbClr val="595959"/>
                </a:solidFill>
                <a:latin typeface="Trebuchet MS"/>
                <a:cs typeface="Trebuchet MS"/>
              </a:rPr>
              <a:t>~</a:t>
            </a:r>
            <a:endParaRPr lang="en-GB" dirty="0">
              <a:solidFill>
                <a:srgbClr val="595959"/>
              </a:solidFill>
            </a:endParaRPr>
          </a:p>
        </p:txBody>
      </p:sp>
      <p:pic>
        <p:nvPicPr>
          <p:cNvPr id="62" name="Picture 61" descr="TChiNuSlep_slep.pdf"/>
          <p:cNvPicPr>
            <a:picLocks noChangeAspect="1"/>
          </p:cNvPicPr>
          <p:nvPr/>
        </p:nvPicPr>
        <p:blipFill>
          <a:blip r:embed="rId7" cstate="print"/>
          <a:stretch>
            <a:fillRect/>
          </a:stretch>
        </p:blipFill>
        <p:spPr>
          <a:xfrm>
            <a:off x="6466101" y="2101850"/>
            <a:ext cx="2199947" cy="1250950"/>
          </a:xfrm>
          <a:prstGeom prst="rect">
            <a:avLst/>
          </a:prstGeom>
        </p:spPr>
      </p:pic>
      <p:pic>
        <p:nvPicPr>
          <p:cNvPr id="64" name="Picture 63" descr="T2.pdf"/>
          <p:cNvPicPr>
            <a:picLocks noChangeAspect="1"/>
          </p:cNvPicPr>
          <p:nvPr/>
        </p:nvPicPr>
        <p:blipFill>
          <a:blip r:embed="rId5" cstate="print"/>
          <a:stretch>
            <a:fillRect/>
          </a:stretch>
        </p:blipFill>
        <p:spPr>
          <a:xfrm>
            <a:off x="6532739" y="4541406"/>
            <a:ext cx="1978294" cy="1196868"/>
          </a:xfrm>
          <a:prstGeom prst="rect">
            <a:avLst/>
          </a:prstGeom>
        </p:spPr>
      </p:pic>
      <p:sp>
        <p:nvSpPr>
          <p:cNvPr id="65" name="Rectangle 64"/>
          <p:cNvSpPr/>
          <p:nvPr/>
        </p:nvSpPr>
        <p:spPr>
          <a:xfrm>
            <a:off x="7314219" y="5319616"/>
            <a:ext cx="304799" cy="1809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Rectangle 65"/>
          <p:cNvSpPr/>
          <p:nvPr/>
        </p:nvSpPr>
        <p:spPr>
          <a:xfrm>
            <a:off x="7295623" y="4821969"/>
            <a:ext cx="304799" cy="1809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67" name="Object 2"/>
          <p:cNvGraphicFramePr>
            <a:graphicFrameLocks noChangeAspect="1"/>
          </p:cNvGraphicFramePr>
          <p:nvPr/>
        </p:nvGraphicFramePr>
        <p:xfrm>
          <a:off x="7450369" y="4766079"/>
          <a:ext cx="134446" cy="225524"/>
        </p:xfrm>
        <a:graphic>
          <a:graphicData uri="http://schemas.openxmlformats.org/presentationml/2006/ole">
            <p:oleObj spid="_x0000_s961538" name="Equation" r:id="rId8" imgW="114300" imgH="190500" progId="">
              <p:embed/>
            </p:oleObj>
          </a:graphicData>
        </a:graphic>
      </p:graphicFrame>
      <p:sp>
        <p:nvSpPr>
          <p:cNvPr id="68" name="Rectangle 67"/>
          <p:cNvSpPr/>
          <p:nvPr/>
        </p:nvSpPr>
        <p:spPr>
          <a:xfrm>
            <a:off x="8164305" y="4553009"/>
            <a:ext cx="304799" cy="1809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Rectangle 68"/>
          <p:cNvSpPr/>
          <p:nvPr/>
        </p:nvSpPr>
        <p:spPr>
          <a:xfrm>
            <a:off x="8164376" y="5579037"/>
            <a:ext cx="304799" cy="1809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70" name="Object 3"/>
          <p:cNvGraphicFramePr>
            <a:graphicFrameLocks noChangeAspect="1"/>
          </p:cNvGraphicFramePr>
          <p:nvPr/>
        </p:nvGraphicFramePr>
        <p:xfrm>
          <a:off x="7436535" y="5307444"/>
          <a:ext cx="195166" cy="239982"/>
        </p:xfrm>
        <a:graphic>
          <a:graphicData uri="http://schemas.openxmlformats.org/presentationml/2006/ole">
            <p:oleObj spid="_x0000_s961539" name="Equation" r:id="rId9" imgW="165100" imgH="203200" progId="">
              <p:embed/>
            </p:oleObj>
          </a:graphicData>
        </a:graphic>
      </p:graphicFrame>
      <p:graphicFrame>
        <p:nvGraphicFramePr>
          <p:cNvPr id="71" name="Object 4"/>
          <p:cNvGraphicFramePr>
            <a:graphicFrameLocks noChangeAspect="1"/>
          </p:cNvGraphicFramePr>
          <p:nvPr/>
        </p:nvGraphicFramePr>
        <p:xfrm>
          <a:off x="8155427" y="4555384"/>
          <a:ext cx="135893" cy="179263"/>
        </p:xfrm>
        <a:graphic>
          <a:graphicData uri="http://schemas.openxmlformats.org/presentationml/2006/ole">
            <p:oleObj spid="_x0000_s961540" name="Equation" r:id="rId10" imgW="114300" imgH="152400" progId="">
              <p:embed/>
            </p:oleObj>
          </a:graphicData>
        </a:graphic>
      </p:graphicFrame>
      <p:graphicFrame>
        <p:nvGraphicFramePr>
          <p:cNvPr id="72" name="Object 5"/>
          <p:cNvGraphicFramePr>
            <a:graphicFrameLocks noChangeAspect="1"/>
          </p:cNvGraphicFramePr>
          <p:nvPr/>
        </p:nvGraphicFramePr>
        <p:xfrm>
          <a:off x="8152583" y="5546490"/>
          <a:ext cx="150350" cy="224079"/>
        </p:xfrm>
        <a:graphic>
          <a:graphicData uri="http://schemas.openxmlformats.org/presentationml/2006/ole">
            <p:oleObj spid="_x0000_s961541" name="Equation" r:id="rId11" imgW="127000" imgH="190500" progId="">
              <p:embed/>
            </p:oleObj>
          </a:graphicData>
        </a:graphic>
      </p:graphicFrame>
      <p:cxnSp>
        <p:nvCxnSpPr>
          <p:cNvPr id="73" name="Straight Connector 72"/>
          <p:cNvCxnSpPr/>
          <p:nvPr/>
        </p:nvCxnSpPr>
        <p:spPr>
          <a:xfrm rot="5400000">
            <a:off x="4004873" y="3908614"/>
            <a:ext cx="4222372" cy="1588"/>
          </a:xfrm>
          <a:prstGeom prst="line">
            <a:avLst/>
          </a:prstGeom>
          <a:ln w="635" cap="flat" cmpd="sng" algn="ctr">
            <a:solidFill>
              <a:schemeClr val="tx1">
                <a:lumMod val="50000"/>
                <a:lumOff val="50000"/>
              </a:schemeClr>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6480404" y="1825823"/>
            <a:ext cx="2282596" cy="276999"/>
          </a:xfrm>
          <a:prstGeom prst="rect">
            <a:avLst/>
          </a:prstGeom>
          <a:noFill/>
        </p:spPr>
        <p:txBody>
          <a:bodyPr wrap="none" rtlCol="0">
            <a:spAutoFit/>
          </a:bodyPr>
          <a:lstStyle/>
          <a:p>
            <a:r>
              <a:rPr lang="en-GB" sz="1200" dirty="0" smtClean="0">
                <a:solidFill>
                  <a:schemeClr val="tx1">
                    <a:lumMod val="65000"/>
                    <a:lumOff val="35000"/>
                  </a:schemeClr>
                </a:solidFill>
                <a:latin typeface="Trebuchet MS"/>
                <a:cs typeface="Trebuchet MS"/>
              </a:rPr>
              <a:t>Associated gaugino production</a:t>
            </a:r>
            <a:endParaRPr lang="en-GB" sz="1200" dirty="0">
              <a:solidFill>
                <a:schemeClr val="tx1">
                  <a:lumMod val="65000"/>
                  <a:lumOff val="35000"/>
                </a:schemeClr>
              </a:solidFill>
              <a:latin typeface="Trebuchet MS"/>
              <a:cs typeface="Trebuchet MS"/>
            </a:endParaRPr>
          </a:p>
        </p:txBody>
      </p:sp>
      <p:sp>
        <p:nvSpPr>
          <p:cNvPr id="76" name="TextBox 75"/>
          <p:cNvSpPr txBox="1"/>
          <p:nvPr/>
        </p:nvSpPr>
        <p:spPr>
          <a:xfrm>
            <a:off x="6448859" y="5788223"/>
            <a:ext cx="2274105" cy="276999"/>
          </a:xfrm>
          <a:prstGeom prst="rect">
            <a:avLst/>
          </a:prstGeom>
          <a:noFill/>
        </p:spPr>
        <p:txBody>
          <a:bodyPr wrap="none" rtlCol="0">
            <a:spAutoFit/>
          </a:bodyPr>
          <a:lstStyle/>
          <a:p>
            <a:r>
              <a:rPr lang="en-GB" sz="1200" dirty="0" smtClean="0">
                <a:solidFill>
                  <a:schemeClr val="tx1">
                    <a:lumMod val="65000"/>
                    <a:lumOff val="35000"/>
                  </a:schemeClr>
                </a:solidFill>
                <a:latin typeface="Trebuchet MS"/>
                <a:cs typeface="Trebuchet MS"/>
              </a:rPr>
              <a:t>Direct slepton-pair production</a:t>
            </a:r>
            <a:endParaRPr lang="en-GB" sz="1200" dirty="0">
              <a:solidFill>
                <a:schemeClr val="tx1">
                  <a:lumMod val="65000"/>
                  <a:lumOff val="35000"/>
                </a:schemeClr>
              </a:solidFill>
              <a:latin typeface="Trebuchet MS"/>
              <a:cs typeface="Trebuchet MS"/>
            </a:endParaRPr>
          </a:p>
        </p:txBody>
      </p:sp>
      <p:sp>
        <p:nvSpPr>
          <p:cNvPr id="30" name="TextBox 29"/>
          <p:cNvSpPr txBox="1"/>
          <p:nvPr/>
        </p:nvSpPr>
        <p:spPr>
          <a:xfrm>
            <a:off x="6096000" y="1460956"/>
            <a:ext cx="3048000"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1208.2884, 1208.3144, ATLAS-CONF-2012-154</a:t>
            </a:r>
          </a:p>
        </p:txBody>
      </p:sp>
      <p:sp>
        <p:nvSpPr>
          <p:cNvPr id="32" name="Rectangle 31"/>
          <p:cNvSpPr/>
          <p:nvPr/>
        </p:nvSpPr>
        <p:spPr>
          <a:xfrm>
            <a:off x="0" y="3048000"/>
            <a:ext cx="6116853" cy="3124200"/>
          </a:xfrm>
          <a:prstGeom prst="rect">
            <a:avLst/>
          </a:prstGeom>
          <a:noFill/>
          <a:ln w="25400" cap="flat" cmpd="sng" algn="ctr">
            <a:solidFill>
              <a:srgbClr val="D00209"/>
            </a:solidFill>
            <a:prstDash val="solid"/>
            <a:round/>
            <a:headEnd type="none" w="med" len="med"/>
            <a:tailEnd type="none" w="med" len="med"/>
          </a:ln>
          <a:effectLst>
            <a:outerShdw blurRad="50800" dist="38100" dir="270000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
          <p:cNvSpPr>
            <a:spLocks noChangeArrowheads="1"/>
          </p:cNvSpPr>
          <p:nvPr/>
        </p:nvSpPr>
        <p:spPr bwMode="auto">
          <a:xfrm>
            <a:off x="308160" y="224664"/>
            <a:ext cx="2247616"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Natural” SUSY</a:t>
            </a:r>
          </a:p>
        </p:txBody>
      </p:sp>
      <p:sp>
        <p:nvSpPr>
          <p:cNvPr id="33"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42</a:t>
            </a:fld>
            <a:endParaRPr lang="fr-FR" dirty="0" smtClean="0"/>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323528" y="437763"/>
            <a:ext cx="8570381" cy="830997"/>
          </a:xfrm>
          <a:prstGeom prst="rect">
            <a:avLst/>
          </a:prstGeom>
          <a:noFill/>
        </p:spPr>
        <p:txBody>
          <a:bodyPr wrap="square" rtlCol="0">
            <a:spAutoFit/>
          </a:bodyPr>
          <a:lstStyle/>
          <a:p>
            <a:pPr>
              <a:lnSpc>
                <a:spcPct val="120000"/>
              </a:lnSpc>
            </a:pPr>
            <a:endParaRPr lang="en-US" sz="2000" dirty="0" smtClean="0">
              <a:solidFill>
                <a:schemeClr val="tx1">
                  <a:lumMod val="50000"/>
                  <a:lumOff val="50000"/>
                </a:schemeClr>
              </a:solidFill>
              <a:latin typeface="Trebuchet MS"/>
              <a:cs typeface="Trebuchet MS"/>
            </a:endParaRPr>
          </a:p>
          <a:p>
            <a:pPr>
              <a:lnSpc>
                <a:spcPct val="120000"/>
              </a:lnSpc>
            </a:pPr>
            <a:r>
              <a:rPr lang="en-US" sz="2000" dirty="0" smtClean="0">
                <a:solidFill>
                  <a:schemeClr val="tx1">
                    <a:lumMod val="50000"/>
                    <a:lumOff val="50000"/>
                  </a:schemeClr>
                </a:solidFill>
                <a:latin typeface="Trebuchet MS"/>
                <a:cs typeface="Trebuchet MS"/>
              </a:rPr>
              <a:t>Seeking solutions to </a:t>
            </a:r>
            <a:r>
              <a:rPr lang="en-US" sz="2000" dirty="0" err="1" smtClean="0">
                <a:solidFill>
                  <a:schemeClr val="tx1">
                    <a:lumMod val="50000"/>
                    <a:lumOff val="50000"/>
                  </a:schemeClr>
                </a:solidFill>
                <a:latin typeface="Trebuchet MS"/>
                <a:cs typeface="Trebuchet MS"/>
              </a:rPr>
              <a:t>stabilise</a:t>
            </a:r>
            <a:r>
              <a:rPr lang="en-US" sz="2000" dirty="0" smtClean="0">
                <a:solidFill>
                  <a:schemeClr val="tx1">
                    <a:lumMod val="50000"/>
                    <a:lumOff val="50000"/>
                  </a:schemeClr>
                </a:solidFill>
                <a:latin typeface="Trebuchet MS"/>
                <a:cs typeface="Trebuchet MS"/>
              </a:rPr>
              <a:t> </a:t>
            </a:r>
            <a:r>
              <a:rPr lang="en-US" sz="2000" dirty="0" smtClean="0">
                <a:solidFill>
                  <a:schemeClr val="tx1">
                    <a:lumMod val="50000"/>
                    <a:lumOff val="50000"/>
                  </a:schemeClr>
                </a:solidFill>
                <a:latin typeface="Trebuchet MS"/>
                <a:cs typeface="Trebuchet MS"/>
              </a:rPr>
              <a:t>the Higgs mass… Hierarchy problem </a:t>
            </a:r>
          </a:p>
        </p:txBody>
      </p:sp>
      <p:pic>
        <p:nvPicPr>
          <p:cNvPr id="8" name="Picture 18" descr="CombinedPlot_0412_TopLSP_fin.eps"/>
          <p:cNvPicPr>
            <a:picLocks noChangeAspect="1"/>
          </p:cNvPicPr>
          <p:nvPr/>
        </p:nvPicPr>
        <p:blipFill>
          <a:blip r:embed="rId4" cstate="print"/>
          <a:stretch>
            <a:fillRect/>
          </a:stretch>
        </p:blipFill>
        <p:spPr>
          <a:xfrm>
            <a:off x="3406942" y="1322226"/>
            <a:ext cx="5550324" cy="5021722"/>
          </a:xfrm>
          <a:prstGeom prst="rect">
            <a:avLst/>
          </a:prstGeom>
          <a:effectLst/>
        </p:spPr>
      </p:pic>
      <p:graphicFrame>
        <p:nvGraphicFramePr>
          <p:cNvPr id="2" name="Objet 1"/>
          <p:cNvGraphicFramePr>
            <a:graphicFrameLocks noChangeAspect="1"/>
          </p:cNvGraphicFramePr>
          <p:nvPr>
            <p:extLst>
              <p:ext uri="{D42A27DB-BD31-4B8C-83A1-F6EECF244321}">
                <p14:modId xmlns:p14="http://schemas.microsoft.com/office/powerpoint/2010/main" xmlns="" val="2757166491"/>
              </p:ext>
            </p:extLst>
          </p:nvPr>
        </p:nvGraphicFramePr>
        <p:xfrm>
          <a:off x="1094441" y="4073394"/>
          <a:ext cx="1293159" cy="594154"/>
        </p:xfrm>
        <a:graphic>
          <a:graphicData uri="http://schemas.openxmlformats.org/presentationml/2006/ole">
            <p:oleObj spid="_x0000_s958466" name="Équation" r:id="rId5" imgW="456840" imgH="200880" progId="Equation.3">
              <p:embed/>
            </p:oleObj>
          </a:graphicData>
        </a:graphic>
      </p:graphicFrame>
      <p:sp>
        <p:nvSpPr>
          <p:cNvPr id="7" name="TextBox 14"/>
          <p:cNvSpPr txBox="1"/>
          <p:nvPr/>
        </p:nvSpPr>
        <p:spPr>
          <a:xfrm>
            <a:off x="6861766" y="350004"/>
            <a:ext cx="2184400" cy="461665"/>
          </a:xfrm>
          <a:prstGeom prst="rect">
            <a:avLst/>
          </a:prstGeom>
          <a:noFill/>
          <a:ln>
            <a:noFill/>
          </a:ln>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200" b="1" kern="0" dirty="0" smtClean="0">
                <a:solidFill>
                  <a:srgbClr val="FF0000"/>
                </a:solidFill>
              </a:rPr>
              <a:t>ATLAS-CONF-2012-166</a:t>
            </a:r>
            <a:endParaRPr lang="en-US" sz="1200" b="1" kern="0" dirty="0">
              <a:solidFill>
                <a:srgbClr val="FF0000"/>
              </a:solidFill>
            </a:endParaRPr>
          </a:p>
          <a:p>
            <a:pPr algn="ctr" defTabSz="914400" fontAlgn="auto">
              <a:spcBef>
                <a:spcPts val="0"/>
              </a:spcBef>
              <a:spcAft>
                <a:spcPts val="0"/>
              </a:spcAft>
            </a:pPr>
            <a:r>
              <a:rPr lang="en-US" sz="1200" b="1" kern="0" dirty="0" smtClean="0">
                <a:solidFill>
                  <a:srgbClr val="FF0000"/>
                </a:solidFill>
              </a:rPr>
              <a:t>ATLAS-CONF-2012-167</a:t>
            </a:r>
          </a:p>
        </p:txBody>
      </p:sp>
      <p:sp>
        <p:nvSpPr>
          <p:cNvPr id="11" name="TextBox 8"/>
          <p:cNvSpPr txBox="1"/>
          <p:nvPr/>
        </p:nvSpPr>
        <p:spPr>
          <a:xfrm>
            <a:off x="128755" y="6278330"/>
            <a:ext cx="8977145" cy="379591"/>
          </a:xfrm>
          <a:prstGeom prst="rect">
            <a:avLst/>
          </a:prstGeom>
          <a:noFill/>
        </p:spPr>
        <p:txBody>
          <a:bodyPr wrap="square" rtlCol="0">
            <a:spAutoFit/>
          </a:bodyPr>
          <a:lstStyle/>
          <a:p>
            <a:pPr>
              <a:lnSpc>
                <a:spcPct val="120000"/>
              </a:lnSpc>
            </a:pPr>
            <a:r>
              <a:rPr lang="en-GB" sz="1600" dirty="0" smtClean="0">
                <a:latin typeface="Trebuchet MS"/>
                <a:cs typeface="Trebuchet MS"/>
              </a:rPr>
              <a:t>Significantly improved sensitivity at high stop masses with expected limits up to 620 </a:t>
            </a:r>
            <a:r>
              <a:rPr lang="en-GB" sz="1600" dirty="0" err="1" smtClean="0">
                <a:latin typeface="Trebuchet MS"/>
                <a:cs typeface="Trebuchet MS"/>
              </a:rPr>
              <a:t>GeV</a:t>
            </a:r>
            <a:endParaRPr lang="en-GB" sz="1600" dirty="0">
              <a:latin typeface="Trebuchet MS"/>
              <a:cs typeface="Trebuchet MS"/>
            </a:endParaRPr>
          </a:p>
        </p:txBody>
      </p:sp>
      <p:sp>
        <p:nvSpPr>
          <p:cNvPr id="5" name="Espace réservé du numéro de diapositive 4"/>
          <p:cNvSpPr>
            <a:spLocks noGrp="1"/>
          </p:cNvSpPr>
          <p:nvPr>
            <p:ph type="sldNum" sz="quarter" idx="12"/>
          </p:nvPr>
        </p:nvSpPr>
        <p:spPr/>
        <p:txBody>
          <a:bodyPr/>
          <a:lstStyle/>
          <a:p>
            <a:fld id="{21F6B277-27B0-704C-8D8E-3F2BE0D94335}" type="slidenum">
              <a:rPr lang="fr-FR" smtClean="0"/>
              <a:pPr/>
              <a:t>43</a:t>
            </a:fld>
            <a:endParaRPr lang="fr-FR"/>
          </a:p>
        </p:txBody>
      </p:sp>
      <p:pic>
        <p:nvPicPr>
          <p:cNvPr id="16" name="Image 15" descr="Supersymmetry.png"/>
          <p:cNvPicPr>
            <a:picLocks noChangeAspect="1"/>
          </p:cNvPicPr>
          <p:nvPr/>
        </p:nvPicPr>
        <p:blipFill rotWithShape="1">
          <a:blip r:embed="rId6" cstate="print">
            <a:extLst>
              <a:ext uri="{28A0092B-C50C-407E-A947-70E740481C1C}">
                <a14:useLocalDpi xmlns:a14="http://schemas.microsoft.com/office/drawing/2010/main" xmlns="" val="0"/>
              </a:ext>
            </a:extLst>
          </a:blip>
          <a:srcRect b="22685"/>
          <a:stretch/>
        </p:blipFill>
        <p:spPr>
          <a:xfrm>
            <a:off x="635000" y="1568748"/>
            <a:ext cx="2456033" cy="2120900"/>
          </a:xfrm>
          <a:prstGeom prst="rect">
            <a:avLst/>
          </a:prstGeom>
        </p:spPr>
      </p:pic>
      <p:sp>
        <p:nvSpPr>
          <p:cNvPr id="9" name="Rectangle 3"/>
          <p:cNvSpPr>
            <a:spLocks noChangeArrowheads="1"/>
          </p:cNvSpPr>
          <p:nvPr/>
        </p:nvSpPr>
        <p:spPr bwMode="auto">
          <a:xfrm>
            <a:off x="308160" y="224664"/>
            <a:ext cx="6208056"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Searching for “natural” SUSY with Tops</a:t>
            </a:r>
          </a:p>
        </p:txBody>
      </p:sp>
    </p:spTree>
    <p:extLst>
      <p:ext uri="{BB962C8B-B14F-4D97-AF65-F5344CB8AC3E}">
        <p14:creationId xmlns:p14="http://schemas.microsoft.com/office/powerpoint/2010/main" xmlns="" val="16772524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0" descr="CombinedPlot_Chargino_0412_fin.eps"/>
          <p:cNvPicPr>
            <a:picLocks noChangeAspect="1"/>
          </p:cNvPicPr>
          <p:nvPr/>
        </p:nvPicPr>
        <p:blipFill>
          <a:blip r:embed="rId4" cstate="print">
            <a:alphaModFix/>
          </a:blip>
          <a:stretch>
            <a:fillRect/>
          </a:stretch>
        </p:blipFill>
        <p:spPr>
          <a:xfrm>
            <a:off x="3069167" y="1143583"/>
            <a:ext cx="4525433" cy="5021721"/>
          </a:xfrm>
          <a:prstGeom prst="rect">
            <a:avLst/>
          </a:prstGeom>
          <a:ln>
            <a:noFill/>
          </a:ln>
          <a:effectLst/>
        </p:spPr>
      </p:pic>
      <p:sp>
        <p:nvSpPr>
          <p:cNvPr id="18" name="TextBox 2"/>
          <p:cNvSpPr txBox="1"/>
          <p:nvPr/>
        </p:nvSpPr>
        <p:spPr>
          <a:xfrm>
            <a:off x="394107" y="764704"/>
            <a:ext cx="8570381" cy="428259"/>
          </a:xfrm>
          <a:prstGeom prst="rect">
            <a:avLst/>
          </a:prstGeom>
          <a:noFill/>
        </p:spPr>
        <p:txBody>
          <a:bodyPr wrap="square" rtlCol="0">
            <a:spAutoFit/>
          </a:bodyPr>
          <a:lstStyle/>
          <a:p>
            <a:pPr>
              <a:lnSpc>
                <a:spcPct val="120000"/>
              </a:lnSpc>
            </a:pPr>
            <a:r>
              <a:rPr lang="en-US" sz="2000" dirty="0" smtClean="0">
                <a:solidFill>
                  <a:schemeClr val="tx1">
                    <a:lumMod val="50000"/>
                    <a:lumOff val="50000"/>
                  </a:schemeClr>
                </a:solidFill>
                <a:latin typeface="Trebuchet MS"/>
                <a:cs typeface="Trebuchet MS"/>
              </a:rPr>
              <a:t>Seeking to Solve the Hierarchy Problem… </a:t>
            </a:r>
          </a:p>
        </p:txBody>
      </p:sp>
      <p:sp>
        <p:nvSpPr>
          <p:cNvPr id="19" name="TextBox 14"/>
          <p:cNvSpPr txBox="1"/>
          <p:nvPr/>
        </p:nvSpPr>
        <p:spPr>
          <a:xfrm>
            <a:off x="6861766" y="140156"/>
            <a:ext cx="2184400" cy="461665"/>
          </a:xfrm>
          <a:prstGeom prst="rect">
            <a:avLst/>
          </a:prstGeom>
          <a:noFill/>
          <a:ln>
            <a:noFill/>
          </a:ln>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200" b="1" kern="0" dirty="0" smtClean="0">
                <a:solidFill>
                  <a:srgbClr val="FF0000"/>
                </a:solidFill>
              </a:rPr>
              <a:t>ATLAS-CONF-2012-166</a:t>
            </a:r>
            <a:endParaRPr lang="en-US" sz="1200" b="1" kern="0" dirty="0">
              <a:solidFill>
                <a:srgbClr val="FF0000"/>
              </a:solidFill>
            </a:endParaRPr>
          </a:p>
          <a:p>
            <a:pPr algn="ctr" defTabSz="914400" fontAlgn="auto">
              <a:spcBef>
                <a:spcPts val="0"/>
              </a:spcBef>
              <a:spcAft>
                <a:spcPts val="0"/>
              </a:spcAft>
            </a:pPr>
            <a:r>
              <a:rPr lang="en-US" sz="1200" b="1" kern="0" dirty="0" smtClean="0">
                <a:solidFill>
                  <a:srgbClr val="FF0000"/>
                </a:solidFill>
              </a:rPr>
              <a:t>ATLAS-CONF-2012-167</a:t>
            </a:r>
          </a:p>
        </p:txBody>
      </p:sp>
      <p:graphicFrame>
        <p:nvGraphicFramePr>
          <p:cNvPr id="20" name="Objet 19"/>
          <p:cNvGraphicFramePr>
            <a:graphicFrameLocks noChangeAspect="1"/>
          </p:cNvGraphicFramePr>
          <p:nvPr>
            <p:extLst>
              <p:ext uri="{D42A27DB-BD31-4B8C-83A1-F6EECF244321}">
                <p14:modId xmlns:p14="http://schemas.microsoft.com/office/powerpoint/2010/main" xmlns="" val="2774224294"/>
              </p:ext>
            </p:extLst>
          </p:nvPr>
        </p:nvGraphicFramePr>
        <p:xfrm>
          <a:off x="1094441" y="3863546"/>
          <a:ext cx="1293159" cy="594154"/>
        </p:xfrm>
        <a:graphic>
          <a:graphicData uri="http://schemas.openxmlformats.org/presentationml/2006/ole">
            <p:oleObj spid="_x0000_s959490" name="Équation" r:id="rId5" imgW="456840" imgH="200880" progId="Equation.3">
              <p:embed/>
            </p:oleObj>
          </a:graphicData>
        </a:graphic>
      </p:graphicFrame>
      <p:pic>
        <p:nvPicPr>
          <p:cNvPr id="21" name="Image 20" descr="Supersymmetry.png"/>
          <p:cNvPicPr>
            <a:picLocks noChangeAspect="1"/>
          </p:cNvPicPr>
          <p:nvPr/>
        </p:nvPicPr>
        <p:blipFill rotWithShape="1">
          <a:blip r:embed="rId6" cstate="print">
            <a:extLst>
              <a:ext uri="{28A0092B-C50C-407E-A947-70E740481C1C}">
                <a14:useLocalDpi xmlns:a14="http://schemas.microsoft.com/office/drawing/2010/main" xmlns="" val="0"/>
              </a:ext>
            </a:extLst>
          </a:blip>
          <a:srcRect b="22685"/>
          <a:stretch/>
        </p:blipFill>
        <p:spPr>
          <a:xfrm>
            <a:off x="635000" y="1358900"/>
            <a:ext cx="2456033" cy="2120900"/>
          </a:xfrm>
          <a:prstGeom prst="rect">
            <a:avLst/>
          </a:prstGeom>
        </p:spPr>
      </p:pic>
      <p:sp>
        <p:nvSpPr>
          <p:cNvPr id="22" name="ZoneTexte 21"/>
          <p:cNvSpPr txBox="1"/>
          <p:nvPr/>
        </p:nvSpPr>
        <p:spPr>
          <a:xfrm>
            <a:off x="460189" y="4608295"/>
            <a:ext cx="3135145" cy="646331"/>
          </a:xfrm>
          <a:prstGeom prst="rect">
            <a:avLst/>
          </a:prstGeom>
          <a:noFill/>
        </p:spPr>
        <p:txBody>
          <a:bodyPr wrap="square" rtlCol="0">
            <a:spAutoFit/>
          </a:bodyPr>
          <a:lstStyle/>
          <a:p>
            <a:r>
              <a:rPr lang="fr-FR" dirty="0" err="1" smtClean="0"/>
              <a:t>Complemented</a:t>
            </a:r>
            <a:r>
              <a:rPr lang="fr-FR" dirty="0" smtClean="0"/>
              <a:t> in the </a:t>
            </a:r>
            <a:r>
              <a:rPr lang="fr-FR" dirty="0" err="1" smtClean="0"/>
              <a:t>lower</a:t>
            </a:r>
            <a:r>
              <a:rPr lang="fr-FR" dirty="0" smtClean="0"/>
              <a:t> mass range by:</a:t>
            </a:r>
            <a:endParaRPr lang="fr-FR" dirty="0"/>
          </a:p>
        </p:txBody>
      </p:sp>
      <p:graphicFrame>
        <p:nvGraphicFramePr>
          <p:cNvPr id="23" name="Objet 22"/>
          <p:cNvGraphicFramePr>
            <a:graphicFrameLocks noChangeAspect="1"/>
          </p:cNvGraphicFramePr>
          <p:nvPr>
            <p:extLst>
              <p:ext uri="{D42A27DB-BD31-4B8C-83A1-F6EECF244321}">
                <p14:modId xmlns:p14="http://schemas.microsoft.com/office/powerpoint/2010/main" xmlns="" val="733378054"/>
              </p:ext>
            </p:extLst>
          </p:nvPr>
        </p:nvGraphicFramePr>
        <p:xfrm>
          <a:off x="434042" y="5318126"/>
          <a:ext cx="3016782" cy="583417"/>
        </p:xfrm>
        <a:graphic>
          <a:graphicData uri="http://schemas.openxmlformats.org/presentationml/2006/ole">
            <p:oleObj spid="_x0000_s959491" name="Équation" r:id="rId7" imgW="1170000" imgH="219240" progId="Equation.3">
              <p:embed/>
            </p:oleObj>
          </a:graphicData>
        </a:graphic>
      </p:graphicFrame>
      <p:sp>
        <p:nvSpPr>
          <p:cNvPr id="24" name="TextBox 8"/>
          <p:cNvSpPr txBox="1"/>
          <p:nvPr/>
        </p:nvSpPr>
        <p:spPr>
          <a:xfrm>
            <a:off x="128755" y="6068482"/>
            <a:ext cx="8977145" cy="675057"/>
          </a:xfrm>
          <a:prstGeom prst="rect">
            <a:avLst/>
          </a:prstGeom>
          <a:noFill/>
        </p:spPr>
        <p:txBody>
          <a:bodyPr wrap="square" rtlCol="0">
            <a:spAutoFit/>
          </a:bodyPr>
          <a:lstStyle/>
          <a:p>
            <a:pPr>
              <a:lnSpc>
                <a:spcPct val="120000"/>
              </a:lnSpc>
            </a:pPr>
            <a:r>
              <a:rPr lang="en-GB" sz="1600" dirty="0" smtClean="0">
                <a:latin typeface="Trebuchet MS"/>
                <a:cs typeface="Trebuchet MS"/>
              </a:rPr>
              <a:t>Significantly improved sensitivity at high stop masses with expected limits up to 620 </a:t>
            </a:r>
            <a:r>
              <a:rPr lang="en-GB" sz="1600" dirty="0" err="1" smtClean="0">
                <a:latin typeface="Trebuchet MS"/>
                <a:cs typeface="Trebuchet MS"/>
              </a:rPr>
              <a:t>GeV</a:t>
            </a:r>
            <a:endParaRPr lang="en-GB" sz="1600" dirty="0">
              <a:latin typeface="Trebuchet MS"/>
              <a:cs typeface="Trebuchet MS"/>
            </a:endParaRPr>
          </a:p>
          <a:p>
            <a:pPr>
              <a:lnSpc>
                <a:spcPct val="120000"/>
              </a:lnSpc>
            </a:pPr>
            <a:r>
              <a:rPr lang="en-GB" sz="1600" dirty="0">
                <a:latin typeface="Trebuchet MS"/>
                <a:cs typeface="Trebuchet MS"/>
              </a:rPr>
              <a:t>Also, strongly enhanced sensitivity for lower mass stop decaying into </a:t>
            </a:r>
            <a:r>
              <a:rPr lang="en-GB" sz="1600" i="1" dirty="0">
                <a:latin typeface="Trebuchet MS"/>
                <a:cs typeface="Trebuchet MS"/>
              </a:rPr>
              <a:t>b</a:t>
            </a:r>
            <a:r>
              <a:rPr lang="en-GB" sz="1600" dirty="0">
                <a:latin typeface="Trebuchet MS"/>
                <a:cs typeface="Trebuchet MS"/>
              </a:rPr>
              <a:t> + </a:t>
            </a:r>
            <a:r>
              <a:rPr lang="en-GB" sz="1600" dirty="0" err="1">
                <a:latin typeface="Trebuchet MS"/>
                <a:cs typeface="Trebuchet MS"/>
              </a:rPr>
              <a:t>chargino</a:t>
            </a:r>
            <a:r>
              <a:rPr lang="en-GB" sz="1600" dirty="0">
                <a:latin typeface="Trebuchet MS"/>
                <a:cs typeface="Trebuchet MS"/>
              </a:rPr>
              <a:t> </a:t>
            </a:r>
          </a:p>
        </p:txBody>
      </p:sp>
      <p:sp>
        <p:nvSpPr>
          <p:cNvPr id="3" name="Espace réservé du numéro de diapositive 2"/>
          <p:cNvSpPr>
            <a:spLocks noGrp="1"/>
          </p:cNvSpPr>
          <p:nvPr>
            <p:ph type="sldNum" sz="quarter" idx="12"/>
          </p:nvPr>
        </p:nvSpPr>
        <p:spPr/>
        <p:txBody>
          <a:bodyPr/>
          <a:lstStyle/>
          <a:p>
            <a:fld id="{21F6B277-27B0-704C-8D8E-3F2BE0D94335}" type="slidenum">
              <a:rPr lang="fr-FR" smtClean="0"/>
              <a:pPr/>
              <a:t>44</a:t>
            </a:fld>
            <a:endParaRPr lang="fr-FR"/>
          </a:p>
        </p:txBody>
      </p:sp>
      <p:sp>
        <p:nvSpPr>
          <p:cNvPr id="11" name="Rectangle 3"/>
          <p:cNvSpPr>
            <a:spLocks noChangeArrowheads="1"/>
          </p:cNvSpPr>
          <p:nvPr/>
        </p:nvSpPr>
        <p:spPr bwMode="auto">
          <a:xfrm>
            <a:off x="308160" y="224664"/>
            <a:ext cx="4263840"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Searching for SUSY with Tops</a:t>
            </a:r>
          </a:p>
        </p:txBody>
      </p:sp>
    </p:spTree>
    <p:extLst>
      <p:ext uri="{BB962C8B-B14F-4D97-AF65-F5344CB8AC3E}">
        <p14:creationId xmlns:p14="http://schemas.microsoft.com/office/powerpoint/2010/main" xmlns="" val="42616707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CombinedPlot_0412_TopLSP_fin.eps"/>
          <p:cNvPicPr>
            <a:picLocks noChangeAspect="1"/>
          </p:cNvPicPr>
          <p:nvPr/>
        </p:nvPicPr>
        <p:blipFill>
          <a:blip r:embed="rId4" cstate="print"/>
          <a:stretch>
            <a:fillRect/>
          </a:stretch>
        </p:blipFill>
        <p:spPr>
          <a:xfrm>
            <a:off x="3406942" y="1112378"/>
            <a:ext cx="5550324" cy="5021722"/>
          </a:xfrm>
          <a:prstGeom prst="rect">
            <a:avLst/>
          </a:prstGeom>
          <a:effectLst/>
        </p:spPr>
      </p:pic>
      <p:pic>
        <p:nvPicPr>
          <p:cNvPr id="12" name="Picture 20" descr="CombinedPlot_Chargino_0412_fin.eps"/>
          <p:cNvPicPr>
            <a:picLocks noChangeAspect="1"/>
          </p:cNvPicPr>
          <p:nvPr/>
        </p:nvPicPr>
        <p:blipFill>
          <a:blip r:embed="rId5" cstate="print">
            <a:alphaModFix amt="58000"/>
          </a:blip>
          <a:stretch>
            <a:fillRect/>
          </a:stretch>
        </p:blipFill>
        <p:spPr>
          <a:xfrm>
            <a:off x="3069167" y="1112378"/>
            <a:ext cx="4525433" cy="5021721"/>
          </a:xfrm>
          <a:prstGeom prst="rect">
            <a:avLst/>
          </a:prstGeom>
          <a:ln>
            <a:noFill/>
          </a:ln>
          <a:effectLst/>
        </p:spPr>
      </p:pic>
      <p:sp>
        <p:nvSpPr>
          <p:cNvPr id="16" name="TextBox 2"/>
          <p:cNvSpPr txBox="1"/>
          <p:nvPr/>
        </p:nvSpPr>
        <p:spPr>
          <a:xfrm>
            <a:off x="394107" y="218023"/>
            <a:ext cx="8570381" cy="978729"/>
          </a:xfrm>
          <a:prstGeom prst="rect">
            <a:avLst/>
          </a:prstGeom>
          <a:noFill/>
        </p:spPr>
        <p:txBody>
          <a:bodyPr wrap="square" rtlCol="0">
            <a:spAutoFit/>
          </a:bodyPr>
          <a:lstStyle/>
          <a:p>
            <a:pPr>
              <a:lnSpc>
                <a:spcPct val="120000"/>
              </a:lnSpc>
            </a:pPr>
            <a:endParaRPr lang="en-US" sz="2800" dirty="0" smtClean="0">
              <a:solidFill>
                <a:prstClr val="black"/>
              </a:solidFill>
              <a:latin typeface="Trebuchet MS"/>
              <a:cs typeface="Trebuchet MS"/>
            </a:endParaRPr>
          </a:p>
          <a:p>
            <a:pPr>
              <a:lnSpc>
                <a:spcPct val="120000"/>
              </a:lnSpc>
            </a:pPr>
            <a:r>
              <a:rPr lang="en-US" sz="2000" dirty="0" smtClean="0">
                <a:solidFill>
                  <a:schemeClr val="tx1">
                    <a:lumMod val="50000"/>
                    <a:lumOff val="50000"/>
                  </a:schemeClr>
                </a:solidFill>
                <a:latin typeface="Trebuchet MS"/>
                <a:cs typeface="Trebuchet MS"/>
              </a:rPr>
              <a:t>Seeking to Solve the Hierarchy Problem… </a:t>
            </a:r>
          </a:p>
        </p:txBody>
      </p:sp>
      <p:sp>
        <p:nvSpPr>
          <p:cNvPr id="17" name="TextBox 14"/>
          <p:cNvSpPr txBox="1"/>
          <p:nvPr/>
        </p:nvSpPr>
        <p:spPr>
          <a:xfrm>
            <a:off x="6861766" y="140156"/>
            <a:ext cx="2184400" cy="461665"/>
          </a:xfrm>
          <a:prstGeom prst="rect">
            <a:avLst/>
          </a:prstGeom>
          <a:noFill/>
          <a:ln>
            <a:noFill/>
          </a:ln>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200" b="1" kern="0" dirty="0" smtClean="0">
                <a:solidFill>
                  <a:srgbClr val="FF0000"/>
                </a:solidFill>
              </a:rPr>
              <a:t>ATLAS-CONF-2012-166</a:t>
            </a:r>
            <a:endParaRPr lang="en-US" sz="1200" b="1" kern="0" dirty="0">
              <a:solidFill>
                <a:srgbClr val="FF0000"/>
              </a:solidFill>
            </a:endParaRPr>
          </a:p>
          <a:p>
            <a:pPr algn="ctr" defTabSz="914400" fontAlgn="auto">
              <a:spcBef>
                <a:spcPts val="0"/>
              </a:spcBef>
              <a:spcAft>
                <a:spcPts val="0"/>
              </a:spcAft>
            </a:pPr>
            <a:r>
              <a:rPr lang="en-US" sz="1200" b="1" kern="0" dirty="0" smtClean="0">
                <a:solidFill>
                  <a:srgbClr val="FF0000"/>
                </a:solidFill>
              </a:rPr>
              <a:t>ATLAS-CONF-2012-167</a:t>
            </a:r>
          </a:p>
        </p:txBody>
      </p:sp>
      <p:graphicFrame>
        <p:nvGraphicFramePr>
          <p:cNvPr id="18" name="Objet 17"/>
          <p:cNvGraphicFramePr>
            <a:graphicFrameLocks noChangeAspect="1"/>
          </p:cNvGraphicFramePr>
          <p:nvPr>
            <p:extLst>
              <p:ext uri="{D42A27DB-BD31-4B8C-83A1-F6EECF244321}">
                <p14:modId xmlns:p14="http://schemas.microsoft.com/office/powerpoint/2010/main" xmlns="" val="2774224294"/>
              </p:ext>
            </p:extLst>
          </p:nvPr>
        </p:nvGraphicFramePr>
        <p:xfrm>
          <a:off x="1094441" y="3863546"/>
          <a:ext cx="1293159" cy="594154"/>
        </p:xfrm>
        <a:graphic>
          <a:graphicData uri="http://schemas.openxmlformats.org/presentationml/2006/ole">
            <p:oleObj spid="_x0000_s960514" name="Équation" r:id="rId6" imgW="456840" imgH="200880" progId="Equation.3">
              <p:embed/>
            </p:oleObj>
          </a:graphicData>
        </a:graphic>
      </p:graphicFrame>
      <p:pic>
        <p:nvPicPr>
          <p:cNvPr id="19" name="Image 18" descr="Supersymmetry.png"/>
          <p:cNvPicPr>
            <a:picLocks noChangeAspect="1"/>
          </p:cNvPicPr>
          <p:nvPr/>
        </p:nvPicPr>
        <p:blipFill rotWithShape="1">
          <a:blip r:embed="rId7" cstate="print">
            <a:extLst>
              <a:ext uri="{28A0092B-C50C-407E-A947-70E740481C1C}">
                <a14:useLocalDpi xmlns:a14="http://schemas.microsoft.com/office/drawing/2010/main" xmlns="" val="0"/>
              </a:ext>
            </a:extLst>
          </a:blip>
          <a:srcRect b="22685"/>
          <a:stretch/>
        </p:blipFill>
        <p:spPr>
          <a:xfrm>
            <a:off x="635000" y="1358900"/>
            <a:ext cx="2456033" cy="2120900"/>
          </a:xfrm>
          <a:prstGeom prst="rect">
            <a:avLst/>
          </a:prstGeom>
        </p:spPr>
      </p:pic>
      <p:sp>
        <p:nvSpPr>
          <p:cNvPr id="20" name="ZoneTexte 19"/>
          <p:cNvSpPr txBox="1"/>
          <p:nvPr/>
        </p:nvSpPr>
        <p:spPr>
          <a:xfrm>
            <a:off x="460189" y="4608295"/>
            <a:ext cx="3135145" cy="646331"/>
          </a:xfrm>
          <a:prstGeom prst="rect">
            <a:avLst/>
          </a:prstGeom>
          <a:noFill/>
        </p:spPr>
        <p:txBody>
          <a:bodyPr wrap="square" rtlCol="0">
            <a:spAutoFit/>
          </a:bodyPr>
          <a:lstStyle/>
          <a:p>
            <a:r>
              <a:rPr lang="fr-FR" dirty="0" err="1" smtClean="0"/>
              <a:t>Complemented</a:t>
            </a:r>
            <a:r>
              <a:rPr lang="fr-FR" dirty="0" smtClean="0"/>
              <a:t> in the </a:t>
            </a:r>
            <a:r>
              <a:rPr lang="fr-FR" dirty="0" err="1" smtClean="0"/>
              <a:t>lower</a:t>
            </a:r>
            <a:r>
              <a:rPr lang="fr-FR" dirty="0" smtClean="0"/>
              <a:t> mass range by:</a:t>
            </a:r>
            <a:endParaRPr lang="fr-FR" dirty="0"/>
          </a:p>
        </p:txBody>
      </p:sp>
      <p:graphicFrame>
        <p:nvGraphicFramePr>
          <p:cNvPr id="21" name="Objet 20"/>
          <p:cNvGraphicFramePr>
            <a:graphicFrameLocks noChangeAspect="1"/>
          </p:cNvGraphicFramePr>
          <p:nvPr>
            <p:extLst>
              <p:ext uri="{D42A27DB-BD31-4B8C-83A1-F6EECF244321}">
                <p14:modId xmlns:p14="http://schemas.microsoft.com/office/powerpoint/2010/main" xmlns="" val="733378054"/>
              </p:ext>
            </p:extLst>
          </p:nvPr>
        </p:nvGraphicFramePr>
        <p:xfrm>
          <a:off x="434042" y="5318126"/>
          <a:ext cx="3016782" cy="583417"/>
        </p:xfrm>
        <a:graphic>
          <a:graphicData uri="http://schemas.openxmlformats.org/presentationml/2006/ole">
            <p:oleObj spid="_x0000_s960515" name="Équation" r:id="rId8" imgW="1170000" imgH="219240" progId="Equation.3">
              <p:embed/>
            </p:oleObj>
          </a:graphicData>
        </a:graphic>
      </p:graphicFrame>
      <p:sp>
        <p:nvSpPr>
          <p:cNvPr id="22" name="TextBox 8"/>
          <p:cNvSpPr txBox="1"/>
          <p:nvPr/>
        </p:nvSpPr>
        <p:spPr>
          <a:xfrm>
            <a:off x="128755" y="6068482"/>
            <a:ext cx="8977145" cy="675057"/>
          </a:xfrm>
          <a:prstGeom prst="rect">
            <a:avLst/>
          </a:prstGeom>
          <a:noFill/>
        </p:spPr>
        <p:txBody>
          <a:bodyPr wrap="square" rtlCol="0">
            <a:spAutoFit/>
          </a:bodyPr>
          <a:lstStyle/>
          <a:p>
            <a:pPr>
              <a:lnSpc>
                <a:spcPct val="120000"/>
              </a:lnSpc>
            </a:pPr>
            <a:r>
              <a:rPr lang="en-GB" sz="1600" dirty="0" smtClean="0">
                <a:latin typeface="Trebuchet MS"/>
                <a:cs typeface="Trebuchet MS"/>
              </a:rPr>
              <a:t>Significantly improved sensitivity at high stop masses with expected limits up to 620 </a:t>
            </a:r>
            <a:r>
              <a:rPr lang="en-GB" sz="1600" dirty="0" err="1" smtClean="0">
                <a:latin typeface="Trebuchet MS"/>
                <a:cs typeface="Trebuchet MS"/>
              </a:rPr>
              <a:t>GeV</a:t>
            </a:r>
            <a:endParaRPr lang="en-GB" sz="1600" dirty="0">
              <a:latin typeface="Trebuchet MS"/>
              <a:cs typeface="Trebuchet MS"/>
            </a:endParaRPr>
          </a:p>
          <a:p>
            <a:pPr>
              <a:lnSpc>
                <a:spcPct val="120000"/>
              </a:lnSpc>
            </a:pPr>
            <a:r>
              <a:rPr lang="en-GB" sz="1600" dirty="0">
                <a:latin typeface="Trebuchet MS"/>
                <a:cs typeface="Trebuchet MS"/>
              </a:rPr>
              <a:t>Also, strongly enhanced sensitivity for lower mass stop decaying into </a:t>
            </a:r>
            <a:r>
              <a:rPr lang="en-GB" sz="1600" i="1" dirty="0">
                <a:latin typeface="Trebuchet MS"/>
                <a:cs typeface="Trebuchet MS"/>
              </a:rPr>
              <a:t>b</a:t>
            </a:r>
            <a:r>
              <a:rPr lang="en-GB" sz="1600" dirty="0">
                <a:latin typeface="Trebuchet MS"/>
                <a:cs typeface="Trebuchet MS"/>
              </a:rPr>
              <a:t> + </a:t>
            </a:r>
            <a:r>
              <a:rPr lang="en-GB" sz="1600" dirty="0" err="1">
                <a:latin typeface="Trebuchet MS"/>
                <a:cs typeface="Trebuchet MS"/>
              </a:rPr>
              <a:t>chargino</a:t>
            </a:r>
            <a:r>
              <a:rPr lang="en-GB" sz="1600" dirty="0">
                <a:latin typeface="Trebuchet MS"/>
                <a:cs typeface="Trebuchet MS"/>
              </a:rPr>
              <a:t> </a:t>
            </a:r>
          </a:p>
        </p:txBody>
      </p:sp>
      <p:sp>
        <p:nvSpPr>
          <p:cNvPr id="2" name="Espace réservé du numéro de diapositive 1"/>
          <p:cNvSpPr>
            <a:spLocks noGrp="1"/>
          </p:cNvSpPr>
          <p:nvPr>
            <p:ph type="sldNum" sz="quarter" idx="12"/>
          </p:nvPr>
        </p:nvSpPr>
        <p:spPr/>
        <p:txBody>
          <a:bodyPr/>
          <a:lstStyle/>
          <a:p>
            <a:fld id="{21F6B277-27B0-704C-8D8E-3F2BE0D94335}" type="slidenum">
              <a:rPr lang="fr-FR" smtClean="0"/>
              <a:pPr/>
              <a:t>45</a:t>
            </a:fld>
            <a:endParaRPr lang="fr-FR"/>
          </a:p>
        </p:txBody>
      </p:sp>
      <p:sp>
        <p:nvSpPr>
          <p:cNvPr id="13" name="Rectangle 3"/>
          <p:cNvSpPr>
            <a:spLocks noChangeArrowheads="1"/>
          </p:cNvSpPr>
          <p:nvPr/>
        </p:nvSpPr>
        <p:spPr bwMode="auto">
          <a:xfrm>
            <a:off x="308160" y="224664"/>
            <a:ext cx="4263840"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Searching for SUSY with Tops</a:t>
            </a:r>
          </a:p>
        </p:txBody>
      </p:sp>
    </p:spTree>
    <p:extLst>
      <p:ext uri="{BB962C8B-B14F-4D97-AF65-F5344CB8AC3E}">
        <p14:creationId xmlns:p14="http://schemas.microsoft.com/office/powerpoint/2010/main" xmlns="" val="2581630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04048" y="235967"/>
            <a:ext cx="3938712" cy="384721"/>
          </a:xfrm>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0" indent="0">
              <a:buNone/>
            </a:pPr>
            <a:r>
              <a:rPr lang="en-US" sz="1600" dirty="0" smtClean="0"/>
              <a:t>Search for direct top </a:t>
            </a:r>
            <a:r>
              <a:rPr lang="en-US" sz="1600" dirty="0" err="1" smtClean="0"/>
              <a:t>squark</a:t>
            </a:r>
            <a:r>
              <a:rPr lang="en-US" sz="1600" dirty="0" smtClean="0"/>
              <a:t> pair production</a:t>
            </a:r>
            <a:endParaRPr lang="en-US" sz="1600" dirty="0"/>
          </a:p>
        </p:txBody>
      </p:sp>
      <p:sp>
        <p:nvSpPr>
          <p:cNvPr id="15" name="Rectangle 14"/>
          <p:cNvSpPr/>
          <p:nvPr/>
        </p:nvSpPr>
        <p:spPr>
          <a:xfrm>
            <a:off x="3707904" y="3356992"/>
            <a:ext cx="3522853" cy="584776"/>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dirty="0" smtClean="0">
                <a:solidFill>
                  <a:srgbClr val="000000"/>
                </a:solidFill>
              </a:rPr>
              <a:t>No excess in data observed above expected SM background.</a:t>
            </a:r>
            <a:endParaRPr lang="en-US" sz="1600" dirty="0">
              <a:solidFill>
                <a:srgbClr val="000000"/>
              </a:solidFill>
            </a:endParaRPr>
          </a:p>
        </p:txBody>
      </p:sp>
      <p:sp>
        <p:nvSpPr>
          <p:cNvPr id="16" name="Rectangle 15"/>
          <p:cNvSpPr/>
          <p:nvPr/>
        </p:nvSpPr>
        <p:spPr>
          <a:xfrm>
            <a:off x="118582" y="3429000"/>
            <a:ext cx="3323446" cy="584776"/>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smtClean="0">
                <a:solidFill>
                  <a:srgbClr val="000000"/>
                </a:solidFill>
              </a:rPr>
              <a:t>Search for </a:t>
            </a:r>
            <a:r>
              <a:rPr lang="en-US" sz="1600" dirty="0" err="1" smtClean="0">
                <a:solidFill>
                  <a:srgbClr val="000000"/>
                </a:solidFill>
              </a:rPr>
              <a:t>supersymmetry</a:t>
            </a:r>
            <a:r>
              <a:rPr lang="en-US" sz="1600" dirty="0" smtClean="0">
                <a:solidFill>
                  <a:srgbClr val="000000"/>
                </a:solidFill>
              </a:rPr>
              <a:t> in final state with E</a:t>
            </a:r>
            <a:r>
              <a:rPr lang="en-US" sz="1600" baseline="-25000" dirty="0" smtClean="0">
                <a:solidFill>
                  <a:srgbClr val="000000"/>
                </a:solidFill>
              </a:rPr>
              <a:t>T</a:t>
            </a:r>
            <a:r>
              <a:rPr lang="en-US" sz="1600" dirty="0" smtClean="0">
                <a:solidFill>
                  <a:srgbClr val="000000"/>
                </a:solidFill>
              </a:rPr>
              <a:t>  and 0,1,2,3, &gt;= 4 b jets </a:t>
            </a:r>
            <a:endParaRPr lang="en-US" sz="1600" dirty="0">
              <a:solidFill>
                <a:srgbClr val="000000"/>
              </a:solidFill>
            </a:endParaRPr>
          </a:p>
        </p:txBody>
      </p:sp>
      <p:pic>
        <p:nvPicPr>
          <p:cNvPr id="7" name="Picture 6" descr="fig1a.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92697"/>
            <a:ext cx="2046181" cy="1275091"/>
          </a:xfrm>
          <a:prstGeom prst="rect">
            <a:avLst/>
          </a:prstGeom>
          <a:effectLst>
            <a:outerShdw blurRad="50800" dist="38100" dir="2700000" algn="tl" rotWithShape="0">
              <a:prstClr val="black">
                <a:alpha val="40000"/>
              </a:prstClr>
            </a:outerShdw>
          </a:effectLst>
        </p:spPr>
      </p:pic>
      <p:pic>
        <p:nvPicPr>
          <p:cNvPr id="17" name="Picture 16" descr="fig1b.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988841"/>
            <a:ext cx="2064419" cy="1300493"/>
          </a:xfrm>
          <a:prstGeom prst="rect">
            <a:avLst/>
          </a:prstGeom>
          <a:effectLst>
            <a:outerShdw blurRad="50800" dist="38100" dir="2700000" algn="tl" rotWithShape="0">
              <a:prstClr val="black">
                <a:alpha val="40000"/>
              </a:prstClr>
            </a:outerShdw>
          </a:effectLst>
        </p:spPr>
      </p:pic>
      <p:pic>
        <p:nvPicPr>
          <p:cNvPr id="18" name="Picture 17" descr="fig9.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179119" y="836713"/>
            <a:ext cx="3165475" cy="2459431"/>
          </a:xfrm>
          <a:prstGeom prst="rect">
            <a:avLst/>
          </a:prstGeom>
          <a:effectLst>
            <a:outerShdw blurRad="50800" dist="38100" dir="2700000" algn="tl" rotWithShape="0">
              <a:prstClr val="black">
                <a:alpha val="40000"/>
              </a:prstClr>
            </a:outerShdw>
          </a:effectLst>
        </p:spPr>
      </p:pic>
      <p:pic>
        <p:nvPicPr>
          <p:cNvPr id="19" name="Picture 18" descr="fig10a.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768441" y="836712"/>
            <a:ext cx="3268461" cy="2539446"/>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3442029" y="2564904"/>
            <a:ext cx="1176476" cy="338554"/>
          </a:xfrm>
          <a:prstGeom prst="rect">
            <a:avLst/>
          </a:prstGeom>
          <a:ln>
            <a:noFill/>
          </a:ln>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1600" u="sng" dirty="0" smtClean="0">
                <a:solidFill>
                  <a:srgbClr val="0000FF"/>
                </a:solidFill>
              </a:rPr>
              <a:t>SUS-12-023</a:t>
            </a:r>
            <a:endParaRPr lang="en-US" sz="1600" u="sng" dirty="0">
              <a:solidFill>
                <a:srgbClr val="0000FF"/>
              </a:solidFill>
            </a:endParaRPr>
          </a:p>
        </p:txBody>
      </p:sp>
      <p:sp>
        <p:nvSpPr>
          <p:cNvPr id="12" name="TextBox 11"/>
          <p:cNvSpPr txBox="1"/>
          <p:nvPr/>
        </p:nvSpPr>
        <p:spPr>
          <a:xfrm>
            <a:off x="5369627" y="1988840"/>
            <a:ext cx="646524" cy="338554"/>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600" dirty="0" smtClean="0">
                <a:solidFill>
                  <a:srgbClr val="000000"/>
                </a:solidFill>
              </a:rPr>
              <a:t>8 </a:t>
            </a:r>
            <a:r>
              <a:rPr lang="en-US" sz="1600" dirty="0" err="1" smtClean="0">
                <a:solidFill>
                  <a:srgbClr val="000000"/>
                </a:solidFill>
              </a:rPr>
              <a:t>TeV</a:t>
            </a:r>
            <a:endParaRPr lang="en-US" sz="1600" dirty="0">
              <a:solidFill>
                <a:srgbClr val="000000"/>
              </a:solidFill>
            </a:endParaRPr>
          </a:p>
        </p:txBody>
      </p:sp>
      <p:pic>
        <p:nvPicPr>
          <p:cNvPr id="21" name="Picture 20" descr="hadronic_3b_ge4j_logy.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2113" y="4293096"/>
            <a:ext cx="3132519" cy="2303016"/>
          </a:xfrm>
          <a:prstGeom prst="rect">
            <a:avLst/>
          </a:prstGeom>
          <a:effectLst>
            <a:outerShdw blurRad="50800" dist="38100" dir="2700000" algn="tl" rotWithShape="0">
              <a:prstClr val="black">
                <a:alpha val="40000"/>
              </a:prstClr>
            </a:outerShdw>
          </a:effectLst>
        </p:spPr>
      </p:pic>
      <p:pic>
        <p:nvPicPr>
          <p:cNvPr id="22" name="Picture 21" descr="T1bbbb.pn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901379" y="4077073"/>
            <a:ext cx="3124039" cy="2625143"/>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3109684" y="4077072"/>
            <a:ext cx="646524" cy="338554"/>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600" dirty="0" smtClean="0">
                <a:solidFill>
                  <a:srgbClr val="000000"/>
                </a:solidFill>
              </a:rPr>
              <a:t>8 </a:t>
            </a:r>
            <a:r>
              <a:rPr lang="en-US" sz="1600" dirty="0" err="1" smtClean="0">
                <a:solidFill>
                  <a:srgbClr val="000000"/>
                </a:solidFill>
              </a:rPr>
              <a:t>TeV</a:t>
            </a:r>
            <a:endParaRPr lang="en-US" sz="1600" dirty="0">
              <a:solidFill>
                <a:srgbClr val="000000"/>
              </a:solidFill>
            </a:endParaRPr>
          </a:p>
        </p:txBody>
      </p:sp>
      <p:sp>
        <p:nvSpPr>
          <p:cNvPr id="24" name="TextBox 23"/>
          <p:cNvSpPr txBox="1"/>
          <p:nvPr/>
        </p:nvSpPr>
        <p:spPr>
          <a:xfrm>
            <a:off x="3574966" y="5517232"/>
            <a:ext cx="1195327" cy="338554"/>
          </a:xfrm>
          <a:prstGeom prst="rect">
            <a:avLst/>
          </a:prstGeom>
          <a:ln>
            <a:noFill/>
          </a:ln>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1600" u="sng" dirty="0" smtClean="0">
                <a:solidFill>
                  <a:srgbClr val="0000FF"/>
                </a:solidFill>
              </a:rPr>
              <a:t>SUS-12-028</a:t>
            </a:r>
            <a:endParaRPr lang="en-US" sz="1600" u="sng" dirty="0">
              <a:solidFill>
                <a:srgbClr val="0000FF"/>
              </a:solidFill>
            </a:endParaRPr>
          </a:p>
        </p:txBody>
      </p:sp>
      <p:pic>
        <p:nvPicPr>
          <p:cNvPr id="25" name="Picture 24" descr="T1bbbb-topology.pn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707904" y="4077072"/>
            <a:ext cx="2127006" cy="1342388"/>
          </a:xfrm>
          <a:prstGeom prst="rect">
            <a:avLst/>
          </a:prstGeom>
          <a:effectLst>
            <a:outerShdw blurRad="50800" dist="38100" dir="2700000" algn="tl" rotWithShape="0">
              <a:prstClr val="black">
                <a:alpha val="40000"/>
              </a:prstClr>
            </a:outerShdw>
          </a:effectLst>
        </p:spPr>
      </p:pic>
      <p:sp>
        <p:nvSpPr>
          <p:cNvPr id="26" name="Rectangle 25"/>
          <p:cNvSpPr/>
          <p:nvPr/>
        </p:nvSpPr>
        <p:spPr>
          <a:xfrm>
            <a:off x="3309090" y="5877272"/>
            <a:ext cx="2725226" cy="954107"/>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400" dirty="0"/>
              <a:t>Exclusion </a:t>
            </a:r>
            <a:r>
              <a:rPr lang="en-US" sz="1400" dirty="0" smtClean="0"/>
              <a:t>for </a:t>
            </a:r>
            <a:r>
              <a:rPr lang="en-US" sz="1400" dirty="0"/>
              <a:t>pair-produced </a:t>
            </a:r>
            <a:r>
              <a:rPr lang="en-US" sz="1400" dirty="0" err="1"/>
              <a:t>gluinos</a:t>
            </a:r>
            <a:r>
              <a:rPr lang="en-US" sz="1400" dirty="0"/>
              <a:t>, each decaying to a bottom quark-antiquark pair and a </a:t>
            </a:r>
            <a:r>
              <a:rPr lang="en-US" sz="1400" dirty="0" err="1"/>
              <a:t>neutralino</a:t>
            </a:r>
            <a:r>
              <a:rPr lang="en-US" sz="1400" dirty="0"/>
              <a:t> LSP. </a:t>
            </a:r>
            <a:endParaRPr lang="en-US" sz="1400" dirty="0">
              <a:solidFill>
                <a:srgbClr val="000000"/>
              </a:solidFill>
            </a:endParaRPr>
          </a:p>
        </p:txBody>
      </p:sp>
      <p:sp>
        <p:nvSpPr>
          <p:cNvPr id="27" name="Rectangle 3"/>
          <p:cNvSpPr>
            <a:spLocks noChangeArrowheads="1"/>
          </p:cNvSpPr>
          <p:nvPr/>
        </p:nvSpPr>
        <p:spPr bwMode="auto">
          <a:xfrm>
            <a:off x="308160" y="224664"/>
            <a:ext cx="2247616"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Natural” SUSY</a:t>
            </a:r>
          </a:p>
        </p:txBody>
      </p:sp>
    </p:spTree>
    <p:extLst>
      <p:ext uri="{BB962C8B-B14F-4D97-AF65-F5344CB8AC3E}">
        <p14:creationId xmlns="" xmlns:p14="http://schemas.microsoft.com/office/powerpoint/2010/main" val="218359483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154519" y="823645"/>
            <a:ext cx="8684681" cy="369332"/>
          </a:xfrm>
          <a:prstGeom prst="rect">
            <a:avLst/>
          </a:prstGeom>
          <a:noFill/>
        </p:spPr>
        <p:txBody>
          <a:bodyPr wrap="square" rtlCol="0">
            <a:spAutoFit/>
          </a:bodyPr>
          <a:lstStyle/>
          <a:p>
            <a:pPr>
              <a:spcBef>
                <a:spcPts val="600"/>
              </a:spcBef>
            </a:pPr>
            <a:r>
              <a:rPr lang="en-US" sz="1800" dirty="0" smtClean="0">
                <a:solidFill>
                  <a:prstClr val="black"/>
                </a:solidFill>
                <a:latin typeface="Trebuchet MS"/>
                <a:cs typeface="Trebuchet MS"/>
              </a:rPr>
              <a:t>Detection of invisible particle production</a:t>
            </a:r>
          </a:p>
        </p:txBody>
      </p:sp>
      <p:sp>
        <p:nvSpPr>
          <p:cNvPr id="17" name="Rectangle 16"/>
          <p:cNvSpPr/>
          <p:nvPr/>
        </p:nvSpPr>
        <p:spPr>
          <a:xfrm>
            <a:off x="0" y="1676400"/>
            <a:ext cx="9144000" cy="45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2" name="Group 10"/>
          <p:cNvGrpSpPr/>
          <p:nvPr/>
        </p:nvGrpSpPr>
        <p:grpSpPr>
          <a:xfrm>
            <a:off x="152400" y="3200400"/>
            <a:ext cx="4953000" cy="2743200"/>
            <a:chOff x="152400" y="3124200"/>
            <a:chExt cx="4953000" cy="2743200"/>
          </a:xfrm>
        </p:grpSpPr>
        <p:sp>
          <p:nvSpPr>
            <p:cNvPr id="26" name="TextBox 25"/>
            <p:cNvSpPr txBox="1"/>
            <p:nvPr/>
          </p:nvSpPr>
          <p:spPr>
            <a:xfrm>
              <a:off x="152400" y="5528846"/>
              <a:ext cx="4953000" cy="338554"/>
            </a:xfrm>
            <a:prstGeom prst="rect">
              <a:avLst/>
            </a:prstGeom>
            <a:noFill/>
          </p:spPr>
          <p:txBody>
            <a:bodyPr wrap="square" rtlCol="0">
              <a:spAutoFit/>
            </a:bodyPr>
            <a:lstStyle/>
            <a:p>
              <a:r>
                <a:rPr lang="en-US" sz="1600" dirty="0" err="1" smtClean="0">
                  <a:solidFill>
                    <a:srgbClr val="C90202"/>
                  </a:solidFill>
                  <a:latin typeface="Trebuchet MS"/>
                  <a:cs typeface="Trebuchet MS"/>
                  <a:sym typeface="Wingdings"/>
                </a:rPr>
                <a:t></a:t>
              </a:r>
              <a:r>
                <a:rPr lang="en-US" sz="1600" dirty="0" smtClean="0">
                  <a:solidFill>
                    <a:srgbClr val="C90202"/>
                  </a:solidFill>
                  <a:latin typeface="Trebuchet MS"/>
                  <a:cs typeface="Trebuchet MS"/>
                  <a:sym typeface="Wingdings"/>
                </a:rPr>
                <a:t> </a:t>
              </a:r>
              <a:r>
                <a:rPr lang="en-GB" sz="1600" dirty="0" smtClean="0">
                  <a:solidFill>
                    <a:srgbClr val="C90202"/>
                  </a:solidFill>
                  <a:latin typeface="Trebuchet MS"/>
                  <a:cs typeface="Trebuchet MS"/>
                </a:rPr>
                <a:t>Search for mono-jets events</a:t>
              </a:r>
            </a:p>
          </p:txBody>
        </p:sp>
        <p:pic>
          <p:nvPicPr>
            <p:cNvPr id="27" name="Picture 26" descr="Picture 48.png"/>
            <p:cNvPicPr>
              <a:picLocks noChangeAspect="1"/>
            </p:cNvPicPr>
            <p:nvPr/>
          </p:nvPicPr>
          <p:blipFill>
            <a:blip r:embed="rId3" cstate="print"/>
            <a:stretch>
              <a:fillRect/>
            </a:stretch>
          </p:blipFill>
          <p:spPr>
            <a:xfrm>
              <a:off x="381000" y="3276600"/>
              <a:ext cx="2438400" cy="2190564"/>
            </a:xfrm>
            <a:prstGeom prst="rect">
              <a:avLst/>
            </a:prstGeom>
          </p:spPr>
        </p:pic>
        <p:sp>
          <p:nvSpPr>
            <p:cNvPr id="28" name="TextBox 27"/>
            <p:cNvSpPr txBox="1"/>
            <p:nvPr/>
          </p:nvSpPr>
          <p:spPr>
            <a:xfrm>
              <a:off x="1447800" y="3124200"/>
              <a:ext cx="2057400" cy="461665"/>
            </a:xfrm>
            <a:prstGeom prst="rect">
              <a:avLst/>
            </a:prstGeom>
            <a:noFill/>
          </p:spPr>
          <p:txBody>
            <a:bodyPr wrap="square" rtlCol="0">
              <a:spAutoFit/>
            </a:bodyPr>
            <a:lstStyle/>
            <a:p>
              <a:r>
                <a:rPr lang="en-GB" sz="1200" dirty="0" smtClean="0">
                  <a:solidFill>
                    <a:prstClr val="black">
                      <a:lumMod val="65000"/>
                      <a:lumOff val="35000"/>
                    </a:prstClr>
                  </a:solidFill>
                  <a:latin typeface="Trebuchet MS"/>
                  <a:cs typeface="Trebuchet MS"/>
                </a:rPr>
                <a:t>Energetic gluon/photon radiation in the initial sate</a:t>
              </a:r>
              <a:endParaRPr lang="en-GB" sz="1200" dirty="0">
                <a:solidFill>
                  <a:prstClr val="black">
                    <a:lumMod val="65000"/>
                    <a:lumOff val="35000"/>
                  </a:prstClr>
                </a:solidFill>
                <a:latin typeface="Trebuchet MS"/>
                <a:cs typeface="Trebuchet MS"/>
              </a:endParaRPr>
            </a:p>
          </p:txBody>
        </p:sp>
      </p:grpSp>
      <p:sp>
        <p:nvSpPr>
          <p:cNvPr id="29" name="TextBox 28"/>
          <p:cNvSpPr txBox="1"/>
          <p:nvPr/>
        </p:nvSpPr>
        <p:spPr>
          <a:xfrm>
            <a:off x="152399" y="2709446"/>
            <a:ext cx="4415021" cy="338554"/>
          </a:xfrm>
          <a:prstGeom prst="rect">
            <a:avLst/>
          </a:prstGeom>
          <a:noFill/>
        </p:spPr>
        <p:txBody>
          <a:bodyPr wrap="square" rtlCol="0">
            <a:spAutoFit/>
          </a:bodyPr>
          <a:lstStyle/>
          <a:p>
            <a:r>
              <a:rPr lang="en-GB" sz="1600" dirty="0" smtClean="0">
                <a:solidFill>
                  <a:srgbClr val="C90202"/>
                </a:solidFill>
                <a:latin typeface="Trebuchet MS"/>
                <a:cs typeface="Trebuchet MS"/>
              </a:rPr>
              <a:t>Exploit “ISR technique” (huge potential)</a:t>
            </a:r>
          </a:p>
        </p:txBody>
      </p:sp>
      <p:cxnSp>
        <p:nvCxnSpPr>
          <p:cNvPr id="31" name="Straight Connector 30"/>
          <p:cNvCxnSpPr/>
          <p:nvPr/>
        </p:nvCxnSpPr>
        <p:spPr>
          <a:xfrm rot="5400000">
            <a:off x="2248694" y="3999706"/>
            <a:ext cx="4038600" cy="1588"/>
          </a:xfrm>
          <a:prstGeom prst="line">
            <a:avLst/>
          </a:prstGeom>
          <a:ln w="635" cap="flat" cmpd="sng" algn="ctr">
            <a:solidFill>
              <a:schemeClr val="bg1">
                <a:lumMod val="6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62983" y="1794932"/>
            <a:ext cx="4343400" cy="830997"/>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Should we give up on natural SUSY and directly search for WIMP (dark matter) production in proton</a:t>
            </a:r>
            <a:r>
              <a:rPr lang="en-GB" sz="1600" dirty="0" smtClean="0">
                <a:solidFill>
                  <a:prstClr val="black">
                    <a:lumMod val="85000"/>
                    <a:lumOff val="15000"/>
                  </a:prstClr>
                </a:solidFill>
                <a:latin typeface="Symbol" charset="2"/>
                <a:cs typeface="Symbol" charset="2"/>
              </a:rPr>
              <a:t>-</a:t>
            </a:r>
            <a:r>
              <a:rPr lang="en-GB" sz="1600" dirty="0" smtClean="0">
                <a:solidFill>
                  <a:prstClr val="black">
                    <a:lumMod val="85000"/>
                    <a:lumOff val="15000"/>
                  </a:prstClr>
                </a:solidFill>
                <a:latin typeface="Trebuchet MS"/>
                <a:cs typeface="Trebuchet MS"/>
              </a:rPr>
              <a:t>proton collisions ?  </a:t>
            </a:r>
          </a:p>
        </p:txBody>
      </p:sp>
      <p:pic>
        <p:nvPicPr>
          <p:cNvPr id="14" name="Picture 13" descr="fig_07a.pdf"/>
          <p:cNvPicPr>
            <a:picLocks noChangeAspect="1"/>
          </p:cNvPicPr>
          <p:nvPr/>
        </p:nvPicPr>
        <p:blipFill>
          <a:blip r:embed="rId4" cstate="print"/>
          <a:srcRect l="6938" t="5408" r="6529" b="4628"/>
          <a:stretch>
            <a:fillRect/>
          </a:stretch>
        </p:blipFill>
        <p:spPr>
          <a:xfrm>
            <a:off x="4385732" y="1865803"/>
            <a:ext cx="4646083" cy="3620597"/>
          </a:xfrm>
          <a:prstGeom prst="rect">
            <a:avLst/>
          </a:prstGeom>
        </p:spPr>
      </p:pic>
      <p:sp>
        <p:nvSpPr>
          <p:cNvPr id="19" name="TextBox 18"/>
          <p:cNvSpPr txBox="1"/>
          <p:nvPr/>
        </p:nvSpPr>
        <p:spPr>
          <a:xfrm>
            <a:off x="5084234" y="5511224"/>
            <a:ext cx="3454491" cy="584776"/>
          </a:xfrm>
          <a:prstGeom prst="rect">
            <a:avLst/>
          </a:prstGeom>
          <a:noFill/>
        </p:spPr>
        <p:txBody>
          <a:bodyPr wrap="none" rtlCol="0">
            <a:spAutoFit/>
          </a:bodyPr>
          <a:lstStyle/>
          <a:p>
            <a:r>
              <a:rPr lang="en-GB" sz="1600" dirty="0" smtClean="0">
                <a:latin typeface="Trebuchet MS"/>
                <a:cs typeface="Trebuchet MS"/>
              </a:rPr>
              <a:t>Interpretation in variety of models:</a:t>
            </a:r>
          </a:p>
          <a:p>
            <a:r>
              <a:rPr lang="en-GB" sz="1600" dirty="0" smtClean="0">
                <a:latin typeface="Trebuchet MS"/>
                <a:cs typeface="Trebuchet MS"/>
              </a:rPr>
              <a:t>extra dimensions, WIMP, </a:t>
            </a:r>
            <a:r>
              <a:rPr lang="en-GB" sz="1600" dirty="0" err="1" smtClean="0">
                <a:solidFill>
                  <a:srgbClr val="D00209"/>
                </a:solidFill>
                <a:latin typeface="Trebuchet MS"/>
                <a:cs typeface="Trebuchet MS"/>
              </a:rPr>
              <a:t>gravitinos</a:t>
            </a:r>
            <a:endParaRPr lang="en-GB" sz="1600" dirty="0" smtClean="0">
              <a:solidFill>
                <a:srgbClr val="D00209"/>
              </a:solidFill>
              <a:latin typeface="Trebuchet MS"/>
              <a:cs typeface="Trebuchet MS"/>
            </a:endParaRPr>
          </a:p>
        </p:txBody>
      </p:sp>
      <p:sp>
        <p:nvSpPr>
          <p:cNvPr id="20" name="Right Arrow 19"/>
          <p:cNvSpPr/>
          <p:nvPr/>
        </p:nvSpPr>
        <p:spPr>
          <a:xfrm>
            <a:off x="4453468" y="5681246"/>
            <a:ext cx="499532" cy="270821"/>
          </a:xfrm>
          <a:prstGeom prst="rightArrow">
            <a:avLst/>
          </a:prstGeom>
          <a:gradFill flip="none" rotWithShape="1">
            <a:gsLst>
              <a:gs pos="0">
                <a:schemeClr val="bg1">
                  <a:lumMod val="95000"/>
                  <a:alpha val="82000"/>
                </a:schemeClr>
              </a:gs>
              <a:gs pos="100000">
                <a:schemeClr val="bg1">
                  <a:lumMod val="65000"/>
                  <a:alpha val="82000"/>
                </a:schemeClr>
              </a:gs>
            </a:gsLst>
            <a:lin ang="0" scaled="1"/>
            <a:tileRect/>
          </a:gradFill>
          <a:ln>
            <a:solidFill>
              <a:schemeClr val="bg1">
                <a:lumMod val="65000"/>
              </a:schemeClr>
            </a:solidFill>
          </a:ln>
          <a:effectLst>
            <a:outerShdw blurRad="38100" dist="381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6096000" y="1460956"/>
            <a:ext cx="3048000"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1210.4491, ATLAS-CONF-2012-147</a:t>
            </a:r>
          </a:p>
        </p:txBody>
      </p:sp>
      <p:sp>
        <p:nvSpPr>
          <p:cNvPr id="21" name="Rectangle 3"/>
          <p:cNvSpPr>
            <a:spLocks noChangeArrowheads="1"/>
          </p:cNvSpPr>
          <p:nvPr/>
        </p:nvSpPr>
        <p:spPr bwMode="auto">
          <a:xfrm>
            <a:off x="308160" y="224664"/>
            <a:ext cx="3759784"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What about Dark Matter ?</a:t>
            </a:r>
          </a:p>
        </p:txBody>
      </p:sp>
      <p:sp>
        <p:nvSpPr>
          <p:cNvPr id="22"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47</a:t>
            </a:fld>
            <a:endParaRPr lang="fr-FR" dirty="0" smtClean="0"/>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0" y="1676400"/>
            <a:ext cx="9144000" cy="45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2" name="Group 10"/>
          <p:cNvGrpSpPr/>
          <p:nvPr/>
        </p:nvGrpSpPr>
        <p:grpSpPr>
          <a:xfrm>
            <a:off x="152400" y="3200400"/>
            <a:ext cx="4953000" cy="2743200"/>
            <a:chOff x="152400" y="3124200"/>
            <a:chExt cx="4953000" cy="2743200"/>
          </a:xfrm>
        </p:grpSpPr>
        <p:sp>
          <p:nvSpPr>
            <p:cNvPr id="26" name="TextBox 25"/>
            <p:cNvSpPr txBox="1"/>
            <p:nvPr/>
          </p:nvSpPr>
          <p:spPr>
            <a:xfrm>
              <a:off x="152400" y="5528846"/>
              <a:ext cx="4953000" cy="338554"/>
            </a:xfrm>
            <a:prstGeom prst="rect">
              <a:avLst/>
            </a:prstGeom>
            <a:noFill/>
          </p:spPr>
          <p:txBody>
            <a:bodyPr wrap="square" rtlCol="0">
              <a:spAutoFit/>
            </a:bodyPr>
            <a:lstStyle/>
            <a:p>
              <a:r>
                <a:rPr lang="en-US" sz="1600" dirty="0" err="1" smtClean="0">
                  <a:solidFill>
                    <a:srgbClr val="C90202"/>
                  </a:solidFill>
                  <a:latin typeface="Trebuchet MS"/>
                  <a:cs typeface="Trebuchet MS"/>
                  <a:sym typeface="Wingdings"/>
                </a:rPr>
                <a:t></a:t>
              </a:r>
              <a:r>
                <a:rPr lang="en-US" sz="1600" dirty="0" smtClean="0">
                  <a:solidFill>
                    <a:srgbClr val="C90202"/>
                  </a:solidFill>
                  <a:latin typeface="Trebuchet MS"/>
                  <a:cs typeface="Trebuchet MS"/>
                  <a:sym typeface="Wingdings"/>
                </a:rPr>
                <a:t> </a:t>
              </a:r>
              <a:r>
                <a:rPr lang="en-GB" sz="1600" dirty="0" smtClean="0">
                  <a:solidFill>
                    <a:srgbClr val="C90202"/>
                  </a:solidFill>
                  <a:latin typeface="Trebuchet MS"/>
                  <a:cs typeface="Trebuchet MS"/>
                </a:rPr>
                <a:t>Search for mono-jets events</a:t>
              </a:r>
            </a:p>
          </p:txBody>
        </p:sp>
        <p:pic>
          <p:nvPicPr>
            <p:cNvPr id="27" name="Picture 26" descr="Picture 48.png"/>
            <p:cNvPicPr>
              <a:picLocks noChangeAspect="1"/>
            </p:cNvPicPr>
            <p:nvPr/>
          </p:nvPicPr>
          <p:blipFill>
            <a:blip r:embed="rId3" cstate="print"/>
            <a:stretch>
              <a:fillRect/>
            </a:stretch>
          </p:blipFill>
          <p:spPr>
            <a:xfrm>
              <a:off x="381000" y="3276600"/>
              <a:ext cx="2438400" cy="2190564"/>
            </a:xfrm>
            <a:prstGeom prst="rect">
              <a:avLst/>
            </a:prstGeom>
          </p:spPr>
        </p:pic>
        <p:sp>
          <p:nvSpPr>
            <p:cNvPr id="28" name="TextBox 27"/>
            <p:cNvSpPr txBox="1"/>
            <p:nvPr/>
          </p:nvSpPr>
          <p:spPr>
            <a:xfrm>
              <a:off x="1447800" y="3124200"/>
              <a:ext cx="2057400" cy="461665"/>
            </a:xfrm>
            <a:prstGeom prst="rect">
              <a:avLst/>
            </a:prstGeom>
            <a:noFill/>
          </p:spPr>
          <p:txBody>
            <a:bodyPr wrap="square" rtlCol="0">
              <a:spAutoFit/>
            </a:bodyPr>
            <a:lstStyle/>
            <a:p>
              <a:r>
                <a:rPr lang="en-GB" sz="1200" dirty="0" smtClean="0">
                  <a:solidFill>
                    <a:prstClr val="black">
                      <a:lumMod val="65000"/>
                      <a:lumOff val="35000"/>
                    </a:prstClr>
                  </a:solidFill>
                  <a:latin typeface="Trebuchet MS"/>
                  <a:cs typeface="Trebuchet MS"/>
                </a:rPr>
                <a:t>Energetic gluon/photon radiation in the initial sate</a:t>
              </a:r>
              <a:endParaRPr lang="en-GB" sz="1200" dirty="0">
                <a:solidFill>
                  <a:prstClr val="black">
                    <a:lumMod val="65000"/>
                    <a:lumOff val="35000"/>
                  </a:prstClr>
                </a:solidFill>
                <a:latin typeface="Trebuchet MS"/>
                <a:cs typeface="Trebuchet MS"/>
              </a:endParaRPr>
            </a:p>
          </p:txBody>
        </p:sp>
      </p:grpSp>
      <p:sp>
        <p:nvSpPr>
          <p:cNvPr id="29" name="TextBox 28"/>
          <p:cNvSpPr txBox="1"/>
          <p:nvPr/>
        </p:nvSpPr>
        <p:spPr>
          <a:xfrm>
            <a:off x="152399" y="2709446"/>
            <a:ext cx="4415021" cy="338554"/>
          </a:xfrm>
          <a:prstGeom prst="rect">
            <a:avLst/>
          </a:prstGeom>
          <a:noFill/>
        </p:spPr>
        <p:txBody>
          <a:bodyPr wrap="square" rtlCol="0">
            <a:spAutoFit/>
          </a:bodyPr>
          <a:lstStyle/>
          <a:p>
            <a:r>
              <a:rPr lang="en-GB" sz="1600" dirty="0" smtClean="0">
                <a:solidFill>
                  <a:srgbClr val="C90202"/>
                </a:solidFill>
                <a:latin typeface="Trebuchet MS"/>
                <a:cs typeface="Trebuchet MS"/>
              </a:rPr>
              <a:t>Exploit “ISR technique” (huge potential!)</a:t>
            </a:r>
          </a:p>
        </p:txBody>
      </p:sp>
      <p:cxnSp>
        <p:nvCxnSpPr>
          <p:cNvPr id="31" name="Straight Connector 30"/>
          <p:cNvCxnSpPr/>
          <p:nvPr/>
        </p:nvCxnSpPr>
        <p:spPr>
          <a:xfrm rot="5400000">
            <a:off x="2248694" y="3999706"/>
            <a:ext cx="4038600" cy="1588"/>
          </a:xfrm>
          <a:prstGeom prst="line">
            <a:avLst/>
          </a:prstGeom>
          <a:ln w="635" cap="flat" cmpd="sng" algn="ctr">
            <a:solidFill>
              <a:schemeClr val="bg1">
                <a:lumMod val="65000"/>
              </a:schemeClr>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62983" y="1794932"/>
            <a:ext cx="4343400" cy="830997"/>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Should we give up on natural SUSY and directly search for WIMP (dark matter) production in proton</a:t>
            </a:r>
            <a:r>
              <a:rPr lang="en-GB" sz="1600" dirty="0" smtClean="0">
                <a:solidFill>
                  <a:prstClr val="black">
                    <a:lumMod val="85000"/>
                    <a:lumOff val="15000"/>
                  </a:prstClr>
                </a:solidFill>
                <a:latin typeface="Symbol" charset="2"/>
                <a:cs typeface="Symbol" charset="2"/>
              </a:rPr>
              <a:t>-</a:t>
            </a:r>
            <a:r>
              <a:rPr lang="en-GB" sz="1600" dirty="0" smtClean="0">
                <a:solidFill>
                  <a:prstClr val="black">
                    <a:lumMod val="85000"/>
                    <a:lumOff val="15000"/>
                  </a:prstClr>
                </a:solidFill>
                <a:latin typeface="Trebuchet MS"/>
                <a:cs typeface="Trebuchet MS"/>
              </a:rPr>
              <a:t>proton collisions ?  </a:t>
            </a:r>
          </a:p>
        </p:txBody>
      </p:sp>
      <p:sp>
        <p:nvSpPr>
          <p:cNvPr id="19" name="TextBox 18"/>
          <p:cNvSpPr txBox="1"/>
          <p:nvPr/>
        </p:nvSpPr>
        <p:spPr>
          <a:xfrm>
            <a:off x="5084235" y="5511224"/>
            <a:ext cx="4059766" cy="584776"/>
          </a:xfrm>
          <a:prstGeom prst="rect">
            <a:avLst/>
          </a:prstGeom>
          <a:noFill/>
        </p:spPr>
        <p:txBody>
          <a:bodyPr wrap="square" rtlCol="0">
            <a:spAutoFit/>
          </a:bodyPr>
          <a:lstStyle/>
          <a:p>
            <a:r>
              <a:rPr lang="en-GB" sz="1600" dirty="0" smtClean="0">
                <a:latin typeface="Trebuchet MS"/>
                <a:cs typeface="Trebuchet MS"/>
              </a:rPr>
              <a:t>Complementarity between accelerator-based and space-based particle physics</a:t>
            </a:r>
            <a:endParaRPr lang="en-GB" sz="1600" dirty="0" smtClean="0">
              <a:solidFill>
                <a:srgbClr val="D00209"/>
              </a:solidFill>
              <a:latin typeface="Trebuchet MS"/>
              <a:cs typeface="Trebuchet MS"/>
            </a:endParaRPr>
          </a:p>
        </p:txBody>
      </p:sp>
      <p:sp>
        <p:nvSpPr>
          <p:cNvPr id="20" name="Right Arrow 19"/>
          <p:cNvSpPr/>
          <p:nvPr/>
        </p:nvSpPr>
        <p:spPr>
          <a:xfrm>
            <a:off x="4453468" y="5681246"/>
            <a:ext cx="499532" cy="270821"/>
          </a:xfrm>
          <a:prstGeom prst="rightArrow">
            <a:avLst/>
          </a:prstGeom>
          <a:gradFill flip="none" rotWithShape="1">
            <a:gsLst>
              <a:gs pos="0">
                <a:schemeClr val="bg1">
                  <a:lumMod val="95000"/>
                  <a:alpha val="82000"/>
                </a:schemeClr>
              </a:gs>
              <a:gs pos="100000">
                <a:schemeClr val="bg1">
                  <a:lumMod val="65000"/>
                  <a:alpha val="82000"/>
                </a:schemeClr>
              </a:gs>
            </a:gsLst>
            <a:lin ang="0" scaled="1"/>
            <a:tileRect/>
          </a:gradFill>
          <a:ln>
            <a:solidFill>
              <a:schemeClr val="bg1">
                <a:lumMod val="65000"/>
              </a:schemeClr>
            </a:solidFill>
          </a:ln>
          <a:effectLst>
            <a:outerShdw blurRad="38100" dist="38100" dir="270000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6096000" y="1460956"/>
            <a:ext cx="3048000" cy="215444"/>
          </a:xfrm>
          <a:prstGeom prst="rect">
            <a:avLst/>
          </a:prstGeom>
          <a:solidFill>
            <a:sysClr val="windowText" lastClr="000000">
              <a:lumMod val="50000"/>
              <a:lumOff val="50000"/>
              <a:alpha val="69000"/>
            </a:sysClr>
          </a:solid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800" b="1" kern="0" dirty="0" smtClean="0">
                <a:solidFill>
                  <a:srgbClr val="FFFFFF"/>
                </a:solidFill>
              </a:rPr>
              <a:t>1210.4491, ATLAS-CONF-2012-147</a:t>
            </a:r>
          </a:p>
        </p:txBody>
      </p:sp>
      <p:pic>
        <p:nvPicPr>
          <p:cNvPr id="21" name="Picture 20" descr="fig_05-2.pdf"/>
          <p:cNvPicPr>
            <a:picLocks noChangeAspect="1"/>
          </p:cNvPicPr>
          <p:nvPr/>
        </p:nvPicPr>
        <p:blipFill>
          <a:blip r:embed="rId4" cstate="print"/>
          <a:stretch>
            <a:fillRect/>
          </a:stretch>
        </p:blipFill>
        <p:spPr>
          <a:xfrm>
            <a:off x="4453467" y="1818452"/>
            <a:ext cx="4502449" cy="3628958"/>
          </a:xfrm>
          <a:prstGeom prst="rect">
            <a:avLst/>
          </a:prstGeom>
          <a:effectLst/>
        </p:spPr>
      </p:pic>
      <p:sp>
        <p:nvSpPr>
          <p:cNvPr id="22" name="TextBox 21"/>
          <p:cNvSpPr txBox="1"/>
          <p:nvPr/>
        </p:nvSpPr>
        <p:spPr>
          <a:xfrm>
            <a:off x="154519" y="823645"/>
            <a:ext cx="8684681" cy="369332"/>
          </a:xfrm>
          <a:prstGeom prst="rect">
            <a:avLst/>
          </a:prstGeom>
          <a:noFill/>
        </p:spPr>
        <p:txBody>
          <a:bodyPr wrap="square" rtlCol="0">
            <a:spAutoFit/>
          </a:bodyPr>
          <a:lstStyle/>
          <a:p>
            <a:pPr>
              <a:spcBef>
                <a:spcPts val="600"/>
              </a:spcBef>
            </a:pPr>
            <a:r>
              <a:rPr lang="en-US" sz="1800" dirty="0" smtClean="0">
                <a:solidFill>
                  <a:prstClr val="black"/>
                </a:solidFill>
                <a:latin typeface="Trebuchet MS"/>
                <a:cs typeface="Trebuchet MS"/>
              </a:rPr>
              <a:t>Detection of invisible particle production</a:t>
            </a:r>
          </a:p>
        </p:txBody>
      </p:sp>
      <p:sp>
        <p:nvSpPr>
          <p:cNvPr id="23" name="Rectangle 3"/>
          <p:cNvSpPr>
            <a:spLocks noChangeArrowheads="1"/>
          </p:cNvSpPr>
          <p:nvPr/>
        </p:nvSpPr>
        <p:spPr bwMode="auto">
          <a:xfrm>
            <a:off x="308160" y="224664"/>
            <a:ext cx="3759784"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What about Dark Matter ?</a:t>
            </a:r>
          </a:p>
        </p:txBody>
      </p:sp>
      <p:sp>
        <p:nvSpPr>
          <p:cNvPr id="24"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48</a:t>
            </a:fld>
            <a:endParaRPr lang="fr-FR" dirty="0" smtClean="0"/>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5623" y="2285999"/>
            <a:ext cx="74084" cy="990571"/>
          </a:xfrm>
          <a:prstGeom prst="rect">
            <a:avLst/>
          </a:prstGeom>
          <a:solidFill>
            <a:srgbClr val="9BD13C"/>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Rectangle 5"/>
          <p:cNvSpPr/>
          <p:nvPr/>
        </p:nvSpPr>
        <p:spPr>
          <a:xfrm>
            <a:off x="985623" y="3405189"/>
            <a:ext cx="74084" cy="1052482"/>
          </a:xfrm>
          <a:prstGeom prst="rect">
            <a:avLst/>
          </a:prstGeom>
          <a:solidFill>
            <a:srgbClr val="FF66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ectangle 6"/>
          <p:cNvSpPr/>
          <p:nvPr/>
        </p:nvSpPr>
        <p:spPr>
          <a:xfrm>
            <a:off x="985623" y="4530382"/>
            <a:ext cx="74084" cy="315030"/>
          </a:xfrm>
          <a:prstGeom prst="rect">
            <a:avLst/>
          </a:prstGeom>
          <a:solidFill>
            <a:schemeClr val="tx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25"/>
          <p:cNvSpPr txBox="1"/>
          <p:nvPr/>
        </p:nvSpPr>
        <p:spPr>
          <a:xfrm rot="16200000">
            <a:off x="436371" y="4538361"/>
            <a:ext cx="497837" cy="307777"/>
          </a:xfrm>
          <a:prstGeom prst="rect">
            <a:avLst/>
          </a:prstGeom>
          <a:noFill/>
        </p:spPr>
        <p:txBody>
          <a:bodyPr wrap="square" rtlCol="0">
            <a:spAutoFit/>
          </a:bodyPr>
          <a:lstStyle/>
          <a:p>
            <a:r>
              <a:rPr lang="en-US" sz="1400" dirty="0" smtClean="0">
                <a:solidFill>
                  <a:schemeClr val="tx2">
                    <a:lumMod val="60000"/>
                    <a:lumOff val="40000"/>
                  </a:schemeClr>
                </a:solidFill>
                <a:latin typeface="Trebuchet MS"/>
                <a:cs typeface="Trebuchet MS"/>
              </a:rPr>
              <a:t>EW</a:t>
            </a:r>
          </a:p>
        </p:txBody>
      </p:sp>
      <p:sp>
        <p:nvSpPr>
          <p:cNvPr id="9" name="TextBox 26"/>
          <p:cNvSpPr txBox="1"/>
          <p:nvPr/>
        </p:nvSpPr>
        <p:spPr>
          <a:xfrm rot="16200000">
            <a:off x="115422" y="3646504"/>
            <a:ext cx="1124847" cy="523220"/>
          </a:xfrm>
          <a:prstGeom prst="rect">
            <a:avLst/>
          </a:prstGeom>
          <a:noFill/>
        </p:spPr>
        <p:txBody>
          <a:bodyPr wrap="square" rtlCol="0">
            <a:spAutoFit/>
          </a:bodyPr>
          <a:lstStyle/>
          <a:p>
            <a:r>
              <a:rPr lang="en-US" sz="1400" smtClean="0">
                <a:solidFill>
                  <a:srgbClr val="FF6600"/>
                </a:solidFill>
                <a:latin typeface="Trebuchet MS"/>
                <a:cs typeface="Trebuchet MS"/>
              </a:rPr>
              <a:t>3</a:t>
            </a:r>
            <a:r>
              <a:rPr lang="en-US" sz="1400" baseline="30000" smtClean="0">
                <a:solidFill>
                  <a:srgbClr val="FF6600"/>
                </a:solidFill>
                <a:latin typeface="Trebuchet MS"/>
                <a:cs typeface="Trebuchet MS"/>
              </a:rPr>
              <a:t>rd</a:t>
            </a:r>
            <a:r>
              <a:rPr lang="en-US" sz="1400" smtClean="0">
                <a:solidFill>
                  <a:srgbClr val="FF6600"/>
                </a:solidFill>
                <a:latin typeface="Trebuchet MS"/>
                <a:cs typeface="Trebuchet MS"/>
              </a:rPr>
              <a:t> gen squarks</a:t>
            </a:r>
          </a:p>
        </p:txBody>
      </p:sp>
      <p:sp>
        <p:nvSpPr>
          <p:cNvPr id="10" name="TextBox 27"/>
          <p:cNvSpPr txBox="1"/>
          <p:nvPr/>
        </p:nvSpPr>
        <p:spPr>
          <a:xfrm rot="16200000">
            <a:off x="-16809" y="2268015"/>
            <a:ext cx="1392290" cy="523220"/>
          </a:xfrm>
          <a:prstGeom prst="rect">
            <a:avLst/>
          </a:prstGeom>
          <a:noFill/>
        </p:spPr>
        <p:txBody>
          <a:bodyPr wrap="square" rtlCol="0">
            <a:spAutoFit/>
          </a:bodyPr>
          <a:lstStyle/>
          <a:p>
            <a:r>
              <a:rPr lang="en-US" sz="1400" smtClean="0">
                <a:solidFill>
                  <a:srgbClr val="008000"/>
                </a:solidFill>
                <a:latin typeface="Trebuchet MS"/>
                <a:cs typeface="Trebuchet MS"/>
              </a:rPr>
              <a:t>squarks &amp; gluinos</a:t>
            </a:r>
          </a:p>
        </p:txBody>
      </p:sp>
      <p:sp>
        <p:nvSpPr>
          <p:cNvPr id="11" name="Rectangle 10"/>
          <p:cNvSpPr/>
          <p:nvPr/>
        </p:nvSpPr>
        <p:spPr>
          <a:xfrm>
            <a:off x="985623" y="5479614"/>
            <a:ext cx="71700" cy="502055"/>
          </a:xfrm>
          <a:prstGeom prst="rect">
            <a:avLst/>
          </a:prstGeom>
          <a:solidFill>
            <a:srgbClr val="8000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29"/>
          <p:cNvSpPr txBox="1"/>
          <p:nvPr/>
        </p:nvSpPr>
        <p:spPr>
          <a:xfrm rot="16200000">
            <a:off x="367793" y="5386853"/>
            <a:ext cx="623084" cy="307777"/>
          </a:xfrm>
          <a:prstGeom prst="rect">
            <a:avLst/>
          </a:prstGeom>
          <a:noFill/>
        </p:spPr>
        <p:txBody>
          <a:bodyPr wrap="square" rtlCol="0">
            <a:spAutoFit/>
          </a:bodyPr>
          <a:lstStyle/>
          <a:p>
            <a:r>
              <a:rPr lang="en-US" sz="1400" dirty="0" smtClean="0">
                <a:solidFill>
                  <a:srgbClr val="953735"/>
                </a:solidFill>
                <a:latin typeface="Trebuchet MS"/>
                <a:cs typeface="Trebuchet MS"/>
              </a:rPr>
              <a:t>RPV</a:t>
            </a:r>
          </a:p>
        </p:txBody>
      </p:sp>
      <p:sp>
        <p:nvSpPr>
          <p:cNvPr id="13" name="Rectangle 12"/>
          <p:cNvSpPr/>
          <p:nvPr/>
        </p:nvSpPr>
        <p:spPr>
          <a:xfrm>
            <a:off x="985623" y="6024537"/>
            <a:ext cx="74084" cy="185733"/>
          </a:xfrm>
          <a:prstGeom prst="rect">
            <a:avLst/>
          </a:prstGeom>
          <a:solidFill>
            <a:srgbClr val="17375E"/>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TextBox 32"/>
          <p:cNvSpPr txBox="1"/>
          <p:nvPr/>
        </p:nvSpPr>
        <p:spPr>
          <a:xfrm rot="16200000">
            <a:off x="351975" y="5984691"/>
            <a:ext cx="666632" cy="307777"/>
          </a:xfrm>
          <a:prstGeom prst="rect">
            <a:avLst/>
          </a:prstGeom>
          <a:noFill/>
        </p:spPr>
        <p:txBody>
          <a:bodyPr wrap="square" rtlCol="0">
            <a:spAutoFit/>
          </a:bodyPr>
          <a:lstStyle/>
          <a:p>
            <a:r>
              <a:rPr lang="en-US" sz="1400" dirty="0" smtClean="0">
                <a:solidFill>
                  <a:schemeClr val="tx2">
                    <a:lumMod val="75000"/>
                  </a:schemeClr>
                </a:solidFill>
                <a:latin typeface="Trebuchet MS"/>
                <a:cs typeface="Trebuchet MS"/>
              </a:rPr>
              <a:t>Other</a:t>
            </a:r>
          </a:p>
        </p:txBody>
      </p:sp>
      <p:sp>
        <p:nvSpPr>
          <p:cNvPr id="15" name="Rectangle 14"/>
          <p:cNvSpPr/>
          <p:nvPr/>
        </p:nvSpPr>
        <p:spPr>
          <a:xfrm>
            <a:off x="988007" y="4942610"/>
            <a:ext cx="69316" cy="421128"/>
          </a:xfrm>
          <a:prstGeom prst="rect">
            <a:avLst/>
          </a:prstGeom>
          <a:solidFill>
            <a:schemeClr val="accent3">
              <a:lumMod val="7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TextBox 34"/>
          <p:cNvSpPr txBox="1"/>
          <p:nvPr/>
        </p:nvSpPr>
        <p:spPr>
          <a:xfrm rot="16200000">
            <a:off x="438802" y="4954316"/>
            <a:ext cx="478090" cy="307777"/>
          </a:xfrm>
          <a:prstGeom prst="rect">
            <a:avLst/>
          </a:prstGeom>
          <a:noFill/>
        </p:spPr>
        <p:txBody>
          <a:bodyPr wrap="square" rtlCol="0">
            <a:spAutoFit/>
          </a:bodyPr>
          <a:lstStyle/>
          <a:p>
            <a:r>
              <a:rPr lang="en-US" sz="1400" dirty="0" smtClean="0">
                <a:solidFill>
                  <a:schemeClr val="accent3">
                    <a:lumMod val="75000"/>
                  </a:schemeClr>
                </a:solidFill>
                <a:latin typeface="Trebuchet MS"/>
                <a:cs typeface="Trebuchet MS"/>
              </a:rPr>
              <a:t>LLP</a:t>
            </a:r>
          </a:p>
        </p:txBody>
      </p:sp>
      <p:pic>
        <p:nvPicPr>
          <p:cNvPr id="17" name="Picture 21" descr="AtlasSearches_susy_dec12.pdf"/>
          <p:cNvPicPr>
            <a:picLocks noChangeAspect="1"/>
          </p:cNvPicPr>
          <p:nvPr/>
        </p:nvPicPr>
        <p:blipFill>
          <a:blip r:embed="rId3" cstate="print"/>
          <a:stretch>
            <a:fillRect/>
          </a:stretch>
        </p:blipFill>
        <p:spPr>
          <a:xfrm>
            <a:off x="1184079" y="1855702"/>
            <a:ext cx="6626421" cy="5001954"/>
          </a:xfrm>
          <a:prstGeom prst="rect">
            <a:avLst/>
          </a:prstGeom>
        </p:spPr>
      </p:pic>
      <p:sp>
        <p:nvSpPr>
          <p:cNvPr id="19" name="ZoneTexte 18"/>
          <p:cNvSpPr txBox="1"/>
          <p:nvPr/>
        </p:nvSpPr>
        <p:spPr>
          <a:xfrm>
            <a:off x="116419" y="750469"/>
            <a:ext cx="8951381" cy="984885"/>
          </a:xfrm>
          <a:prstGeom prst="rect">
            <a:avLst/>
          </a:prstGeom>
          <a:noFill/>
        </p:spPr>
        <p:txBody>
          <a:bodyPr wrap="square" rtlCol="0">
            <a:spAutoFit/>
          </a:bodyPr>
          <a:lstStyle/>
          <a:p>
            <a:r>
              <a:rPr lang="en-US" dirty="0" smtClean="0"/>
              <a:t>Vast number of SUSY models studied… Concentrating on the most “Natural ” scenarios </a:t>
            </a:r>
          </a:p>
          <a:p>
            <a:endParaRPr lang="en-US" sz="800" dirty="0" smtClean="0"/>
          </a:p>
          <a:p>
            <a:r>
              <a:rPr lang="en-US" sz="1600" dirty="0" smtClean="0">
                <a:solidFill>
                  <a:srgbClr val="3366FF"/>
                </a:solidFill>
              </a:rPr>
              <a:t>Still many analyses to be completed with 8 </a:t>
            </a:r>
            <a:r>
              <a:rPr lang="en-US" sz="1600" dirty="0" err="1" smtClean="0">
                <a:solidFill>
                  <a:srgbClr val="3366FF"/>
                </a:solidFill>
              </a:rPr>
              <a:t>TeV</a:t>
            </a:r>
            <a:r>
              <a:rPr lang="en-US" sz="1600" dirty="0" smtClean="0">
                <a:solidFill>
                  <a:srgbClr val="3366FF"/>
                </a:solidFill>
              </a:rPr>
              <a:t> data, surprises might be waiting in the present data, and/or data to come at higher energy in 2015</a:t>
            </a:r>
            <a:endParaRPr lang="en-US" sz="1600" dirty="0">
              <a:solidFill>
                <a:srgbClr val="3366FF"/>
              </a:solidFill>
            </a:endParaRPr>
          </a:p>
        </p:txBody>
      </p:sp>
      <p:cxnSp>
        <p:nvCxnSpPr>
          <p:cNvPr id="21" name="Connecteur droit 20"/>
          <p:cNvCxnSpPr/>
          <p:nvPr/>
        </p:nvCxnSpPr>
        <p:spPr>
          <a:xfrm>
            <a:off x="5486400" y="1855702"/>
            <a:ext cx="12700" cy="4773698"/>
          </a:xfrm>
          <a:prstGeom prst="line">
            <a:avLst/>
          </a:prstGeom>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5588000" y="1486370"/>
            <a:ext cx="712154" cy="369332"/>
          </a:xfrm>
          <a:prstGeom prst="rect">
            <a:avLst/>
          </a:prstGeom>
          <a:noFill/>
        </p:spPr>
        <p:txBody>
          <a:bodyPr wrap="none" rtlCol="0">
            <a:spAutoFit/>
          </a:bodyPr>
          <a:lstStyle/>
          <a:p>
            <a:r>
              <a:rPr lang="fr-FR" dirty="0" smtClean="0">
                <a:solidFill>
                  <a:srgbClr val="3366FF"/>
                </a:solidFill>
              </a:rPr>
              <a:t>1 </a:t>
            </a:r>
            <a:r>
              <a:rPr lang="fr-FR" dirty="0" err="1" smtClean="0">
                <a:solidFill>
                  <a:srgbClr val="3366FF"/>
                </a:solidFill>
              </a:rPr>
              <a:t>TeV</a:t>
            </a:r>
            <a:endParaRPr lang="fr-FR" dirty="0">
              <a:solidFill>
                <a:srgbClr val="3366FF"/>
              </a:solidFill>
            </a:endParaRPr>
          </a:p>
        </p:txBody>
      </p:sp>
      <p:sp>
        <p:nvSpPr>
          <p:cNvPr id="23" name="Espace réservé du numéro de diapositive 22"/>
          <p:cNvSpPr>
            <a:spLocks noGrp="1"/>
          </p:cNvSpPr>
          <p:nvPr>
            <p:ph type="sldNum" sz="quarter" idx="12"/>
          </p:nvPr>
        </p:nvSpPr>
        <p:spPr/>
        <p:txBody>
          <a:bodyPr/>
          <a:lstStyle/>
          <a:p>
            <a:fld id="{21F6B277-27B0-704C-8D8E-3F2BE0D94335}" type="slidenum">
              <a:rPr lang="fr-FR" smtClean="0"/>
              <a:pPr/>
              <a:t>49</a:t>
            </a:fld>
            <a:endParaRPr lang="fr-FR"/>
          </a:p>
        </p:txBody>
      </p:sp>
      <p:sp>
        <p:nvSpPr>
          <p:cNvPr id="20" name="Rectangle 3"/>
          <p:cNvSpPr>
            <a:spLocks noChangeArrowheads="1"/>
          </p:cNvSpPr>
          <p:nvPr/>
        </p:nvSpPr>
        <p:spPr bwMode="auto">
          <a:xfrm>
            <a:off x="308160" y="224664"/>
            <a:ext cx="4047816"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500" b="1" dirty="0" smtClean="0">
                <a:solidFill>
                  <a:srgbClr val="FFC000"/>
                </a:solidFill>
              </a:rPr>
              <a:t>Overview of SUSY Searches</a:t>
            </a:r>
          </a:p>
        </p:txBody>
      </p:sp>
    </p:spTree>
    <p:extLst>
      <p:ext uri="{BB962C8B-B14F-4D97-AF65-F5344CB8AC3E}">
        <p14:creationId xmlns:p14="http://schemas.microsoft.com/office/powerpoint/2010/main" xmlns="" val="830646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idx="4294967295"/>
          </p:nvPr>
        </p:nvSpPr>
        <p:spPr>
          <a:xfrm>
            <a:off x="0" y="836767"/>
            <a:ext cx="3725863" cy="792163"/>
          </a:xfrm>
        </p:spPr>
        <p:txBody>
          <a:bodyPr>
            <a:normAutofit fontScale="90000"/>
          </a:bodyPr>
          <a:lstStyle/>
          <a:p>
            <a:pPr marL="762000" indent="-762000" algn="r"/>
            <a:r>
              <a:rPr lang="en-US" sz="2400" b="0" dirty="0">
                <a:solidFill>
                  <a:schemeClr val="tx1"/>
                </a:solidFill>
                <a:latin typeface="+mn-lt"/>
              </a:rPr>
              <a:t>a. Rare Phenomena      </a:t>
            </a:r>
            <a:r>
              <a:rPr lang="en-US" sz="2400" b="0" dirty="0" smtClean="0">
                <a:solidFill>
                  <a:schemeClr val="tx1"/>
                </a:solidFill>
                <a:latin typeface="+mn-lt"/>
              </a:rPr>
              <a:t/>
            </a:r>
            <a:br>
              <a:rPr lang="en-US" sz="2400" b="0" dirty="0" smtClean="0">
                <a:solidFill>
                  <a:schemeClr val="tx1"/>
                </a:solidFill>
                <a:latin typeface="+mn-lt"/>
              </a:rPr>
            </a:br>
            <a:r>
              <a:rPr lang="en-US" sz="2400" b="0" dirty="0" smtClean="0">
                <a:solidFill>
                  <a:schemeClr val="tx1"/>
                </a:solidFill>
                <a:latin typeface="+mn-lt"/>
              </a:rPr>
              <a:t>Huge </a:t>
            </a:r>
            <a:r>
              <a:rPr lang="en-US" sz="2400" b="0" dirty="0">
                <a:solidFill>
                  <a:schemeClr val="tx1"/>
                </a:solidFill>
                <a:latin typeface="+mn-lt"/>
              </a:rPr>
              <a:t>Background</a:t>
            </a:r>
          </a:p>
        </p:txBody>
      </p:sp>
      <p:pic>
        <p:nvPicPr>
          <p:cNvPr id="11266" name="Picture 2" descr="heeee1"/>
          <p:cNvPicPr>
            <a:picLocks noChangeAspect="1" noChangeArrowheads="1"/>
          </p:cNvPicPr>
          <p:nvPr/>
        </p:nvPicPr>
        <p:blipFill>
          <a:blip r:embed="rId3" cstate="print"/>
          <a:srcRect/>
          <a:stretch>
            <a:fillRect/>
          </a:stretch>
        </p:blipFill>
        <p:spPr bwMode="auto">
          <a:xfrm>
            <a:off x="5273678" y="1549555"/>
            <a:ext cx="3717925" cy="3824287"/>
          </a:xfrm>
          <a:prstGeom prst="rect">
            <a:avLst/>
          </a:prstGeom>
          <a:noFill/>
        </p:spPr>
      </p:pic>
      <p:sp>
        <p:nvSpPr>
          <p:cNvPr id="11273" name="AutoShape 9"/>
          <p:cNvSpPr>
            <a:spLocks noChangeArrowheads="1"/>
          </p:cNvSpPr>
          <p:nvPr/>
        </p:nvSpPr>
        <p:spPr bwMode="auto">
          <a:xfrm>
            <a:off x="4433313" y="4334278"/>
            <a:ext cx="1704536" cy="917079"/>
          </a:xfrm>
          <a:prstGeom prst="leftArrow">
            <a:avLst>
              <a:gd name="adj1" fmla="val 50000"/>
              <a:gd name="adj2" fmla="val 53578"/>
            </a:avLst>
          </a:prstGeom>
          <a:solidFill>
            <a:srgbClr val="FFFF66"/>
          </a:solidFill>
          <a:ln w="9525">
            <a:solidFill>
              <a:srgbClr val="FF3300"/>
            </a:solidFill>
            <a:miter lim="800000"/>
            <a:headEnd/>
            <a:tailEnd/>
          </a:ln>
          <a:effectLst/>
        </p:spPr>
        <p:txBody>
          <a:bodyPr wrap="none" anchor="ctr">
            <a:spAutoFit/>
          </a:bodyPr>
          <a:lstStyle/>
          <a:p>
            <a:pPr algn="ctr" eaLnBrk="0" hangingPunct="0"/>
            <a:r>
              <a:rPr lang="en-US" sz="2400">
                <a:solidFill>
                  <a:srgbClr val="0066FF"/>
                </a:solidFill>
              </a:rPr>
              <a:t>The Higgs</a:t>
            </a:r>
          </a:p>
        </p:txBody>
      </p:sp>
      <p:sp>
        <p:nvSpPr>
          <p:cNvPr id="11274" name="AutoShape 10"/>
          <p:cNvSpPr>
            <a:spLocks noChangeArrowheads="1"/>
          </p:cNvSpPr>
          <p:nvPr/>
        </p:nvSpPr>
        <p:spPr bwMode="auto">
          <a:xfrm>
            <a:off x="4285023" y="1876828"/>
            <a:ext cx="2423396" cy="917079"/>
          </a:xfrm>
          <a:prstGeom prst="leftArrow">
            <a:avLst>
              <a:gd name="adj1" fmla="val 50000"/>
              <a:gd name="adj2" fmla="val 73998"/>
            </a:avLst>
          </a:prstGeom>
          <a:solidFill>
            <a:srgbClr val="FFFF66"/>
          </a:solidFill>
          <a:ln w="9525">
            <a:solidFill>
              <a:srgbClr val="FF3300"/>
            </a:solidFill>
            <a:miter lim="800000"/>
            <a:headEnd/>
            <a:tailEnd/>
          </a:ln>
          <a:effectLst/>
        </p:spPr>
        <p:txBody>
          <a:bodyPr wrap="none" anchor="ctr">
            <a:spAutoFit/>
          </a:bodyPr>
          <a:lstStyle/>
          <a:p>
            <a:pPr algn="ctr" eaLnBrk="0" hangingPunct="0"/>
            <a:r>
              <a:rPr lang="en-US" sz="2400">
                <a:solidFill>
                  <a:srgbClr val="0066FF"/>
                </a:solidFill>
              </a:rPr>
              <a:t>All interactions</a:t>
            </a:r>
          </a:p>
        </p:txBody>
      </p:sp>
      <p:sp>
        <p:nvSpPr>
          <p:cNvPr id="11275" name="Rectangle 11"/>
          <p:cNvSpPr>
            <a:spLocks noChangeArrowheads="1"/>
          </p:cNvSpPr>
          <p:nvPr/>
        </p:nvSpPr>
        <p:spPr bwMode="auto">
          <a:xfrm>
            <a:off x="4211638" y="5496074"/>
            <a:ext cx="4824412" cy="677108"/>
          </a:xfrm>
          <a:prstGeom prst="rect">
            <a:avLst/>
          </a:prstGeom>
          <a:noFill/>
          <a:ln w="9525">
            <a:noFill/>
            <a:miter lim="800000"/>
            <a:headEnd/>
            <a:tailEnd/>
          </a:ln>
          <a:effectLst/>
        </p:spPr>
        <p:txBody>
          <a:bodyPr>
            <a:spAutoFit/>
          </a:bodyPr>
          <a:lstStyle/>
          <a:p>
            <a:pPr lvl="1" algn="ctr">
              <a:lnSpc>
                <a:spcPct val="90000"/>
              </a:lnSpc>
              <a:spcBef>
                <a:spcPct val="20000"/>
              </a:spcBef>
              <a:buSzPct val="50000"/>
            </a:pPr>
            <a:r>
              <a:rPr lang="en-GB" sz="1900" b="1" dirty="0">
                <a:solidFill>
                  <a:srgbClr val="113453"/>
                </a:solidFill>
              </a:rPr>
              <a:t>“one in </a:t>
            </a:r>
            <a:r>
              <a:rPr lang="en-GB" sz="1900" b="1" dirty="0" smtClean="0">
                <a:solidFill>
                  <a:srgbClr val="113453"/>
                </a:solidFill>
              </a:rPr>
              <a:t>10 </a:t>
            </a:r>
            <a:r>
              <a:rPr lang="en-GB" sz="1900" b="1" dirty="0">
                <a:solidFill>
                  <a:srgbClr val="113453"/>
                </a:solidFill>
              </a:rPr>
              <a:t>billion events”</a:t>
            </a:r>
            <a:endParaRPr lang="en-US" sz="1900" b="1" dirty="0">
              <a:solidFill>
                <a:srgbClr val="113453"/>
              </a:solidFill>
            </a:endParaRPr>
          </a:p>
          <a:p>
            <a:pPr lvl="1" algn="ctr">
              <a:lnSpc>
                <a:spcPct val="90000"/>
              </a:lnSpc>
              <a:spcBef>
                <a:spcPct val="20000"/>
              </a:spcBef>
              <a:buSzPct val="50000"/>
            </a:pPr>
            <a:r>
              <a:rPr lang="en-US" sz="1900" b="1" dirty="0" smtClean="0">
                <a:solidFill>
                  <a:srgbClr val="113453"/>
                </a:solidFill>
              </a:rPr>
              <a:t>“90 million </a:t>
            </a:r>
            <a:r>
              <a:rPr lang="en-US" sz="1900" b="1" dirty="0">
                <a:solidFill>
                  <a:srgbClr val="113453"/>
                </a:solidFill>
              </a:rPr>
              <a:t>readout channels”</a:t>
            </a:r>
          </a:p>
        </p:txBody>
      </p:sp>
      <p:sp>
        <p:nvSpPr>
          <p:cNvPr id="11276" name="Rectangle 12"/>
          <p:cNvSpPr>
            <a:spLocks noChangeArrowheads="1"/>
          </p:cNvSpPr>
          <p:nvPr/>
        </p:nvSpPr>
        <p:spPr bwMode="auto">
          <a:xfrm>
            <a:off x="4572004" y="966942"/>
            <a:ext cx="1935915" cy="461665"/>
          </a:xfrm>
          <a:prstGeom prst="rect">
            <a:avLst/>
          </a:prstGeom>
          <a:noFill/>
          <a:ln w="9525">
            <a:noFill/>
            <a:miter lim="800000"/>
            <a:headEnd/>
            <a:tailEnd/>
          </a:ln>
          <a:effectLst/>
        </p:spPr>
        <p:txBody>
          <a:bodyPr wrap="none">
            <a:spAutoFit/>
          </a:bodyPr>
          <a:lstStyle/>
          <a:p>
            <a:pPr eaLnBrk="0" hangingPunct="0"/>
            <a:r>
              <a:rPr lang="en-US" sz="2400" dirty="0"/>
              <a:t>b. Complexity</a:t>
            </a:r>
          </a:p>
        </p:txBody>
      </p:sp>
      <p:grpSp>
        <p:nvGrpSpPr>
          <p:cNvPr id="13" name="Group 12"/>
          <p:cNvGrpSpPr/>
          <p:nvPr/>
        </p:nvGrpSpPr>
        <p:grpSpPr>
          <a:xfrm>
            <a:off x="611189" y="1628924"/>
            <a:ext cx="3392487" cy="4824412"/>
            <a:chOff x="611188" y="1628924"/>
            <a:chExt cx="3392487" cy="4824412"/>
          </a:xfrm>
        </p:grpSpPr>
        <p:pic>
          <p:nvPicPr>
            <p:cNvPr id="11278" name="Picture 14"/>
            <p:cNvPicPr>
              <a:picLocks noChangeAspect="1" noChangeArrowheads="1"/>
            </p:cNvPicPr>
            <p:nvPr/>
          </p:nvPicPr>
          <p:blipFill>
            <a:blip r:embed="rId4" cstate="print"/>
            <a:srcRect l="24142" t="3149" r="24142" b="787"/>
            <a:stretch>
              <a:fillRect/>
            </a:stretch>
          </p:blipFill>
          <p:spPr bwMode="auto">
            <a:xfrm>
              <a:off x="611188" y="1628924"/>
              <a:ext cx="3392487" cy="4824412"/>
            </a:xfrm>
            <a:prstGeom prst="rect">
              <a:avLst/>
            </a:prstGeom>
            <a:noFill/>
            <a:ln w="9525">
              <a:noFill/>
              <a:miter lim="800000"/>
              <a:headEnd/>
              <a:tailEnd/>
            </a:ln>
            <a:effectLst/>
          </p:spPr>
        </p:pic>
        <p:cxnSp>
          <p:nvCxnSpPr>
            <p:cNvPr id="15" name="Straight Connector 14"/>
            <p:cNvCxnSpPr/>
            <p:nvPr/>
          </p:nvCxnSpPr>
          <p:spPr>
            <a:xfrm>
              <a:off x="2793600" y="2045411"/>
              <a:ext cx="0" cy="396044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1271" name="AutoShape 7"/>
          <p:cNvSpPr>
            <a:spLocks/>
          </p:cNvSpPr>
          <p:nvPr/>
        </p:nvSpPr>
        <p:spPr bwMode="auto">
          <a:xfrm>
            <a:off x="2843808" y="2349160"/>
            <a:ext cx="668338" cy="2520000"/>
          </a:xfrm>
          <a:prstGeom prst="rightBrace">
            <a:avLst>
              <a:gd name="adj1" fmla="val 30384"/>
              <a:gd name="adj2" fmla="val 50000"/>
            </a:avLst>
          </a:prstGeom>
          <a:noFill/>
          <a:ln w="28575">
            <a:solidFill>
              <a:srgbClr val="BBDDFF"/>
            </a:solidFill>
            <a:round/>
            <a:headEnd/>
            <a:tailEnd/>
          </a:ln>
          <a:effectLst/>
        </p:spPr>
        <p:txBody>
          <a:bodyPr wrap="square" anchor="ctr">
            <a:spAutoFit/>
          </a:bodyPr>
          <a:lstStyle/>
          <a:p>
            <a:endParaRPr lang="en-GB"/>
          </a:p>
        </p:txBody>
      </p:sp>
      <p:sp>
        <p:nvSpPr>
          <p:cNvPr id="11272" name="Text Box 8"/>
          <p:cNvSpPr txBox="1">
            <a:spLocks noChangeArrowheads="1"/>
          </p:cNvSpPr>
          <p:nvPr/>
        </p:nvSpPr>
        <p:spPr bwMode="auto">
          <a:xfrm rot="16200000">
            <a:off x="2462311" y="3443070"/>
            <a:ext cx="3276600" cy="369332"/>
          </a:xfrm>
          <a:prstGeom prst="rect">
            <a:avLst/>
          </a:prstGeom>
          <a:noFill/>
          <a:ln w="9525">
            <a:noFill/>
            <a:miter lim="800000"/>
            <a:headEnd/>
            <a:tailEnd/>
          </a:ln>
          <a:effectLst/>
        </p:spPr>
        <p:txBody>
          <a:bodyPr>
            <a:spAutoFit/>
          </a:bodyPr>
          <a:lstStyle/>
          <a:p>
            <a:pPr algn="ctr" eaLnBrk="0" hangingPunct="0">
              <a:spcBef>
                <a:spcPct val="50000"/>
              </a:spcBef>
            </a:pPr>
            <a:r>
              <a:rPr lang="en-US" b="1" dirty="0" smtClean="0"/>
              <a:t>10 </a:t>
            </a:r>
            <a:r>
              <a:rPr lang="en-US" b="1" dirty="0"/>
              <a:t>orders of </a:t>
            </a:r>
            <a:r>
              <a:rPr lang="en-US" sz="1600" b="1" dirty="0"/>
              <a:t>magnitude</a:t>
            </a:r>
          </a:p>
        </p:txBody>
      </p:sp>
      <p:sp>
        <p:nvSpPr>
          <p:cNvPr id="18" name="Rectangle 3"/>
          <p:cNvSpPr>
            <a:spLocks noChangeArrowheads="1"/>
          </p:cNvSpPr>
          <p:nvPr/>
        </p:nvSpPr>
        <p:spPr bwMode="auto">
          <a:xfrm>
            <a:off x="308162" y="224664"/>
            <a:ext cx="2391632"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Higgs Challenge</a:t>
            </a:r>
            <a:endParaRPr lang="en-US" sz="2500" b="1" dirty="0">
              <a:solidFill>
                <a:srgbClr val="FFC000"/>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age-20.jpg"/>
          <p:cNvPicPr>
            <a:picLocks noGrp="1" noChangeAspect="1"/>
          </p:cNvPicPr>
          <p:nvPr>
            <p:ph sz="quarter" idx="4"/>
          </p:nvPr>
        </p:nvPicPr>
        <p:blipFill>
          <a:blip r:embed="rId3" cstate="print"/>
          <a:stretch>
            <a:fillRect/>
          </a:stretch>
        </p:blipFill>
        <p:spPr>
          <a:xfrm>
            <a:off x="4572000" y="1641009"/>
            <a:ext cx="3857652" cy="4931269"/>
          </a:xfrm>
        </p:spPr>
      </p:pic>
      <p:pic>
        <p:nvPicPr>
          <p:cNvPr id="7" name="Content Placeholder 6" descr="image-19.jpg"/>
          <p:cNvPicPr>
            <a:picLocks noGrp="1" noChangeAspect="1"/>
          </p:cNvPicPr>
          <p:nvPr>
            <p:ph sz="half" idx="2"/>
          </p:nvPr>
        </p:nvPicPr>
        <p:blipFill>
          <a:blip r:embed="rId4" cstate="print"/>
          <a:stretch>
            <a:fillRect/>
          </a:stretch>
        </p:blipFill>
        <p:spPr>
          <a:xfrm>
            <a:off x="714348" y="1641009"/>
            <a:ext cx="3857652" cy="4931269"/>
          </a:xfrm>
        </p:spPr>
      </p:pic>
      <p:sp>
        <p:nvSpPr>
          <p:cNvPr id="3" name="Text Placeholder 2"/>
          <p:cNvSpPr>
            <a:spLocks noGrp="1"/>
          </p:cNvSpPr>
          <p:nvPr>
            <p:ph type="body" idx="1"/>
          </p:nvPr>
        </p:nvSpPr>
        <p:spPr>
          <a:xfrm>
            <a:off x="1071538" y="2001373"/>
            <a:ext cx="4040188" cy="639762"/>
          </a:xfrm>
        </p:spPr>
        <p:txBody>
          <a:bodyPr/>
          <a:lstStyle/>
          <a:p>
            <a:r>
              <a:rPr lang="en-GB" dirty="0" smtClean="0"/>
              <a:t>ATLAS Higgs Search</a:t>
            </a:r>
            <a:endParaRPr lang="en-GB" dirty="0"/>
          </a:p>
        </p:txBody>
      </p:sp>
      <p:sp>
        <p:nvSpPr>
          <p:cNvPr id="5" name="Text Placeholder 4"/>
          <p:cNvSpPr>
            <a:spLocks noGrp="1"/>
          </p:cNvSpPr>
          <p:nvPr>
            <p:ph type="body" sz="quarter" idx="3"/>
          </p:nvPr>
        </p:nvSpPr>
        <p:spPr>
          <a:xfrm>
            <a:off x="4959381" y="2001373"/>
            <a:ext cx="4041775" cy="639762"/>
          </a:xfrm>
        </p:spPr>
        <p:txBody>
          <a:bodyPr/>
          <a:lstStyle/>
          <a:p>
            <a:r>
              <a:rPr lang="en-GB" dirty="0" smtClean="0"/>
              <a:t>CMS Higgs Search</a:t>
            </a:r>
            <a:endParaRPr lang="en-GB" dirty="0"/>
          </a:p>
        </p:txBody>
      </p:sp>
      <p:sp>
        <p:nvSpPr>
          <p:cNvPr id="12" name="Title 2"/>
          <p:cNvSpPr>
            <a:spLocks noGrp="1"/>
          </p:cNvSpPr>
          <p:nvPr>
            <p:ph type="title"/>
          </p:nvPr>
        </p:nvSpPr>
        <p:spPr>
          <a:xfrm>
            <a:off x="3" y="65075"/>
            <a:ext cx="8928087" cy="1292229"/>
          </a:xfrm>
        </p:spPr>
        <p:txBody>
          <a:bodyPr>
            <a:normAutofit fontScale="90000"/>
          </a:bodyPr>
          <a:lstStyle/>
          <a:p>
            <a:pPr algn="ctr"/>
            <a:r>
              <a:rPr lang="en-GB" sz="4000" dirty="0" smtClean="0"/>
              <a:t>Higgs Discovery and Properties</a:t>
            </a:r>
            <a:br>
              <a:rPr lang="en-GB" sz="4000" dirty="0" smtClean="0"/>
            </a:br>
            <a:r>
              <a:rPr lang="en-GB" sz="4000" dirty="0" smtClean="0"/>
              <a:t>(including latest LHC data)</a:t>
            </a:r>
            <a:endParaRPr lang="en-GB"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6" name="Picture 8" descr="brout"/>
          <p:cNvPicPr>
            <a:picLocks noChangeAspect="1" noChangeArrowheads="1"/>
          </p:cNvPicPr>
          <p:nvPr/>
        </p:nvPicPr>
        <p:blipFill>
          <a:blip r:embed="rId3" cstate="print"/>
          <a:srcRect/>
          <a:stretch>
            <a:fillRect/>
          </a:stretch>
        </p:blipFill>
        <p:spPr bwMode="auto">
          <a:xfrm>
            <a:off x="5219700" y="729092"/>
            <a:ext cx="1200150" cy="1600200"/>
          </a:xfrm>
          <a:prstGeom prst="rect">
            <a:avLst/>
          </a:prstGeom>
          <a:noFill/>
          <a:ln w="9525">
            <a:noFill/>
            <a:miter lim="800000"/>
            <a:headEnd/>
            <a:tailEnd/>
          </a:ln>
        </p:spPr>
      </p:pic>
      <p:pic>
        <p:nvPicPr>
          <p:cNvPr id="544780" name="Picture 12"/>
          <p:cNvPicPr>
            <a:picLocks noChangeAspect="1" noChangeArrowheads="1"/>
          </p:cNvPicPr>
          <p:nvPr/>
        </p:nvPicPr>
        <p:blipFill>
          <a:blip r:embed="rId4" cstate="print"/>
          <a:srcRect/>
          <a:stretch>
            <a:fillRect/>
          </a:stretch>
        </p:blipFill>
        <p:spPr bwMode="auto">
          <a:xfrm>
            <a:off x="6373813" y="733855"/>
            <a:ext cx="1417637" cy="1590675"/>
          </a:xfrm>
          <a:prstGeom prst="rect">
            <a:avLst/>
          </a:prstGeom>
          <a:noFill/>
          <a:ln w="9525">
            <a:noFill/>
            <a:miter lim="800000"/>
            <a:headEnd/>
            <a:tailEnd/>
          </a:ln>
        </p:spPr>
      </p:pic>
      <p:pic>
        <p:nvPicPr>
          <p:cNvPr id="544775" name="Picture 7" descr="higgs"/>
          <p:cNvPicPr>
            <a:picLocks noChangeAspect="1" noChangeArrowheads="1"/>
          </p:cNvPicPr>
          <p:nvPr/>
        </p:nvPicPr>
        <p:blipFill>
          <a:blip r:embed="rId5" cstate="print"/>
          <a:srcRect/>
          <a:stretch>
            <a:fillRect/>
          </a:stretch>
        </p:blipFill>
        <p:spPr bwMode="auto">
          <a:xfrm>
            <a:off x="7791450" y="725123"/>
            <a:ext cx="1276350" cy="1608138"/>
          </a:xfrm>
          <a:prstGeom prst="rect">
            <a:avLst/>
          </a:prstGeom>
          <a:noFill/>
          <a:ln w="9525">
            <a:noFill/>
            <a:miter lim="800000"/>
            <a:headEnd/>
            <a:tailEnd/>
          </a:ln>
        </p:spPr>
      </p:pic>
      <p:sp>
        <p:nvSpPr>
          <p:cNvPr id="5123" name="Espace réservé du numéro de diapositive 3"/>
          <p:cNvSpPr>
            <a:spLocks noGrp="1"/>
          </p:cNvSpPr>
          <p:nvPr>
            <p:ph type="sldNum" sz="quarter" idx="12"/>
          </p:nvPr>
        </p:nvSpPr>
        <p:spPr>
          <a:noFill/>
          <a:ln>
            <a:miter lim="800000"/>
            <a:headEnd/>
            <a:tailEnd/>
          </a:ln>
        </p:spPr>
        <p:txBody>
          <a:bodyPr/>
          <a:lstStyle/>
          <a:p>
            <a:fld id="{9017ACFA-1532-416E-8935-52BCD8EE68EA}" type="slidenum">
              <a:rPr lang="fr-FR" smtClean="0"/>
              <a:pPr/>
              <a:t>51</a:t>
            </a:fld>
            <a:endParaRPr lang="fr-FR" dirty="0" smtClean="0"/>
          </a:p>
        </p:txBody>
      </p:sp>
      <p:sp>
        <p:nvSpPr>
          <p:cNvPr id="544770" name="Text Box 2"/>
          <p:cNvSpPr txBox="1">
            <a:spLocks noChangeArrowheads="1"/>
          </p:cNvSpPr>
          <p:nvPr/>
        </p:nvSpPr>
        <p:spPr bwMode="auto">
          <a:xfrm>
            <a:off x="1476375" y="3670300"/>
            <a:ext cx="6335713" cy="2892425"/>
          </a:xfrm>
          <a:prstGeom prst="rect">
            <a:avLst/>
          </a:prstGeom>
          <a:noFill/>
          <a:ln w="9525">
            <a:noFill/>
            <a:miter lim="800000"/>
            <a:headEnd/>
            <a:tailEnd/>
          </a:ln>
        </p:spPr>
        <p:txBody>
          <a:bodyPr>
            <a:spAutoFit/>
          </a:bodyPr>
          <a:lstStyle/>
          <a:p>
            <a:r>
              <a:rPr lang="fr-FR" sz="1400" i="0" dirty="0">
                <a:solidFill>
                  <a:srgbClr val="FF0000"/>
                </a:solidFill>
              </a:rPr>
              <a:t>LOI of ‘large’ </a:t>
            </a:r>
            <a:r>
              <a:rPr lang="fr-FR" sz="1400" i="0" dirty="0" smtClean="0">
                <a:solidFill>
                  <a:srgbClr val="FF0000"/>
                </a:solidFill>
              </a:rPr>
              <a:t>LHC </a:t>
            </a:r>
            <a:r>
              <a:rPr lang="fr-FR" sz="1400" i="0" dirty="0" err="1">
                <a:solidFill>
                  <a:srgbClr val="FF0000"/>
                </a:solidFill>
              </a:rPr>
              <a:t>experiments</a:t>
            </a:r>
            <a:r>
              <a:rPr lang="fr-FR" sz="1400" i="0" dirty="0">
                <a:solidFill>
                  <a:srgbClr val="FF0000"/>
                </a:solidFill>
              </a:rPr>
              <a:t> </a:t>
            </a:r>
          </a:p>
          <a:p>
            <a:r>
              <a:rPr lang="fr-FR" sz="1400" i="0" dirty="0">
                <a:solidFill>
                  <a:srgbClr val="FF0000"/>
                </a:solidFill>
              </a:rPr>
              <a:t>TP of ATLAS </a:t>
            </a:r>
            <a:r>
              <a:rPr lang="fr-FR" sz="1400" i="0" dirty="0" smtClean="0">
                <a:solidFill>
                  <a:srgbClr val="FF0000"/>
                </a:solidFill>
              </a:rPr>
              <a:t>and CMS   </a:t>
            </a:r>
            <a:r>
              <a:rPr lang="fr-FR" sz="1400" i="0" dirty="0" err="1">
                <a:solidFill>
                  <a:schemeClr val="accent2"/>
                </a:solidFill>
              </a:rPr>
              <a:t>approval</a:t>
            </a:r>
            <a:r>
              <a:rPr lang="fr-FR" sz="1400" i="0" dirty="0">
                <a:solidFill>
                  <a:schemeClr val="accent2"/>
                </a:solidFill>
              </a:rPr>
              <a:t> of </a:t>
            </a:r>
            <a:r>
              <a:rPr lang="fr-FR" sz="1400" i="0" dirty="0" smtClean="0">
                <a:solidFill>
                  <a:schemeClr val="accent2"/>
                </a:solidFill>
              </a:rPr>
              <a:t>LHC</a:t>
            </a:r>
            <a:endParaRPr lang="fr-FR" sz="1400" i="0" dirty="0">
              <a:solidFill>
                <a:schemeClr val="accent2"/>
              </a:solidFill>
            </a:endParaRPr>
          </a:p>
          <a:p>
            <a:r>
              <a:rPr lang="fr-FR" sz="1400" dirty="0" err="1"/>
              <a:t>discovery</a:t>
            </a:r>
            <a:r>
              <a:rPr lang="fr-FR" sz="1400" dirty="0"/>
              <a:t> of top by CDF and </a:t>
            </a:r>
            <a:r>
              <a:rPr lang="fr-FR" sz="1400" dirty="0" smtClean="0"/>
              <a:t>D0</a:t>
            </a:r>
            <a:endParaRPr lang="fr-FR" sz="1400" dirty="0"/>
          </a:p>
          <a:p>
            <a:r>
              <a:rPr lang="fr-FR" sz="1400" i="0" dirty="0" err="1">
                <a:solidFill>
                  <a:schemeClr val="accent2"/>
                </a:solidFill>
              </a:rPr>
              <a:t>approval</a:t>
            </a:r>
            <a:r>
              <a:rPr lang="fr-FR" sz="1400" i="0" dirty="0">
                <a:solidFill>
                  <a:schemeClr val="accent2"/>
                </a:solidFill>
              </a:rPr>
              <a:t> of LHC in one </a:t>
            </a:r>
            <a:r>
              <a:rPr lang="fr-FR" sz="1400" i="0" dirty="0" err="1">
                <a:solidFill>
                  <a:schemeClr val="accent2"/>
                </a:solidFill>
              </a:rPr>
              <a:t>step</a:t>
            </a:r>
            <a:r>
              <a:rPr lang="fr-FR" sz="1400" i="0" dirty="0">
                <a:solidFill>
                  <a:schemeClr val="accent2"/>
                </a:solidFill>
              </a:rPr>
              <a:t> </a:t>
            </a:r>
            <a:r>
              <a:rPr lang="fr-FR" sz="1400" i="0" dirty="0" smtClean="0">
                <a:solidFill>
                  <a:srgbClr val="FF0000"/>
                </a:solidFill>
              </a:rPr>
              <a:t>  </a:t>
            </a:r>
            <a:endParaRPr lang="fr-FR" sz="1400" i="0" dirty="0">
              <a:solidFill>
                <a:srgbClr val="FF0000"/>
              </a:solidFill>
            </a:endParaRPr>
          </a:p>
          <a:p>
            <a:endParaRPr lang="fr-FR" sz="1400" i="0" dirty="0">
              <a:solidFill>
                <a:srgbClr val="FF0000"/>
              </a:solidFill>
            </a:endParaRPr>
          </a:p>
          <a:p>
            <a:r>
              <a:rPr lang="fr-FR" sz="1400" i="0" dirty="0" err="1">
                <a:solidFill>
                  <a:schemeClr val="accent2"/>
                </a:solidFill>
              </a:rPr>
              <a:t>approval</a:t>
            </a:r>
            <a:r>
              <a:rPr lang="fr-FR" sz="1400" i="0" dirty="0">
                <a:solidFill>
                  <a:schemeClr val="accent2"/>
                </a:solidFill>
              </a:rPr>
              <a:t> of the 4 </a:t>
            </a:r>
            <a:r>
              <a:rPr lang="fr-FR" sz="1400" i="0" dirty="0" err="1">
                <a:solidFill>
                  <a:schemeClr val="accent2"/>
                </a:solidFill>
              </a:rPr>
              <a:t>largest</a:t>
            </a:r>
            <a:r>
              <a:rPr lang="fr-FR" sz="1400" i="0" dirty="0">
                <a:solidFill>
                  <a:schemeClr val="accent2"/>
                </a:solidFill>
              </a:rPr>
              <a:t> LHC </a:t>
            </a:r>
            <a:r>
              <a:rPr lang="fr-FR" sz="1400" i="0" dirty="0" err="1">
                <a:solidFill>
                  <a:schemeClr val="accent2"/>
                </a:solidFill>
              </a:rPr>
              <a:t>experiments</a:t>
            </a:r>
            <a:r>
              <a:rPr lang="fr-FR" sz="1400" i="0" dirty="0">
                <a:solidFill>
                  <a:schemeClr val="accent2"/>
                </a:solidFill>
              </a:rPr>
              <a:t>  (ATLAS,CMS, </a:t>
            </a:r>
            <a:r>
              <a:rPr lang="fr-FR" sz="1400" dirty="0">
                <a:solidFill>
                  <a:schemeClr val="accent2"/>
                </a:solidFill>
              </a:rPr>
              <a:t>  </a:t>
            </a:r>
            <a:r>
              <a:rPr lang="fr-FR" sz="1400" dirty="0" err="1">
                <a:solidFill>
                  <a:schemeClr val="accent2"/>
                </a:solidFill>
              </a:rPr>
              <a:t>LHCb</a:t>
            </a:r>
            <a:r>
              <a:rPr lang="fr-FR" sz="1400" dirty="0">
                <a:solidFill>
                  <a:schemeClr val="accent2"/>
                </a:solidFill>
              </a:rPr>
              <a:t>, ALICE</a:t>
            </a:r>
            <a:r>
              <a:rPr lang="fr-FR" sz="1400" i="0" dirty="0">
                <a:solidFill>
                  <a:schemeClr val="accent2"/>
                </a:solidFill>
              </a:rPr>
              <a:t>)</a:t>
            </a:r>
          </a:p>
          <a:p>
            <a:r>
              <a:rPr lang="fr-FR" sz="1400" i="0" dirty="0">
                <a:solidFill>
                  <a:srgbClr val="FF0000"/>
                </a:solidFill>
              </a:rPr>
              <a:t>ATLAS </a:t>
            </a:r>
            <a:r>
              <a:rPr lang="fr-FR" sz="1400" i="0" dirty="0" err="1">
                <a:solidFill>
                  <a:srgbClr val="FF0000"/>
                </a:solidFill>
              </a:rPr>
              <a:t>Physics</a:t>
            </a:r>
            <a:r>
              <a:rPr lang="fr-FR" sz="1400" i="0" dirty="0">
                <a:solidFill>
                  <a:srgbClr val="FF0000"/>
                </a:solidFill>
              </a:rPr>
              <a:t> TDR  CERN/LHCC/99-14    CERN/LHCC/99-15</a:t>
            </a:r>
          </a:p>
          <a:p>
            <a:endParaRPr lang="fr-FR" sz="1400" i="0" dirty="0">
              <a:solidFill>
                <a:srgbClr val="FF0000"/>
              </a:solidFill>
            </a:endParaRPr>
          </a:p>
          <a:p>
            <a:r>
              <a:rPr lang="fr-FR" sz="1400" i="0" dirty="0">
                <a:solidFill>
                  <a:srgbClr val="FF0000"/>
                </a:solidFill>
              </a:rPr>
              <a:t>CMS </a:t>
            </a:r>
            <a:r>
              <a:rPr lang="fr-FR" sz="1400" i="0" dirty="0" err="1">
                <a:solidFill>
                  <a:srgbClr val="FF0000"/>
                </a:solidFill>
              </a:rPr>
              <a:t>Physics</a:t>
            </a:r>
            <a:r>
              <a:rPr lang="fr-FR" sz="1400" i="0" dirty="0">
                <a:solidFill>
                  <a:srgbClr val="FF0000"/>
                </a:solidFill>
              </a:rPr>
              <a:t> TDR   J. Phys. G: </a:t>
            </a:r>
            <a:r>
              <a:rPr lang="fr-FR" sz="1400" i="0" dirty="0" err="1">
                <a:solidFill>
                  <a:srgbClr val="FF0000"/>
                </a:solidFill>
              </a:rPr>
              <a:t>Nucl</a:t>
            </a:r>
            <a:r>
              <a:rPr lang="fr-FR" sz="1400" i="0" dirty="0">
                <a:solidFill>
                  <a:srgbClr val="FF0000"/>
                </a:solidFill>
              </a:rPr>
              <a:t>. Part. Phys. 34 (2007) 995–1579</a:t>
            </a:r>
          </a:p>
          <a:p>
            <a:r>
              <a:rPr lang="fr-FR" sz="1400" i="0" dirty="0">
                <a:solidFill>
                  <a:srgbClr val="FF0000"/>
                </a:solidFill>
              </a:rPr>
              <a:t>ATLAS  </a:t>
            </a:r>
            <a:r>
              <a:rPr lang="fr-FR" sz="1400" i="0" dirty="0" err="1">
                <a:solidFill>
                  <a:srgbClr val="FF0000"/>
                </a:solidFill>
              </a:rPr>
              <a:t>E</a:t>
            </a:r>
            <a:r>
              <a:rPr lang="fr-FR" sz="1400" dirty="0" err="1">
                <a:solidFill>
                  <a:srgbClr val="FF0000"/>
                </a:solidFill>
              </a:rPr>
              <a:t>xpected</a:t>
            </a:r>
            <a:r>
              <a:rPr lang="fr-FR" sz="1400" i="0" dirty="0">
                <a:solidFill>
                  <a:srgbClr val="FF0000"/>
                </a:solidFill>
              </a:rPr>
              <a:t> P</a:t>
            </a:r>
            <a:r>
              <a:rPr lang="fr-FR" sz="1400" dirty="0">
                <a:solidFill>
                  <a:srgbClr val="FF0000"/>
                </a:solidFill>
              </a:rPr>
              <a:t>erformance</a:t>
            </a:r>
            <a:r>
              <a:rPr lang="fr-FR" sz="1400" i="0" dirty="0">
                <a:solidFill>
                  <a:srgbClr val="FF0000"/>
                </a:solidFill>
              </a:rPr>
              <a:t> </a:t>
            </a:r>
            <a:r>
              <a:rPr lang="fr-FR" sz="1400" i="0" dirty="0" err="1">
                <a:solidFill>
                  <a:srgbClr val="FF0000"/>
                </a:solidFill>
              </a:rPr>
              <a:t>arXiv</a:t>
            </a:r>
            <a:r>
              <a:rPr lang="fr-FR" sz="1400" i="0" dirty="0">
                <a:solidFill>
                  <a:srgbClr val="FF0000"/>
                </a:solidFill>
              </a:rPr>
              <a:t>:0901.0512</a:t>
            </a:r>
          </a:p>
          <a:p>
            <a:r>
              <a:rPr lang="fr-FR" sz="1400" i="0" dirty="0">
                <a:solidFill>
                  <a:srgbClr val="FF0000"/>
                </a:solidFill>
              </a:rPr>
              <a:t>   start-up </a:t>
            </a:r>
            <a:r>
              <a:rPr lang="en-US" sz="1400" i="0" dirty="0">
                <a:solidFill>
                  <a:srgbClr val="FF0000"/>
                </a:solidFill>
                <a:cs typeface="Times New Roman" pitchFamily="18" charset="0"/>
              </a:rPr>
              <a:t>at 3.5 + 3.5 </a:t>
            </a:r>
            <a:r>
              <a:rPr lang="en-US" sz="1400" i="0" dirty="0" err="1">
                <a:solidFill>
                  <a:srgbClr val="FF0000"/>
                </a:solidFill>
                <a:cs typeface="Times New Roman" pitchFamily="18" charset="0"/>
              </a:rPr>
              <a:t>TeV</a:t>
            </a:r>
            <a:endParaRPr lang="en-US" sz="1400" i="0" dirty="0">
              <a:solidFill>
                <a:srgbClr val="FF0000"/>
              </a:solidFill>
              <a:cs typeface="Times New Roman" pitchFamily="18" charset="0"/>
            </a:endParaRPr>
          </a:p>
          <a:p>
            <a:endParaRPr lang="en-US" sz="1400" i="0" dirty="0">
              <a:solidFill>
                <a:srgbClr val="FF0000"/>
              </a:solidFill>
              <a:cs typeface="Times New Roman" pitchFamily="18" charset="0"/>
            </a:endParaRPr>
          </a:p>
          <a:p>
            <a:r>
              <a:rPr lang="fr-FR" sz="1400" i="0" dirty="0">
                <a:solidFill>
                  <a:srgbClr val="FF0000"/>
                </a:solidFill>
                <a:cs typeface="Times New Roman" pitchFamily="18" charset="0"/>
              </a:rPr>
              <a:t>4</a:t>
            </a:r>
            <a:r>
              <a:rPr lang="fr-FR" sz="1400" i="0" baseline="30000" dirty="0">
                <a:solidFill>
                  <a:srgbClr val="FF0000"/>
                </a:solidFill>
                <a:cs typeface="Times New Roman" pitchFamily="18" charset="0"/>
              </a:rPr>
              <a:t>th</a:t>
            </a:r>
            <a:r>
              <a:rPr lang="fr-FR" sz="1400" i="0" dirty="0">
                <a:solidFill>
                  <a:srgbClr val="FF0000"/>
                </a:solidFill>
                <a:cs typeface="Times New Roman" pitchFamily="18" charset="0"/>
              </a:rPr>
              <a:t> July </a:t>
            </a:r>
            <a:r>
              <a:rPr lang="fr-FR" sz="1400" i="0" dirty="0" err="1">
                <a:solidFill>
                  <a:srgbClr val="FF0000"/>
                </a:solidFill>
                <a:cs typeface="Times New Roman" pitchFamily="18" charset="0"/>
              </a:rPr>
              <a:t>discovery</a:t>
            </a:r>
            <a:r>
              <a:rPr lang="fr-FR" sz="1400" i="0" dirty="0">
                <a:solidFill>
                  <a:srgbClr val="FF0000"/>
                </a:solidFill>
                <a:cs typeface="Times New Roman" pitchFamily="18" charset="0"/>
              </a:rPr>
              <a:t> of boson</a:t>
            </a:r>
          </a:p>
        </p:txBody>
      </p:sp>
      <p:sp>
        <p:nvSpPr>
          <p:cNvPr id="544771" name="Line 3"/>
          <p:cNvSpPr>
            <a:spLocks noChangeShapeType="1"/>
          </p:cNvSpPr>
          <p:nvPr/>
        </p:nvSpPr>
        <p:spPr bwMode="auto">
          <a:xfrm>
            <a:off x="250825" y="190500"/>
            <a:ext cx="0" cy="6021388"/>
          </a:xfrm>
          <a:prstGeom prst="line">
            <a:avLst/>
          </a:prstGeom>
          <a:noFill/>
          <a:ln w="76200">
            <a:solidFill>
              <a:srgbClr val="FF0000"/>
            </a:solidFill>
            <a:round/>
            <a:headEnd/>
            <a:tailEnd type="triangle" w="med" len="med"/>
          </a:ln>
        </p:spPr>
        <p:txBody>
          <a:bodyPr/>
          <a:lstStyle/>
          <a:p>
            <a:endParaRPr lang="en-GB"/>
          </a:p>
        </p:txBody>
      </p:sp>
      <p:sp>
        <p:nvSpPr>
          <p:cNvPr id="544772" name="Text Box 4"/>
          <p:cNvSpPr txBox="1">
            <a:spLocks noChangeArrowheads="1"/>
          </p:cNvSpPr>
          <p:nvPr/>
        </p:nvSpPr>
        <p:spPr bwMode="auto">
          <a:xfrm>
            <a:off x="539750" y="3644900"/>
            <a:ext cx="719138" cy="2800350"/>
          </a:xfrm>
          <a:prstGeom prst="rect">
            <a:avLst/>
          </a:prstGeom>
          <a:noFill/>
          <a:ln w="9525">
            <a:noFill/>
            <a:miter lim="800000"/>
            <a:headEnd/>
            <a:tailEnd/>
          </a:ln>
        </p:spPr>
        <p:txBody>
          <a:bodyPr>
            <a:spAutoFit/>
          </a:bodyPr>
          <a:lstStyle/>
          <a:p>
            <a:r>
              <a:rPr lang="fr-FR" sz="1600" i="0"/>
              <a:t>1992</a:t>
            </a:r>
          </a:p>
          <a:p>
            <a:r>
              <a:rPr lang="fr-FR" sz="1600" i="0"/>
              <a:t>1994</a:t>
            </a:r>
          </a:p>
          <a:p>
            <a:r>
              <a:rPr lang="fr-FR" sz="1600" i="0"/>
              <a:t>1995</a:t>
            </a:r>
          </a:p>
          <a:p>
            <a:r>
              <a:rPr lang="fr-FR" sz="1600" i="0"/>
              <a:t>1996</a:t>
            </a:r>
          </a:p>
          <a:p>
            <a:r>
              <a:rPr lang="fr-FR" sz="1600" i="0"/>
              <a:t>1998</a:t>
            </a:r>
          </a:p>
          <a:p>
            <a:r>
              <a:rPr lang="fr-FR" sz="1600" i="0"/>
              <a:t>1999</a:t>
            </a:r>
          </a:p>
          <a:p>
            <a:endParaRPr lang="fr-FR" sz="1600" i="0"/>
          </a:p>
          <a:p>
            <a:r>
              <a:rPr lang="fr-FR" sz="1600" i="0"/>
              <a:t>2006</a:t>
            </a:r>
          </a:p>
          <a:p>
            <a:r>
              <a:rPr lang="fr-FR" sz="1600" i="0"/>
              <a:t>2008</a:t>
            </a:r>
          </a:p>
          <a:p>
            <a:r>
              <a:rPr lang="fr-FR" sz="1600" i="0"/>
              <a:t>2010</a:t>
            </a:r>
          </a:p>
          <a:p>
            <a:r>
              <a:rPr lang="fr-FR" sz="1600" i="0"/>
              <a:t>2012</a:t>
            </a:r>
          </a:p>
        </p:txBody>
      </p:sp>
      <p:sp>
        <p:nvSpPr>
          <p:cNvPr id="544773" name="Text Box 5"/>
          <p:cNvSpPr txBox="1">
            <a:spLocks noChangeArrowheads="1"/>
          </p:cNvSpPr>
          <p:nvPr/>
        </p:nvSpPr>
        <p:spPr bwMode="auto">
          <a:xfrm>
            <a:off x="546100" y="1225550"/>
            <a:ext cx="5110163" cy="1076325"/>
          </a:xfrm>
          <a:prstGeom prst="rect">
            <a:avLst/>
          </a:prstGeom>
          <a:noFill/>
          <a:ln w="9525">
            <a:noFill/>
            <a:miter lim="800000"/>
            <a:headEnd/>
            <a:tailEnd/>
          </a:ln>
        </p:spPr>
        <p:txBody>
          <a:bodyPr>
            <a:spAutoFit/>
          </a:bodyPr>
          <a:lstStyle/>
          <a:p>
            <a:pPr marL="457200" indent="-457200"/>
            <a:r>
              <a:rPr lang="fr-FR" sz="1600" i="0" dirty="0"/>
              <a:t>1964</a:t>
            </a:r>
            <a:r>
              <a:rPr lang="fr-FR" sz="1600" i="0" dirty="0">
                <a:solidFill>
                  <a:schemeClr val="accent2"/>
                </a:solidFill>
              </a:rPr>
              <a:t>  </a:t>
            </a:r>
            <a:r>
              <a:rPr lang="fr-FR" sz="1600" i="0" dirty="0">
                <a:solidFill>
                  <a:srgbClr val="FF0000"/>
                </a:solidFill>
              </a:rPr>
              <a:t>Brout, </a:t>
            </a:r>
            <a:r>
              <a:rPr lang="fr-FR" sz="1600" i="0" dirty="0" err="1">
                <a:solidFill>
                  <a:srgbClr val="FF0000"/>
                </a:solidFill>
              </a:rPr>
              <a:t>Englert</a:t>
            </a:r>
            <a:r>
              <a:rPr lang="fr-FR" sz="1600" i="0" dirty="0">
                <a:solidFill>
                  <a:srgbClr val="FF0000"/>
                </a:solidFill>
              </a:rPr>
              <a:t>, </a:t>
            </a:r>
            <a:r>
              <a:rPr lang="fr-FR" sz="1600" i="0" dirty="0" err="1">
                <a:solidFill>
                  <a:srgbClr val="FF0000"/>
                </a:solidFill>
              </a:rPr>
              <a:t>Higgs</a:t>
            </a:r>
            <a:r>
              <a:rPr lang="fr-FR" sz="1600" i="0" dirty="0">
                <a:solidFill>
                  <a:srgbClr val="FF0000"/>
                </a:solidFill>
              </a:rPr>
              <a:t>, </a:t>
            </a:r>
            <a:r>
              <a:rPr lang="fr-FR" sz="1600" i="0" dirty="0" err="1">
                <a:solidFill>
                  <a:schemeClr val="tx2"/>
                </a:solidFill>
              </a:rPr>
              <a:t>Guralnik,Hagen,Kibble</a:t>
            </a:r>
            <a:endParaRPr lang="fr-FR" sz="1600" i="0" dirty="0">
              <a:solidFill>
                <a:schemeClr val="tx2"/>
              </a:solidFill>
            </a:endParaRPr>
          </a:p>
          <a:p>
            <a:pPr marL="457200" indent="-457200"/>
            <a:r>
              <a:rPr lang="fr-FR" sz="1600" i="0" dirty="0"/>
              <a:t>1967  Weinberg, Salam     </a:t>
            </a:r>
            <a:r>
              <a:rPr lang="fr-FR" sz="1600" i="0" dirty="0" err="1"/>
              <a:t>Faddeev,Popov</a:t>
            </a:r>
            <a:endParaRPr lang="fr-FR" sz="1600" i="0" dirty="0"/>
          </a:p>
          <a:p>
            <a:pPr marL="457200" indent="-457200">
              <a:buFontTx/>
              <a:buAutoNum type="arabicPlain" startAt="1970"/>
            </a:pPr>
            <a:r>
              <a:rPr lang="fr-FR" sz="1600" i="0" dirty="0"/>
              <a:t> Glashow, </a:t>
            </a:r>
            <a:r>
              <a:rPr lang="fr-FR" sz="1600" i="0" dirty="0" err="1"/>
              <a:t>Iliopoulos</a:t>
            </a:r>
            <a:r>
              <a:rPr lang="fr-FR" sz="1600" i="0" dirty="0"/>
              <a:t>,</a:t>
            </a:r>
          </a:p>
          <a:p>
            <a:pPr marL="457200" indent="-457200"/>
            <a:r>
              <a:rPr lang="fr-FR" sz="1600" i="0" dirty="0"/>
              <a:t>             </a:t>
            </a:r>
            <a:r>
              <a:rPr lang="fr-FR" sz="1600" i="0" dirty="0" err="1"/>
              <a:t>Maiani</a:t>
            </a:r>
            <a:r>
              <a:rPr lang="fr-FR" sz="1600" i="0" dirty="0"/>
              <a:t>, ‘t Hooft, </a:t>
            </a:r>
            <a:r>
              <a:rPr lang="fr-FR" sz="1600" i="0" dirty="0" err="1"/>
              <a:t>Veltman</a:t>
            </a:r>
            <a:r>
              <a:rPr lang="fr-FR" sz="1600" i="0" dirty="0"/>
              <a:t>…..</a:t>
            </a:r>
          </a:p>
        </p:txBody>
      </p:sp>
      <p:pic>
        <p:nvPicPr>
          <p:cNvPr id="544774" name="Picture 6"/>
          <p:cNvPicPr>
            <a:picLocks noChangeAspect="1" noChangeArrowheads="1"/>
          </p:cNvPicPr>
          <p:nvPr/>
        </p:nvPicPr>
        <p:blipFill>
          <a:blip r:embed="rId6" cstate="print"/>
          <a:srcRect/>
          <a:stretch>
            <a:fillRect/>
          </a:stretch>
        </p:blipFill>
        <p:spPr bwMode="auto">
          <a:xfrm>
            <a:off x="7888288" y="2692400"/>
            <a:ext cx="1076325" cy="1528763"/>
          </a:xfrm>
          <a:prstGeom prst="rect">
            <a:avLst/>
          </a:prstGeom>
          <a:noFill/>
          <a:ln w="9525">
            <a:noFill/>
            <a:miter lim="800000"/>
            <a:headEnd/>
            <a:tailEnd/>
          </a:ln>
        </p:spPr>
      </p:pic>
      <p:sp>
        <p:nvSpPr>
          <p:cNvPr id="544777" name="Text Box 9"/>
          <p:cNvSpPr txBox="1">
            <a:spLocks noChangeArrowheads="1"/>
          </p:cNvSpPr>
          <p:nvPr/>
        </p:nvSpPr>
        <p:spPr bwMode="auto">
          <a:xfrm>
            <a:off x="487363" y="2403475"/>
            <a:ext cx="8631237" cy="1323975"/>
          </a:xfrm>
          <a:prstGeom prst="rect">
            <a:avLst/>
          </a:prstGeom>
          <a:noFill/>
          <a:ln w="9525">
            <a:noFill/>
            <a:miter lim="800000"/>
            <a:headEnd/>
            <a:tailEnd/>
          </a:ln>
        </p:spPr>
        <p:txBody>
          <a:bodyPr wrap="none">
            <a:spAutoFit/>
          </a:bodyPr>
          <a:lstStyle/>
          <a:p>
            <a:r>
              <a:rPr lang="fr-FR" sz="1600" i="0" dirty="0"/>
              <a:t> 1983    </a:t>
            </a:r>
            <a:r>
              <a:rPr lang="fr-FR" sz="1600" i="0" dirty="0">
                <a:solidFill>
                  <a:srgbClr val="FF0000"/>
                </a:solidFill>
              </a:rPr>
              <a:t>Rubbia</a:t>
            </a:r>
            <a:r>
              <a:rPr lang="fr-FR" sz="1600" i="0" dirty="0"/>
              <a:t>, van der </a:t>
            </a:r>
            <a:r>
              <a:rPr lang="fr-FR" sz="1600" i="0" dirty="0" err="1"/>
              <a:t>Meer</a:t>
            </a:r>
            <a:r>
              <a:rPr lang="fr-FR" sz="1600" i="0" dirty="0"/>
              <a:t>, Banner, </a:t>
            </a:r>
            <a:r>
              <a:rPr lang="fr-FR" sz="1600" i="0" dirty="0" err="1"/>
              <a:t>Darriulat</a:t>
            </a:r>
            <a:r>
              <a:rPr lang="fr-FR" sz="1600" i="0" dirty="0"/>
              <a:t>, Di </a:t>
            </a:r>
            <a:r>
              <a:rPr lang="fr-FR" sz="1600" i="0" dirty="0" err="1"/>
              <a:t>Lella</a:t>
            </a:r>
            <a:r>
              <a:rPr lang="fr-FR" sz="1600" i="0" dirty="0"/>
              <a:t>, …       </a:t>
            </a:r>
            <a:r>
              <a:rPr lang="fr-FR" sz="1600" dirty="0" err="1"/>
              <a:t>discovery</a:t>
            </a:r>
            <a:r>
              <a:rPr lang="fr-FR" sz="1600" dirty="0"/>
              <a:t> of W and Z </a:t>
            </a:r>
            <a:r>
              <a:rPr lang="fr-FR" sz="1600" dirty="0" err="1"/>
              <a:t>at</a:t>
            </a:r>
            <a:r>
              <a:rPr lang="fr-FR" sz="1600" dirty="0"/>
              <a:t> CERN</a:t>
            </a:r>
            <a:r>
              <a:rPr lang="fr-FR" sz="1600" i="0" dirty="0"/>
              <a:t>   </a:t>
            </a:r>
          </a:p>
          <a:p>
            <a:r>
              <a:rPr lang="fr-FR" sz="1600" i="0" dirty="0"/>
              <a:t> 1984                                                                                                                   Lausanne </a:t>
            </a:r>
          </a:p>
          <a:p>
            <a:r>
              <a:rPr lang="fr-FR" sz="1600" i="0" dirty="0"/>
              <a:t>                                                                                                                           </a:t>
            </a:r>
          </a:p>
          <a:p>
            <a:r>
              <a:rPr lang="fr-FR" sz="1600" i="0" dirty="0"/>
              <a:t> </a:t>
            </a:r>
            <a:r>
              <a:rPr lang="fr-FR" sz="1600" i="0" dirty="0">
                <a:solidFill>
                  <a:schemeClr val="accent2"/>
                </a:solidFill>
              </a:rPr>
              <a:t>1989       construction of the LEP (  e+ e-  </a:t>
            </a:r>
            <a:r>
              <a:rPr lang="fr-FR" sz="1600" i="0" dirty="0" err="1">
                <a:solidFill>
                  <a:schemeClr val="accent2"/>
                </a:solidFill>
              </a:rPr>
              <a:t>collider</a:t>
            </a:r>
            <a:r>
              <a:rPr lang="fr-FR" sz="1600" i="0" dirty="0">
                <a:solidFill>
                  <a:schemeClr val="accent2"/>
                </a:solidFill>
              </a:rPr>
              <a:t> )  tunnel </a:t>
            </a:r>
            <a:r>
              <a:rPr lang="fr-FR" sz="1600" i="0" dirty="0" err="1">
                <a:solidFill>
                  <a:schemeClr val="accent2"/>
                </a:solidFill>
              </a:rPr>
              <a:t>finished</a:t>
            </a:r>
            <a:endParaRPr lang="fr-FR" sz="1600" i="0" dirty="0">
              <a:solidFill>
                <a:schemeClr val="accent2"/>
              </a:solidFill>
            </a:endParaRPr>
          </a:p>
          <a:p>
            <a:r>
              <a:rPr lang="fr-FR" sz="1600" i="0" dirty="0">
                <a:solidFill>
                  <a:schemeClr val="accent2"/>
                </a:solidFill>
              </a:rPr>
              <a:t>                </a:t>
            </a:r>
            <a:r>
              <a:rPr lang="fr-FR" sz="1600" dirty="0" err="1">
                <a:solidFill>
                  <a:schemeClr val="accent2"/>
                </a:solidFill>
              </a:rPr>
              <a:t>beginning</a:t>
            </a:r>
            <a:r>
              <a:rPr lang="fr-FR" sz="1600" dirty="0">
                <a:solidFill>
                  <a:schemeClr val="accent2"/>
                </a:solidFill>
              </a:rPr>
              <a:t> of the R &amp; D  of  LHC  </a:t>
            </a:r>
            <a:r>
              <a:rPr lang="fr-FR" sz="1600" dirty="0" err="1">
                <a:solidFill>
                  <a:schemeClr val="accent2"/>
                </a:solidFill>
              </a:rPr>
              <a:t>experiments</a:t>
            </a:r>
            <a:endParaRPr lang="fr-FR" sz="1600" dirty="0">
              <a:solidFill>
                <a:schemeClr val="accent2"/>
              </a:solidFill>
            </a:endParaRPr>
          </a:p>
        </p:txBody>
      </p:sp>
      <p:sp>
        <p:nvSpPr>
          <p:cNvPr id="544778" name="Line 10"/>
          <p:cNvSpPr>
            <a:spLocks noChangeShapeType="1"/>
          </p:cNvSpPr>
          <p:nvPr/>
        </p:nvSpPr>
        <p:spPr bwMode="auto">
          <a:xfrm flipH="1">
            <a:off x="1042988" y="3822700"/>
            <a:ext cx="360362" cy="0"/>
          </a:xfrm>
          <a:prstGeom prst="line">
            <a:avLst/>
          </a:prstGeom>
          <a:noFill/>
          <a:ln w="28575">
            <a:solidFill>
              <a:srgbClr val="FF0000"/>
            </a:solidFill>
            <a:round/>
            <a:headEnd/>
            <a:tailEnd type="triangle" w="med" len="med"/>
          </a:ln>
        </p:spPr>
        <p:txBody>
          <a:bodyPr/>
          <a:lstStyle/>
          <a:p>
            <a:endParaRPr lang="en-GB"/>
          </a:p>
        </p:txBody>
      </p:sp>
      <p:sp>
        <p:nvSpPr>
          <p:cNvPr id="544779" name="Line 11"/>
          <p:cNvSpPr>
            <a:spLocks noChangeShapeType="1"/>
          </p:cNvSpPr>
          <p:nvPr/>
        </p:nvSpPr>
        <p:spPr bwMode="auto">
          <a:xfrm flipH="1">
            <a:off x="1042988" y="4051300"/>
            <a:ext cx="360362" cy="0"/>
          </a:xfrm>
          <a:prstGeom prst="line">
            <a:avLst/>
          </a:prstGeom>
          <a:noFill/>
          <a:ln w="28575">
            <a:solidFill>
              <a:srgbClr val="FF0000"/>
            </a:solidFill>
            <a:round/>
            <a:headEnd/>
            <a:tailEnd type="triangle" w="med" len="med"/>
          </a:ln>
        </p:spPr>
        <p:txBody>
          <a:bodyPr/>
          <a:lstStyle/>
          <a:p>
            <a:endParaRPr lang="en-GB"/>
          </a:p>
        </p:txBody>
      </p:sp>
      <p:sp>
        <p:nvSpPr>
          <p:cNvPr id="544781" name="Line 13"/>
          <p:cNvSpPr>
            <a:spLocks noChangeShapeType="1"/>
          </p:cNvSpPr>
          <p:nvPr/>
        </p:nvSpPr>
        <p:spPr bwMode="auto">
          <a:xfrm flipH="1">
            <a:off x="1090613" y="4475163"/>
            <a:ext cx="360362" cy="73025"/>
          </a:xfrm>
          <a:prstGeom prst="line">
            <a:avLst/>
          </a:prstGeom>
          <a:noFill/>
          <a:ln w="28575">
            <a:solidFill>
              <a:schemeClr val="accent2"/>
            </a:solidFill>
            <a:round/>
            <a:headEnd/>
            <a:tailEnd type="triangle" w="med" len="med"/>
          </a:ln>
        </p:spPr>
        <p:txBody>
          <a:bodyPr/>
          <a:lstStyle/>
          <a:p>
            <a:endParaRPr lang="en-GB"/>
          </a:p>
        </p:txBody>
      </p:sp>
      <p:sp>
        <p:nvSpPr>
          <p:cNvPr id="544782" name="Line 14"/>
          <p:cNvSpPr>
            <a:spLocks noChangeShapeType="1"/>
          </p:cNvSpPr>
          <p:nvPr/>
        </p:nvSpPr>
        <p:spPr bwMode="auto">
          <a:xfrm flipH="1">
            <a:off x="1131888" y="5516563"/>
            <a:ext cx="360362" cy="0"/>
          </a:xfrm>
          <a:prstGeom prst="line">
            <a:avLst/>
          </a:prstGeom>
          <a:noFill/>
          <a:ln w="28575">
            <a:solidFill>
              <a:srgbClr val="FF0000"/>
            </a:solidFill>
            <a:round/>
            <a:headEnd/>
            <a:tailEnd type="triangle" w="med" len="med"/>
          </a:ln>
        </p:spPr>
        <p:txBody>
          <a:bodyPr/>
          <a:lstStyle/>
          <a:p>
            <a:endParaRPr lang="en-GB"/>
          </a:p>
        </p:txBody>
      </p:sp>
      <p:sp>
        <p:nvSpPr>
          <p:cNvPr id="544783" name="Line 15"/>
          <p:cNvSpPr>
            <a:spLocks noChangeShapeType="1"/>
          </p:cNvSpPr>
          <p:nvPr/>
        </p:nvSpPr>
        <p:spPr bwMode="auto">
          <a:xfrm flipH="1" flipV="1">
            <a:off x="1116013" y="4810125"/>
            <a:ext cx="360362" cy="71438"/>
          </a:xfrm>
          <a:prstGeom prst="line">
            <a:avLst/>
          </a:prstGeom>
          <a:noFill/>
          <a:ln w="28575">
            <a:solidFill>
              <a:schemeClr val="accent2"/>
            </a:solidFill>
            <a:round/>
            <a:headEnd/>
            <a:tailEnd type="triangle" w="med" len="med"/>
          </a:ln>
        </p:spPr>
        <p:txBody>
          <a:bodyPr/>
          <a:lstStyle/>
          <a:p>
            <a:endParaRPr lang="en-GB"/>
          </a:p>
        </p:txBody>
      </p:sp>
      <p:sp>
        <p:nvSpPr>
          <p:cNvPr id="544784" name="Line 16"/>
          <p:cNvSpPr>
            <a:spLocks noChangeShapeType="1"/>
          </p:cNvSpPr>
          <p:nvPr/>
        </p:nvSpPr>
        <p:spPr bwMode="auto">
          <a:xfrm flipH="1" flipV="1">
            <a:off x="1116013" y="5026025"/>
            <a:ext cx="360362" cy="71438"/>
          </a:xfrm>
          <a:prstGeom prst="line">
            <a:avLst/>
          </a:prstGeom>
          <a:noFill/>
          <a:ln w="28575">
            <a:solidFill>
              <a:srgbClr val="FF0000"/>
            </a:solidFill>
            <a:round/>
            <a:headEnd/>
            <a:tailEnd type="triangle" w="med" len="med"/>
          </a:ln>
        </p:spPr>
        <p:txBody>
          <a:bodyPr/>
          <a:lstStyle/>
          <a:p>
            <a:endParaRPr lang="en-GB"/>
          </a:p>
        </p:txBody>
      </p:sp>
      <p:sp>
        <p:nvSpPr>
          <p:cNvPr id="544786" name="Line 18"/>
          <p:cNvSpPr>
            <a:spLocks noChangeShapeType="1"/>
          </p:cNvSpPr>
          <p:nvPr/>
        </p:nvSpPr>
        <p:spPr bwMode="auto">
          <a:xfrm flipH="1">
            <a:off x="1100138" y="5949950"/>
            <a:ext cx="431800" cy="71438"/>
          </a:xfrm>
          <a:prstGeom prst="line">
            <a:avLst/>
          </a:prstGeom>
          <a:noFill/>
          <a:ln w="28575">
            <a:solidFill>
              <a:srgbClr val="FF0000"/>
            </a:solidFill>
            <a:round/>
            <a:headEnd/>
            <a:tailEnd type="triangle" w="med" len="med"/>
          </a:ln>
        </p:spPr>
        <p:txBody>
          <a:bodyPr/>
          <a:lstStyle/>
          <a:p>
            <a:endParaRPr lang="en-GB"/>
          </a:p>
        </p:txBody>
      </p:sp>
      <p:sp>
        <p:nvSpPr>
          <p:cNvPr id="544787" name="Line 19"/>
          <p:cNvSpPr>
            <a:spLocks noChangeShapeType="1"/>
          </p:cNvSpPr>
          <p:nvPr/>
        </p:nvSpPr>
        <p:spPr bwMode="auto">
          <a:xfrm flipH="1">
            <a:off x="1116013" y="5732463"/>
            <a:ext cx="360362" cy="0"/>
          </a:xfrm>
          <a:prstGeom prst="line">
            <a:avLst/>
          </a:prstGeom>
          <a:noFill/>
          <a:ln w="28575">
            <a:solidFill>
              <a:srgbClr val="FF0000"/>
            </a:solidFill>
            <a:round/>
            <a:headEnd/>
            <a:tailEnd type="triangle" w="med" len="med"/>
          </a:ln>
        </p:spPr>
        <p:txBody>
          <a:bodyPr/>
          <a:lstStyle/>
          <a:p>
            <a:endParaRPr lang="en-GB"/>
          </a:p>
        </p:txBody>
      </p:sp>
      <p:pic>
        <p:nvPicPr>
          <p:cNvPr id="2" name="Image 1"/>
          <p:cNvPicPr>
            <a:picLocks noChangeAspect="1"/>
          </p:cNvPicPr>
          <p:nvPr/>
        </p:nvPicPr>
        <p:blipFill>
          <a:blip r:embed="rId7" cstate="print"/>
          <a:srcRect/>
          <a:stretch>
            <a:fillRect/>
          </a:stretch>
        </p:blipFill>
        <p:spPr bwMode="auto">
          <a:xfrm>
            <a:off x="6773863" y="2933700"/>
            <a:ext cx="1071562" cy="1071563"/>
          </a:xfrm>
          <a:prstGeom prst="rect">
            <a:avLst/>
          </a:prstGeom>
          <a:noFill/>
          <a:ln w="9525">
            <a:noFill/>
            <a:miter lim="800000"/>
            <a:headEnd/>
            <a:tailEnd/>
          </a:ln>
        </p:spPr>
      </p:pic>
      <p:sp>
        <p:nvSpPr>
          <p:cNvPr id="3" name="ZoneTexte 2"/>
          <p:cNvSpPr txBox="1">
            <a:spLocks noChangeArrowheads="1"/>
          </p:cNvSpPr>
          <p:nvPr/>
        </p:nvSpPr>
        <p:spPr bwMode="auto">
          <a:xfrm>
            <a:off x="536575" y="-11113"/>
            <a:ext cx="4955203" cy="1077218"/>
          </a:xfrm>
          <a:prstGeom prst="rect">
            <a:avLst/>
          </a:prstGeom>
          <a:noFill/>
          <a:ln>
            <a:noFill/>
          </a:ln>
          <a:extLst>
            <a:ext uri="{909E8E84-426E-40DD-AFC4-6F175D3DCCD1}"/>
            <a:ext uri="{91240B29-F687-4F45-9708-019B960494DF}"/>
          </a:extLst>
        </p:spPr>
        <p:txBody>
          <a:bodyPr wrap="none">
            <a:spAutoFit/>
          </a:bodyPr>
          <a:lstStyle>
            <a:lvl1pPr eaLnBrk="0" hangingPunct="0">
              <a:defRPr sz="2400" b="1" i="1">
                <a:solidFill>
                  <a:schemeClr val="tx1"/>
                </a:solidFill>
                <a:latin typeface="Times New Roman" pitchFamily="18" charset="0"/>
              </a:defRPr>
            </a:lvl1pPr>
            <a:lvl2pPr marL="742950" indent="-285750" eaLnBrk="0" hangingPunct="0">
              <a:defRPr sz="2400" b="1" i="1">
                <a:solidFill>
                  <a:schemeClr val="tx1"/>
                </a:solidFill>
                <a:latin typeface="Times New Roman" pitchFamily="18" charset="0"/>
              </a:defRPr>
            </a:lvl2pPr>
            <a:lvl3pPr marL="1143000" indent="-228600" eaLnBrk="0" hangingPunct="0">
              <a:defRPr sz="2400" b="1" i="1">
                <a:solidFill>
                  <a:schemeClr val="tx1"/>
                </a:solidFill>
                <a:latin typeface="Times New Roman" pitchFamily="18" charset="0"/>
              </a:defRPr>
            </a:lvl3pPr>
            <a:lvl4pPr marL="1600200" indent="-228600" eaLnBrk="0" hangingPunct="0">
              <a:defRPr sz="2400" b="1" i="1">
                <a:solidFill>
                  <a:schemeClr val="tx1"/>
                </a:solidFill>
                <a:latin typeface="Times New Roman" pitchFamily="18" charset="0"/>
              </a:defRPr>
            </a:lvl4pPr>
            <a:lvl5pPr marL="2057400" indent="-228600" eaLnBrk="0" hangingPunct="0">
              <a:defRPr sz="2400" b="1" i="1">
                <a:solidFill>
                  <a:schemeClr val="tx1"/>
                </a:solidFill>
                <a:latin typeface="Times New Roman" pitchFamily="18" charset="0"/>
              </a:defRPr>
            </a:lvl5pPr>
            <a:lvl6pPr marL="2514600" indent="-228600" eaLnBrk="0" fontAlgn="base" hangingPunct="0">
              <a:spcBef>
                <a:spcPct val="0"/>
              </a:spcBef>
              <a:spcAft>
                <a:spcPct val="0"/>
              </a:spcAft>
              <a:defRPr sz="2400" b="1" i="1">
                <a:solidFill>
                  <a:schemeClr val="tx1"/>
                </a:solidFill>
                <a:latin typeface="Times New Roman" pitchFamily="18" charset="0"/>
              </a:defRPr>
            </a:lvl6pPr>
            <a:lvl7pPr marL="2971800" indent="-228600" eaLnBrk="0" fontAlgn="base" hangingPunct="0">
              <a:spcBef>
                <a:spcPct val="0"/>
              </a:spcBef>
              <a:spcAft>
                <a:spcPct val="0"/>
              </a:spcAft>
              <a:defRPr sz="2400" b="1" i="1">
                <a:solidFill>
                  <a:schemeClr val="tx1"/>
                </a:solidFill>
                <a:latin typeface="Times New Roman" pitchFamily="18" charset="0"/>
              </a:defRPr>
            </a:lvl7pPr>
            <a:lvl8pPr marL="3429000" indent="-228600" eaLnBrk="0" fontAlgn="base" hangingPunct="0">
              <a:spcBef>
                <a:spcPct val="0"/>
              </a:spcBef>
              <a:spcAft>
                <a:spcPct val="0"/>
              </a:spcAft>
              <a:defRPr sz="2400" b="1" i="1">
                <a:solidFill>
                  <a:schemeClr val="tx1"/>
                </a:solidFill>
                <a:latin typeface="Times New Roman" pitchFamily="18" charset="0"/>
              </a:defRPr>
            </a:lvl8pPr>
            <a:lvl9pPr marL="3886200" indent="-228600" eaLnBrk="0" fontAlgn="base" hangingPunct="0">
              <a:spcBef>
                <a:spcPct val="0"/>
              </a:spcBef>
              <a:spcAft>
                <a:spcPct val="0"/>
              </a:spcAft>
              <a:defRPr sz="2400" b="1" i="1">
                <a:solidFill>
                  <a:schemeClr val="tx1"/>
                </a:solidFill>
                <a:latin typeface="Times New Roman" pitchFamily="18" charset="0"/>
              </a:defRPr>
            </a:lvl9pPr>
          </a:lstStyle>
          <a:p>
            <a:pPr marL="342900" indent="-342900" eaLnBrk="1" hangingPunct="1">
              <a:buFontTx/>
              <a:buAutoNum type="arabicPlain" startAt="1950"/>
              <a:defRPr/>
            </a:pPr>
            <a:r>
              <a:rPr lang="fr-FR" sz="1600" b="0" i="0" dirty="0" smtClean="0">
                <a:latin typeface="+mn-lt"/>
              </a:rPr>
              <a:t>  </a:t>
            </a:r>
            <a:r>
              <a:rPr lang="fr-FR" sz="1600" b="0" i="0" dirty="0" err="1" smtClean="0">
                <a:latin typeface="+mn-lt"/>
              </a:rPr>
              <a:t>Ginzburg</a:t>
            </a:r>
            <a:r>
              <a:rPr lang="fr-FR" sz="1600" b="0" i="0" dirty="0" smtClean="0">
                <a:latin typeface="+mn-lt"/>
              </a:rPr>
              <a:t>-Landau</a:t>
            </a:r>
            <a:endParaRPr lang="fr-FR" sz="1600" b="0" dirty="0" smtClean="0">
              <a:latin typeface="+mn-lt"/>
            </a:endParaRPr>
          </a:p>
          <a:p>
            <a:pPr eaLnBrk="1" hangingPunct="1">
              <a:defRPr/>
            </a:pPr>
            <a:endParaRPr lang="fr-FR" sz="1600" dirty="0" smtClean="0"/>
          </a:p>
          <a:p>
            <a:pPr eaLnBrk="1" hangingPunct="1">
              <a:defRPr/>
            </a:pPr>
            <a:endParaRPr lang="fr-FR" sz="1600" dirty="0" smtClean="0"/>
          </a:p>
          <a:p>
            <a:pPr eaLnBrk="1" hangingPunct="1">
              <a:defRPr/>
            </a:pPr>
            <a:r>
              <a:rPr lang="fr-FR" sz="1600" dirty="0" smtClean="0"/>
              <a:t>                                                                                             </a:t>
            </a:r>
          </a:p>
        </p:txBody>
      </p:sp>
      <p:sp>
        <p:nvSpPr>
          <p:cNvPr id="24" name="Text Box 5"/>
          <p:cNvSpPr txBox="1">
            <a:spLocks noChangeArrowheads="1"/>
          </p:cNvSpPr>
          <p:nvPr/>
        </p:nvSpPr>
        <p:spPr bwMode="auto">
          <a:xfrm>
            <a:off x="539750" y="260350"/>
            <a:ext cx="5110163" cy="1077913"/>
          </a:xfrm>
          <a:prstGeom prst="rect">
            <a:avLst/>
          </a:prstGeom>
          <a:noFill/>
          <a:ln w="9525">
            <a:noFill/>
            <a:miter lim="800000"/>
            <a:headEnd/>
            <a:tailEnd/>
          </a:ln>
        </p:spPr>
        <p:txBody>
          <a:bodyPr>
            <a:spAutoFit/>
          </a:bodyPr>
          <a:lstStyle/>
          <a:p>
            <a:pPr marL="457200" indent="-457200">
              <a:buFontTx/>
              <a:buAutoNum type="arabicPlain" startAt="1959"/>
            </a:pPr>
            <a:r>
              <a:rPr lang="fr-FR" sz="1600" i="0" dirty="0"/>
              <a:t> </a:t>
            </a:r>
            <a:r>
              <a:rPr lang="fr-FR" sz="1600" i="0" dirty="0" err="1"/>
              <a:t>Nambu</a:t>
            </a:r>
            <a:r>
              <a:rPr lang="fr-FR" sz="1600" i="0" dirty="0"/>
              <a:t> </a:t>
            </a:r>
          </a:p>
          <a:p>
            <a:pPr marL="457200" indent="-457200">
              <a:buFontTx/>
              <a:buAutoNum type="arabicPlain" startAt="1959"/>
            </a:pPr>
            <a:r>
              <a:rPr lang="fr-FR" sz="1600" i="0" dirty="0"/>
              <a:t> </a:t>
            </a:r>
            <a:r>
              <a:rPr lang="fr-FR" sz="1600" i="0" dirty="0" err="1"/>
              <a:t>Goldstone</a:t>
            </a:r>
            <a:endParaRPr lang="fr-FR" sz="1600" i="0" dirty="0"/>
          </a:p>
          <a:p>
            <a:pPr marL="457200" indent="-457200"/>
            <a:r>
              <a:rPr lang="fr-FR" sz="1600" i="0" dirty="0"/>
              <a:t>1961  Schwinger</a:t>
            </a:r>
          </a:p>
          <a:p>
            <a:pPr marL="457200" indent="-457200"/>
            <a:r>
              <a:rPr lang="fr-FR" sz="1600" i="0" dirty="0"/>
              <a:t>1962  Anderson</a:t>
            </a:r>
          </a:p>
        </p:txBody>
      </p:sp>
      <p:sp>
        <p:nvSpPr>
          <p:cNvPr id="28" name="Line 16"/>
          <p:cNvSpPr>
            <a:spLocks noChangeShapeType="1"/>
          </p:cNvSpPr>
          <p:nvPr/>
        </p:nvSpPr>
        <p:spPr bwMode="auto">
          <a:xfrm flipH="1" flipV="1">
            <a:off x="1128713" y="6278563"/>
            <a:ext cx="360362" cy="71437"/>
          </a:xfrm>
          <a:prstGeom prst="line">
            <a:avLst/>
          </a:prstGeom>
          <a:noFill/>
          <a:ln w="28575">
            <a:solidFill>
              <a:srgbClr val="FF0000"/>
            </a:solidFill>
            <a:round/>
            <a:headEnd/>
            <a:tailEnd type="triangle" w="med" len="med"/>
          </a:ln>
        </p:spPr>
        <p:txBody>
          <a:bodyPr/>
          <a:lstStyle/>
          <a:p>
            <a:endParaRPr lang="en-GB"/>
          </a:p>
        </p:txBody>
      </p:sp>
      <p:sp>
        <p:nvSpPr>
          <p:cNvPr id="29" name="Rectangle 3"/>
          <p:cNvSpPr>
            <a:spLocks noChangeArrowheads="1"/>
          </p:cNvSpPr>
          <p:nvPr/>
        </p:nvSpPr>
        <p:spPr bwMode="auto">
          <a:xfrm>
            <a:off x="5652120" y="80648"/>
            <a:ext cx="3240360"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Historical Perspective</a:t>
            </a:r>
            <a:endParaRPr lang="en-US" sz="2500" b="1" dirty="0">
              <a:solidFill>
                <a:srgbClr val="FFC000"/>
              </a:solidFill>
            </a:endParaRPr>
          </a:p>
        </p:txBody>
      </p:sp>
      <p:pic>
        <p:nvPicPr>
          <p:cNvPr id="30" name="Picture 5"/>
          <p:cNvPicPr>
            <a:picLocks noChangeAspect="1" noChangeArrowheads="1"/>
          </p:cNvPicPr>
          <p:nvPr/>
        </p:nvPicPr>
        <p:blipFill>
          <a:blip r:embed="rId8" cstate="print"/>
          <a:srcRect/>
          <a:stretch>
            <a:fillRect/>
          </a:stretch>
        </p:blipFill>
        <p:spPr bwMode="auto">
          <a:xfrm>
            <a:off x="7164288" y="4725144"/>
            <a:ext cx="1802641" cy="1337271"/>
          </a:xfrm>
          <a:prstGeom prst="rect">
            <a:avLst/>
          </a:prstGeom>
          <a:noFill/>
          <a:ln w="9525">
            <a:noFill/>
            <a:miter lim="800000"/>
            <a:headEnd/>
            <a:tailEnd/>
          </a:ln>
        </p:spPr>
      </p:pic>
      <p:pic>
        <p:nvPicPr>
          <p:cNvPr id="638977" name="Picture 1"/>
          <p:cNvPicPr>
            <a:picLocks noChangeAspect="1" noChangeArrowheads="1"/>
          </p:cNvPicPr>
          <p:nvPr/>
        </p:nvPicPr>
        <p:blipFill>
          <a:blip r:embed="rId9" cstate="print"/>
          <a:srcRect/>
          <a:stretch>
            <a:fillRect/>
          </a:stretch>
        </p:blipFill>
        <p:spPr bwMode="auto">
          <a:xfrm>
            <a:off x="5508104" y="5661248"/>
            <a:ext cx="1619250" cy="10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GB"/>
              <a:t>12 October 2005</a:t>
            </a:r>
            <a:endParaRPr lang="en-US"/>
          </a:p>
          <a:p>
            <a:endParaRPr lang="en-US"/>
          </a:p>
        </p:txBody>
      </p:sp>
      <p:sp>
        <p:nvSpPr>
          <p:cNvPr id="6" name="Footer Placeholder 2"/>
          <p:cNvSpPr>
            <a:spLocks noGrp="1"/>
          </p:cNvSpPr>
          <p:nvPr>
            <p:ph type="ftr" sz="quarter" idx="11"/>
          </p:nvPr>
        </p:nvSpPr>
        <p:spPr/>
        <p:txBody>
          <a:bodyPr/>
          <a:lstStyle/>
          <a:p>
            <a:r>
              <a:rPr lang="en-GB"/>
              <a:t>Particle Physics Theme Launch</a:t>
            </a:r>
            <a:endParaRPr lang="en-US"/>
          </a:p>
        </p:txBody>
      </p:sp>
      <p:pic>
        <p:nvPicPr>
          <p:cNvPr id="115714" name="Picture 2"/>
          <p:cNvPicPr>
            <a:picLocks noChangeAspect="1" noChangeArrowheads="1"/>
          </p:cNvPicPr>
          <p:nvPr/>
        </p:nvPicPr>
        <p:blipFill>
          <a:blip r:embed="rId3" cstate="print"/>
          <a:srcRect/>
          <a:stretch>
            <a:fillRect/>
          </a:stretch>
        </p:blipFill>
        <p:spPr bwMode="auto">
          <a:xfrm>
            <a:off x="-3059833" y="243408"/>
            <a:ext cx="9144001" cy="6858000"/>
          </a:xfrm>
          <a:prstGeom prst="rect">
            <a:avLst/>
          </a:prstGeom>
          <a:noFill/>
          <a:ln w="9525">
            <a:noFill/>
            <a:miter lim="800000"/>
            <a:headEnd/>
            <a:tailEnd/>
          </a:ln>
          <a:effectLst/>
        </p:spPr>
      </p:pic>
      <p:pic>
        <p:nvPicPr>
          <p:cNvPr id="115715" name="Picture 3" descr="toroid8_max"/>
          <p:cNvPicPr>
            <a:picLocks noChangeAspect="1" noChangeArrowheads="1"/>
          </p:cNvPicPr>
          <p:nvPr/>
        </p:nvPicPr>
        <p:blipFill>
          <a:blip r:embed="rId4" cstate="print"/>
          <a:srcRect/>
          <a:stretch>
            <a:fillRect/>
          </a:stretch>
        </p:blipFill>
        <p:spPr bwMode="auto">
          <a:xfrm>
            <a:off x="4824416" y="855663"/>
            <a:ext cx="4089400" cy="5453062"/>
          </a:xfrm>
          <a:prstGeom prst="rect">
            <a:avLst/>
          </a:prstGeom>
          <a:noFill/>
        </p:spPr>
      </p:pic>
      <p:sp>
        <p:nvSpPr>
          <p:cNvPr id="8" name="Rectangle 4"/>
          <p:cNvSpPr>
            <a:spLocks noChangeArrowheads="1"/>
          </p:cNvSpPr>
          <p:nvPr/>
        </p:nvSpPr>
        <p:spPr bwMode="auto">
          <a:xfrm>
            <a:off x="0" y="0"/>
            <a:ext cx="9144000" cy="764704"/>
          </a:xfrm>
          <a:prstGeom prst="rect">
            <a:avLst/>
          </a:prstGeom>
          <a:solidFill>
            <a:schemeClr val="tx1"/>
          </a:solidFill>
          <a:ln w="9525">
            <a:noFill/>
            <a:round/>
            <a:headEnd/>
            <a:tailEnd/>
          </a:ln>
          <a:effectLst/>
        </p:spPr>
        <p:txBody>
          <a:bodyPr lIns="81639" tIns="42452" rIns="81639" bIns="42452" anchor="ctr"/>
          <a:lstStyle/>
          <a:p>
            <a:pPr algn="ctr">
              <a:tabLst>
                <a:tab pos="656650" algn="l"/>
                <a:tab pos="1313299" algn="l"/>
                <a:tab pos="1969949" algn="l"/>
                <a:tab pos="2626599" algn="l"/>
                <a:tab pos="3283248" algn="l"/>
                <a:tab pos="3939898" algn="l"/>
              </a:tabLst>
              <a:defRPr/>
            </a:pPr>
            <a:r>
              <a:rPr lang="en-GB" sz="2500" b="1" dirty="0" smtClean="0">
                <a:solidFill>
                  <a:srgbClr val="FFC000"/>
                </a:solidFill>
              </a:rPr>
              <a:t>Where Theory Meets Experiment</a:t>
            </a:r>
          </a:p>
        </p:txBody>
      </p:sp>
      <p:sp>
        <p:nvSpPr>
          <p:cNvPr id="7"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52</a:t>
            </a:fld>
            <a:endParaRPr lang="fr-FR"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Espace réservé du numéro de diapositive 3"/>
          <p:cNvSpPr>
            <a:spLocks noGrp="1"/>
          </p:cNvSpPr>
          <p:nvPr>
            <p:ph type="sldNum" sz="quarter" idx="12"/>
          </p:nvPr>
        </p:nvSpPr>
        <p:spPr>
          <a:noFill/>
          <a:ln>
            <a:miter lim="800000"/>
            <a:headEnd/>
            <a:tailEnd/>
          </a:ln>
        </p:spPr>
        <p:txBody>
          <a:bodyPr/>
          <a:lstStyle/>
          <a:p>
            <a:fld id="{87CEA93E-E6A5-4B35-B001-7F90A379CA4E}" type="slidenum">
              <a:rPr lang="fr-FR" smtClean="0"/>
              <a:pPr/>
              <a:t>53</a:t>
            </a:fld>
            <a:endParaRPr lang="fr-FR" smtClean="0"/>
          </a:p>
        </p:txBody>
      </p:sp>
      <p:sp>
        <p:nvSpPr>
          <p:cNvPr id="565252" name="Line 4"/>
          <p:cNvSpPr>
            <a:spLocks noChangeShapeType="1"/>
          </p:cNvSpPr>
          <p:nvPr/>
        </p:nvSpPr>
        <p:spPr bwMode="auto">
          <a:xfrm flipH="1">
            <a:off x="811213" y="123825"/>
            <a:ext cx="41275" cy="6618288"/>
          </a:xfrm>
          <a:prstGeom prst="line">
            <a:avLst/>
          </a:prstGeom>
          <a:noFill/>
          <a:ln w="76200">
            <a:solidFill>
              <a:srgbClr val="FF0000"/>
            </a:solidFill>
            <a:round/>
            <a:headEnd/>
            <a:tailEnd type="triangle" w="med" len="med"/>
          </a:ln>
        </p:spPr>
        <p:txBody>
          <a:bodyPr/>
          <a:lstStyle/>
          <a:p>
            <a:endParaRPr lang="en-GB"/>
          </a:p>
        </p:txBody>
      </p:sp>
      <p:sp>
        <p:nvSpPr>
          <p:cNvPr id="565253" name="Line 5"/>
          <p:cNvSpPr>
            <a:spLocks noChangeShapeType="1"/>
          </p:cNvSpPr>
          <p:nvPr/>
        </p:nvSpPr>
        <p:spPr bwMode="auto">
          <a:xfrm>
            <a:off x="846138" y="123825"/>
            <a:ext cx="215900" cy="0"/>
          </a:xfrm>
          <a:prstGeom prst="line">
            <a:avLst/>
          </a:prstGeom>
          <a:noFill/>
          <a:ln w="57150">
            <a:solidFill>
              <a:srgbClr val="FF0000"/>
            </a:solidFill>
            <a:round/>
            <a:headEnd/>
            <a:tailEnd/>
          </a:ln>
        </p:spPr>
        <p:txBody>
          <a:bodyPr/>
          <a:lstStyle/>
          <a:p>
            <a:endParaRPr lang="en-GB"/>
          </a:p>
        </p:txBody>
      </p:sp>
      <p:sp>
        <p:nvSpPr>
          <p:cNvPr id="565254" name="Line 6"/>
          <p:cNvSpPr>
            <a:spLocks noChangeShapeType="1"/>
          </p:cNvSpPr>
          <p:nvPr/>
        </p:nvSpPr>
        <p:spPr bwMode="auto">
          <a:xfrm>
            <a:off x="852488" y="1327150"/>
            <a:ext cx="215900" cy="0"/>
          </a:xfrm>
          <a:prstGeom prst="line">
            <a:avLst/>
          </a:prstGeom>
          <a:noFill/>
          <a:ln w="57150">
            <a:solidFill>
              <a:srgbClr val="FF0000"/>
            </a:solidFill>
            <a:round/>
            <a:headEnd/>
            <a:tailEnd/>
          </a:ln>
        </p:spPr>
        <p:txBody>
          <a:bodyPr/>
          <a:lstStyle/>
          <a:p>
            <a:endParaRPr lang="en-GB"/>
          </a:p>
        </p:txBody>
      </p:sp>
      <p:sp>
        <p:nvSpPr>
          <p:cNvPr id="565255" name="Line 7"/>
          <p:cNvSpPr>
            <a:spLocks noChangeShapeType="1"/>
          </p:cNvSpPr>
          <p:nvPr/>
        </p:nvSpPr>
        <p:spPr bwMode="auto">
          <a:xfrm>
            <a:off x="846138" y="2557463"/>
            <a:ext cx="215900" cy="0"/>
          </a:xfrm>
          <a:prstGeom prst="line">
            <a:avLst/>
          </a:prstGeom>
          <a:noFill/>
          <a:ln w="57150">
            <a:solidFill>
              <a:srgbClr val="FF0000"/>
            </a:solidFill>
            <a:round/>
            <a:headEnd/>
            <a:tailEnd/>
          </a:ln>
        </p:spPr>
        <p:txBody>
          <a:bodyPr/>
          <a:lstStyle/>
          <a:p>
            <a:endParaRPr lang="en-GB"/>
          </a:p>
        </p:txBody>
      </p:sp>
      <p:sp>
        <p:nvSpPr>
          <p:cNvPr id="565256" name="Line 8"/>
          <p:cNvSpPr>
            <a:spLocks noChangeShapeType="1"/>
          </p:cNvSpPr>
          <p:nvPr/>
        </p:nvSpPr>
        <p:spPr bwMode="auto">
          <a:xfrm>
            <a:off x="852488" y="3865563"/>
            <a:ext cx="215900" cy="0"/>
          </a:xfrm>
          <a:prstGeom prst="line">
            <a:avLst/>
          </a:prstGeom>
          <a:noFill/>
          <a:ln w="57150">
            <a:solidFill>
              <a:srgbClr val="FF0000"/>
            </a:solidFill>
            <a:round/>
            <a:headEnd/>
            <a:tailEnd/>
          </a:ln>
        </p:spPr>
        <p:txBody>
          <a:bodyPr/>
          <a:lstStyle/>
          <a:p>
            <a:endParaRPr lang="en-GB"/>
          </a:p>
        </p:txBody>
      </p:sp>
      <p:sp>
        <p:nvSpPr>
          <p:cNvPr id="565257" name="Text Box 9"/>
          <p:cNvSpPr txBox="1">
            <a:spLocks noChangeArrowheads="1"/>
          </p:cNvSpPr>
          <p:nvPr/>
        </p:nvSpPr>
        <p:spPr bwMode="auto">
          <a:xfrm rot="-5400000">
            <a:off x="242888" y="577850"/>
            <a:ext cx="692150" cy="396875"/>
          </a:xfrm>
          <a:prstGeom prst="rect">
            <a:avLst/>
          </a:prstGeom>
          <a:noFill/>
          <a:ln w="9525">
            <a:noFill/>
            <a:miter lim="800000"/>
            <a:headEnd/>
            <a:tailEnd/>
          </a:ln>
        </p:spPr>
        <p:txBody>
          <a:bodyPr wrap="none">
            <a:spAutoFit/>
          </a:bodyPr>
          <a:lstStyle/>
          <a:p>
            <a:r>
              <a:rPr lang="fr-FR" sz="2000" i="0"/>
              <a:t>2008</a:t>
            </a:r>
          </a:p>
        </p:txBody>
      </p:sp>
      <p:sp>
        <p:nvSpPr>
          <p:cNvPr id="565258" name="Text Box 10"/>
          <p:cNvSpPr txBox="1">
            <a:spLocks noChangeArrowheads="1"/>
          </p:cNvSpPr>
          <p:nvPr/>
        </p:nvSpPr>
        <p:spPr bwMode="auto">
          <a:xfrm rot="-5400000">
            <a:off x="247651" y="1727200"/>
            <a:ext cx="692150" cy="396875"/>
          </a:xfrm>
          <a:prstGeom prst="rect">
            <a:avLst/>
          </a:prstGeom>
          <a:noFill/>
          <a:ln w="9525">
            <a:noFill/>
            <a:miter lim="800000"/>
            <a:headEnd/>
            <a:tailEnd/>
          </a:ln>
        </p:spPr>
        <p:txBody>
          <a:bodyPr wrap="none">
            <a:spAutoFit/>
          </a:bodyPr>
          <a:lstStyle/>
          <a:p>
            <a:r>
              <a:rPr lang="fr-FR" sz="2000" i="0"/>
              <a:t>2009</a:t>
            </a:r>
          </a:p>
        </p:txBody>
      </p:sp>
      <p:sp>
        <p:nvSpPr>
          <p:cNvPr id="565259" name="Text Box 11"/>
          <p:cNvSpPr txBox="1">
            <a:spLocks noChangeArrowheads="1"/>
          </p:cNvSpPr>
          <p:nvPr/>
        </p:nvSpPr>
        <p:spPr bwMode="auto">
          <a:xfrm rot="-5400000">
            <a:off x="52388" y="4010025"/>
            <a:ext cx="1149350" cy="400050"/>
          </a:xfrm>
          <a:prstGeom prst="rect">
            <a:avLst/>
          </a:prstGeom>
          <a:noFill/>
          <a:ln w="9525">
            <a:noFill/>
            <a:miter lim="800000"/>
            <a:headEnd/>
            <a:tailEnd/>
          </a:ln>
        </p:spPr>
        <p:txBody>
          <a:bodyPr>
            <a:spAutoFit/>
          </a:bodyPr>
          <a:lstStyle/>
          <a:p>
            <a:r>
              <a:rPr lang="fr-FR" sz="2000" i="0"/>
              <a:t>2011</a:t>
            </a:r>
          </a:p>
        </p:txBody>
      </p:sp>
      <p:sp>
        <p:nvSpPr>
          <p:cNvPr id="565260" name="Text Box 12"/>
          <p:cNvSpPr txBox="1">
            <a:spLocks noChangeArrowheads="1"/>
          </p:cNvSpPr>
          <p:nvPr/>
        </p:nvSpPr>
        <p:spPr bwMode="auto">
          <a:xfrm>
            <a:off x="1042988" y="271463"/>
            <a:ext cx="4757737" cy="701675"/>
          </a:xfrm>
          <a:prstGeom prst="rect">
            <a:avLst/>
          </a:prstGeom>
          <a:noFill/>
          <a:ln w="9525">
            <a:noFill/>
            <a:miter lim="800000"/>
            <a:headEnd/>
            <a:tailEnd/>
          </a:ln>
        </p:spPr>
        <p:txBody>
          <a:bodyPr wrap="none">
            <a:spAutoFit/>
          </a:bodyPr>
          <a:lstStyle/>
          <a:p>
            <a:r>
              <a:rPr lang="fr-FR" sz="2000" i="0"/>
              <a:t>10th september 2008 :  first beams around</a:t>
            </a:r>
          </a:p>
          <a:p>
            <a:r>
              <a:rPr lang="fr-FR" sz="2000" i="0"/>
              <a:t>19th september 2008 : incident</a:t>
            </a:r>
          </a:p>
        </p:txBody>
      </p:sp>
      <p:sp>
        <p:nvSpPr>
          <p:cNvPr id="565261" name="Text Box 13"/>
          <p:cNvSpPr txBox="1">
            <a:spLocks noChangeArrowheads="1"/>
          </p:cNvSpPr>
          <p:nvPr/>
        </p:nvSpPr>
        <p:spPr bwMode="auto">
          <a:xfrm>
            <a:off x="1036638" y="1608138"/>
            <a:ext cx="5540375" cy="701675"/>
          </a:xfrm>
          <a:prstGeom prst="rect">
            <a:avLst/>
          </a:prstGeom>
          <a:noFill/>
          <a:ln w="9525">
            <a:noFill/>
            <a:miter lim="800000"/>
            <a:headEnd/>
            <a:tailEnd/>
          </a:ln>
        </p:spPr>
        <p:txBody>
          <a:bodyPr wrap="none">
            <a:spAutoFit/>
          </a:bodyPr>
          <a:lstStyle/>
          <a:p>
            <a:r>
              <a:rPr lang="fr-FR" sz="2000" i="0" dirty="0"/>
              <a:t>20th </a:t>
            </a:r>
            <a:r>
              <a:rPr lang="fr-FR" sz="2000" i="0" dirty="0" err="1"/>
              <a:t>november</a:t>
            </a:r>
            <a:r>
              <a:rPr lang="fr-FR" sz="2000" i="0" dirty="0"/>
              <a:t> 2009 :  first </a:t>
            </a:r>
            <a:r>
              <a:rPr lang="fr-FR" sz="2000" i="0" dirty="0" err="1"/>
              <a:t>beams</a:t>
            </a:r>
            <a:r>
              <a:rPr lang="fr-FR" sz="2000" i="0" dirty="0"/>
              <a:t> </a:t>
            </a:r>
            <a:r>
              <a:rPr lang="fr-FR" sz="2000" i="0" dirty="0" err="1"/>
              <a:t>around</a:t>
            </a:r>
            <a:r>
              <a:rPr lang="fr-FR" sz="2000" i="0" dirty="0"/>
              <a:t> (</a:t>
            </a:r>
            <a:r>
              <a:rPr lang="fr-FR" sz="2000" dirty="0" err="1"/>
              <a:t>again</a:t>
            </a:r>
            <a:r>
              <a:rPr lang="fr-FR" sz="2000" i="0" dirty="0"/>
              <a:t>)</a:t>
            </a:r>
          </a:p>
          <a:p>
            <a:r>
              <a:rPr lang="fr-FR" sz="2000" i="0" dirty="0"/>
              <a:t>         </a:t>
            </a:r>
            <a:r>
              <a:rPr lang="fr-FR" sz="2000" i="0" dirty="0" err="1"/>
              <a:t>december</a:t>
            </a:r>
            <a:r>
              <a:rPr lang="fr-FR" sz="2000" i="0" dirty="0"/>
              <a:t> 2009 :  collisions </a:t>
            </a:r>
            <a:r>
              <a:rPr lang="fr-FR" sz="2000" i="0" dirty="0" err="1"/>
              <a:t>at</a:t>
            </a:r>
            <a:r>
              <a:rPr lang="fr-FR" sz="2000" i="0" dirty="0"/>
              <a:t> 2.36 </a:t>
            </a:r>
            <a:r>
              <a:rPr lang="fr-FR" sz="2000" i="0" dirty="0" err="1"/>
              <a:t>TeV</a:t>
            </a:r>
            <a:r>
              <a:rPr lang="fr-FR" sz="2000" i="0" dirty="0"/>
              <a:t> </a:t>
            </a:r>
            <a:r>
              <a:rPr lang="fr-FR" sz="2000" i="0" dirty="0" err="1"/>
              <a:t>cms</a:t>
            </a:r>
            <a:endParaRPr lang="fr-FR" sz="2000" i="0" dirty="0"/>
          </a:p>
        </p:txBody>
      </p:sp>
      <p:sp>
        <p:nvSpPr>
          <p:cNvPr id="565262" name="Text Box 14"/>
          <p:cNvSpPr txBox="1">
            <a:spLocks noChangeArrowheads="1"/>
          </p:cNvSpPr>
          <p:nvPr/>
        </p:nvSpPr>
        <p:spPr bwMode="auto">
          <a:xfrm>
            <a:off x="2997200" y="960438"/>
            <a:ext cx="3532955" cy="707886"/>
          </a:xfrm>
          <a:prstGeom prst="rect">
            <a:avLst/>
          </a:prstGeom>
          <a:noFill/>
          <a:ln w="9525">
            <a:noFill/>
            <a:miter lim="800000"/>
            <a:headEnd/>
            <a:tailEnd/>
          </a:ln>
        </p:spPr>
        <p:txBody>
          <a:bodyPr wrap="none">
            <a:spAutoFit/>
          </a:bodyPr>
          <a:lstStyle/>
          <a:p>
            <a:r>
              <a:rPr lang="fr-FR" sz="2000" dirty="0">
                <a:solidFill>
                  <a:schemeClr val="accent2"/>
                </a:solidFill>
              </a:rPr>
              <a:t>14 </a:t>
            </a:r>
            <a:r>
              <a:rPr lang="fr-FR" sz="2000" dirty="0" err="1">
                <a:solidFill>
                  <a:schemeClr val="accent2"/>
                </a:solidFill>
              </a:rPr>
              <a:t>months</a:t>
            </a:r>
            <a:r>
              <a:rPr lang="fr-FR" sz="2000" dirty="0">
                <a:solidFill>
                  <a:schemeClr val="accent2"/>
                </a:solidFill>
              </a:rPr>
              <a:t> of major </a:t>
            </a:r>
            <a:r>
              <a:rPr lang="fr-FR" sz="2000" dirty="0" err="1">
                <a:solidFill>
                  <a:schemeClr val="accent2"/>
                </a:solidFill>
              </a:rPr>
              <a:t>repairs</a:t>
            </a:r>
            <a:r>
              <a:rPr lang="fr-FR" sz="2000" dirty="0">
                <a:solidFill>
                  <a:schemeClr val="accent2"/>
                </a:solidFill>
              </a:rPr>
              <a:t> </a:t>
            </a:r>
          </a:p>
          <a:p>
            <a:r>
              <a:rPr lang="fr-FR" sz="2000" dirty="0">
                <a:solidFill>
                  <a:schemeClr val="accent2"/>
                </a:solidFill>
              </a:rPr>
              <a:t>New </a:t>
            </a:r>
            <a:r>
              <a:rPr lang="fr-FR" sz="2000" dirty="0" err="1">
                <a:solidFill>
                  <a:schemeClr val="accent2"/>
                </a:solidFill>
              </a:rPr>
              <a:t>Quench</a:t>
            </a:r>
            <a:r>
              <a:rPr lang="fr-FR" sz="2000" dirty="0">
                <a:solidFill>
                  <a:schemeClr val="accent2"/>
                </a:solidFill>
              </a:rPr>
              <a:t> Protection system</a:t>
            </a:r>
          </a:p>
        </p:txBody>
      </p:sp>
      <p:sp>
        <p:nvSpPr>
          <p:cNvPr id="565263" name="Text Box 15"/>
          <p:cNvSpPr txBox="1">
            <a:spLocks noChangeArrowheads="1"/>
          </p:cNvSpPr>
          <p:nvPr/>
        </p:nvSpPr>
        <p:spPr bwMode="auto">
          <a:xfrm>
            <a:off x="1187624" y="2348880"/>
            <a:ext cx="5845175" cy="396875"/>
          </a:xfrm>
          <a:prstGeom prst="rect">
            <a:avLst/>
          </a:prstGeom>
          <a:noFill/>
          <a:ln w="9525">
            <a:noFill/>
            <a:miter lim="800000"/>
            <a:headEnd/>
            <a:tailEnd/>
          </a:ln>
        </p:spPr>
        <p:txBody>
          <a:bodyPr wrap="none">
            <a:spAutoFit/>
          </a:bodyPr>
          <a:lstStyle/>
          <a:p>
            <a:r>
              <a:rPr lang="fr-FR" sz="2000" dirty="0" err="1">
                <a:solidFill>
                  <a:schemeClr val="accent2"/>
                </a:solidFill>
              </a:rPr>
              <a:t>January</a:t>
            </a:r>
            <a:r>
              <a:rPr lang="fr-FR" sz="2000" dirty="0">
                <a:solidFill>
                  <a:schemeClr val="accent2"/>
                </a:solidFill>
              </a:rPr>
              <a:t> 2010 : </a:t>
            </a:r>
            <a:r>
              <a:rPr lang="fr-FR" sz="2000" dirty="0" err="1">
                <a:solidFill>
                  <a:schemeClr val="accent2"/>
                </a:solidFill>
              </a:rPr>
              <a:t>decided</a:t>
            </a:r>
            <a:r>
              <a:rPr lang="fr-FR" sz="2000" dirty="0">
                <a:solidFill>
                  <a:schemeClr val="accent2"/>
                </a:solidFill>
              </a:rPr>
              <a:t> scenario 2010-11    7 </a:t>
            </a:r>
            <a:r>
              <a:rPr lang="fr-FR" sz="2000" dirty="0" err="1">
                <a:solidFill>
                  <a:schemeClr val="accent2"/>
                </a:solidFill>
              </a:rPr>
              <a:t>TeV</a:t>
            </a:r>
            <a:r>
              <a:rPr lang="fr-FR" sz="2000" dirty="0">
                <a:solidFill>
                  <a:schemeClr val="accent2"/>
                </a:solidFill>
              </a:rPr>
              <a:t> </a:t>
            </a:r>
            <a:r>
              <a:rPr lang="fr-FR" sz="2000" dirty="0" err="1">
                <a:solidFill>
                  <a:schemeClr val="accent2"/>
                </a:solidFill>
              </a:rPr>
              <a:t>cms</a:t>
            </a:r>
            <a:endParaRPr lang="fr-FR" sz="2000" dirty="0">
              <a:solidFill>
                <a:schemeClr val="accent2"/>
              </a:solidFill>
            </a:endParaRPr>
          </a:p>
        </p:txBody>
      </p:sp>
      <p:sp>
        <p:nvSpPr>
          <p:cNvPr id="565264" name="Text Box 16"/>
          <p:cNvSpPr txBox="1">
            <a:spLocks noChangeArrowheads="1"/>
          </p:cNvSpPr>
          <p:nvPr/>
        </p:nvSpPr>
        <p:spPr bwMode="auto">
          <a:xfrm>
            <a:off x="1417638" y="3086100"/>
            <a:ext cx="5254625" cy="708025"/>
          </a:xfrm>
          <a:prstGeom prst="rect">
            <a:avLst/>
          </a:prstGeom>
          <a:noFill/>
          <a:ln w="9525">
            <a:noFill/>
            <a:miter lim="800000"/>
            <a:headEnd/>
            <a:tailEnd/>
          </a:ln>
        </p:spPr>
        <p:txBody>
          <a:bodyPr wrap="none">
            <a:spAutoFit/>
          </a:bodyPr>
          <a:lstStyle/>
          <a:p>
            <a:r>
              <a:rPr lang="fr-FR" sz="2000" i="0"/>
              <a:t>30th march 2010 :  first collisions at 7 TeV cms</a:t>
            </a:r>
          </a:p>
          <a:p>
            <a:r>
              <a:rPr lang="fr-FR" sz="2000" i="0"/>
              <a:t>        august 2010 :  luminosity of 10</a:t>
            </a:r>
            <a:r>
              <a:rPr lang="fr-FR" sz="2000" i="0" baseline="30000"/>
              <a:t>31</a:t>
            </a:r>
            <a:r>
              <a:rPr lang="fr-FR" sz="2000" i="0"/>
              <a:t> cm</a:t>
            </a:r>
            <a:r>
              <a:rPr lang="fr-FR" sz="2000" i="0" baseline="30000"/>
              <a:t>-2</a:t>
            </a:r>
            <a:r>
              <a:rPr lang="fr-FR" sz="2000" i="0"/>
              <a:t> s</a:t>
            </a:r>
            <a:r>
              <a:rPr lang="fr-FR" sz="2000" i="0" baseline="30000"/>
              <a:t>-1</a:t>
            </a:r>
          </a:p>
        </p:txBody>
      </p:sp>
      <p:sp>
        <p:nvSpPr>
          <p:cNvPr id="565265" name="Text Box 17"/>
          <p:cNvSpPr txBox="1">
            <a:spLocks noChangeArrowheads="1"/>
          </p:cNvSpPr>
          <p:nvPr/>
        </p:nvSpPr>
        <p:spPr bwMode="auto">
          <a:xfrm>
            <a:off x="4355976" y="2708920"/>
            <a:ext cx="1966912" cy="396875"/>
          </a:xfrm>
          <a:prstGeom prst="rect">
            <a:avLst/>
          </a:prstGeom>
          <a:noFill/>
          <a:ln w="9525">
            <a:noFill/>
            <a:miter lim="800000"/>
            <a:headEnd/>
            <a:tailEnd/>
          </a:ln>
        </p:spPr>
        <p:txBody>
          <a:bodyPr wrap="none">
            <a:spAutoFit/>
          </a:bodyPr>
          <a:lstStyle/>
          <a:p>
            <a:r>
              <a:rPr lang="fr-FR" sz="2000" b="0" dirty="0" err="1">
                <a:solidFill>
                  <a:schemeClr val="accent2"/>
                </a:solidFill>
              </a:rPr>
              <a:t>instead</a:t>
            </a:r>
            <a:r>
              <a:rPr lang="fr-FR" sz="2000" b="0" dirty="0">
                <a:solidFill>
                  <a:schemeClr val="accent2"/>
                </a:solidFill>
              </a:rPr>
              <a:t> of 14 </a:t>
            </a:r>
            <a:r>
              <a:rPr lang="fr-FR" sz="2000" b="0" dirty="0" err="1">
                <a:solidFill>
                  <a:schemeClr val="accent2"/>
                </a:solidFill>
              </a:rPr>
              <a:t>TeV</a:t>
            </a:r>
            <a:endParaRPr lang="fr-FR" sz="2000" b="0" dirty="0">
              <a:solidFill>
                <a:schemeClr val="accent2"/>
              </a:solidFill>
            </a:endParaRPr>
          </a:p>
        </p:txBody>
      </p:sp>
      <p:sp>
        <p:nvSpPr>
          <p:cNvPr id="6162" name="ZoneTexte 1"/>
          <p:cNvSpPr txBox="1">
            <a:spLocks noChangeArrowheads="1"/>
          </p:cNvSpPr>
          <p:nvPr/>
        </p:nvSpPr>
        <p:spPr bwMode="auto">
          <a:xfrm rot="-5400000">
            <a:off x="261938" y="2940050"/>
            <a:ext cx="698500" cy="400050"/>
          </a:xfrm>
          <a:prstGeom prst="rect">
            <a:avLst/>
          </a:prstGeom>
          <a:noFill/>
          <a:ln w="9525">
            <a:noFill/>
            <a:miter lim="800000"/>
            <a:headEnd/>
            <a:tailEnd/>
          </a:ln>
        </p:spPr>
        <p:txBody>
          <a:bodyPr wrap="none">
            <a:spAutoFit/>
          </a:bodyPr>
          <a:lstStyle/>
          <a:p>
            <a:r>
              <a:rPr lang="fr-FR" sz="2000" i="0"/>
              <a:t>2010</a:t>
            </a:r>
          </a:p>
        </p:txBody>
      </p:sp>
      <p:sp>
        <p:nvSpPr>
          <p:cNvPr id="4" name="ZoneTexte 3"/>
          <p:cNvSpPr txBox="1">
            <a:spLocks noChangeArrowheads="1"/>
          </p:cNvSpPr>
          <p:nvPr/>
        </p:nvSpPr>
        <p:spPr bwMode="auto">
          <a:xfrm>
            <a:off x="1036638" y="4098925"/>
            <a:ext cx="6073775" cy="1015663"/>
          </a:xfrm>
          <a:prstGeom prst="rect">
            <a:avLst/>
          </a:prstGeom>
          <a:noFill/>
          <a:ln w="9525">
            <a:noFill/>
            <a:miter lim="800000"/>
            <a:headEnd/>
            <a:tailEnd/>
          </a:ln>
        </p:spPr>
        <p:txBody>
          <a:bodyPr>
            <a:spAutoFit/>
          </a:bodyPr>
          <a:lstStyle/>
          <a:p>
            <a:r>
              <a:rPr lang="en-US" dirty="0">
                <a:solidFill>
                  <a:srgbClr val="FF0000"/>
                </a:solidFill>
              </a:rPr>
              <a:t>               </a:t>
            </a:r>
            <a:r>
              <a:rPr lang="en-US" sz="2000" i="0" dirty="0">
                <a:solidFill>
                  <a:srgbClr val="FF0000"/>
                </a:solidFill>
              </a:rPr>
              <a:t>may 2011 :  luminosity &gt; 10</a:t>
            </a:r>
            <a:r>
              <a:rPr lang="en-US" sz="2000" i="0" baseline="30000" dirty="0">
                <a:solidFill>
                  <a:srgbClr val="FF0000"/>
                </a:solidFill>
              </a:rPr>
              <a:t>33</a:t>
            </a:r>
            <a:r>
              <a:rPr lang="en-US" sz="2000" i="0" dirty="0">
                <a:solidFill>
                  <a:srgbClr val="FF0000"/>
                </a:solidFill>
              </a:rPr>
              <a:t> cm</a:t>
            </a:r>
            <a:r>
              <a:rPr lang="en-US" sz="2000" i="0" baseline="30000" dirty="0">
                <a:solidFill>
                  <a:srgbClr val="FF0000"/>
                </a:solidFill>
              </a:rPr>
              <a:t>-2</a:t>
            </a:r>
            <a:r>
              <a:rPr lang="en-US" sz="2000" i="0" dirty="0">
                <a:solidFill>
                  <a:srgbClr val="FF0000"/>
                </a:solidFill>
              </a:rPr>
              <a:t> s</a:t>
            </a:r>
            <a:r>
              <a:rPr lang="en-US" sz="2000" i="0" baseline="30000" dirty="0">
                <a:solidFill>
                  <a:srgbClr val="FF0000"/>
                </a:solidFill>
              </a:rPr>
              <a:t>-1</a:t>
            </a:r>
          </a:p>
          <a:p>
            <a:r>
              <a:rPr lang="en-US" sz="2000" i="0" dirty="0">
                <a:solidFill>
                  <a:srgbClr val="FF0000"/>
                </a:solidFill>
              </a:rPr>
              <a:t>        </a:t>
            </a:r>
            <a:r>
              <a:rPr lang="en-US" sz="2000" i="0" dirty="0" err="1">
                <a:solidFill>
                  <a:srgbClr val="FF0000"/>
                </a:solidFill>
              </a:rPr>
              <a:t>november</a:t>
            </a:r>
            <a:r>
              <a:rPr lang="en-US" sz="2000" i="0" dirty="0">
                <a:solidFill>
                  <a:srgbClr val="FF0000"/>
                </a:solidFill>
              </a:rPr>
              <a:t> 2011 :  integrated luminosity  ~  5 fb</a:t>
            </a:r>
            <a:r>
              <a:rPr lang="en-US" sz="2000" i="0" baseline="30000" dirty="0">
                <a:solidFill>
                  <a:srgbClr val="FF0000"/>
                </a:solidFill>
              </a:rPr>
              <a:t>-1 </a:t>
            </a:r>
          </a:p>
          <a:p>
            <a:r>
              <a:rPr lang="en-US" sz="2000" i="0" dirty="0">
                <a:solidFill>
                  <a:srgbClr val="FF0000"/>
                </a:solidFill>
              </a:rPr>
              <a:t> 13</a:t>
            </a:r>
            <a:r>
              <a:rPr lang="en-US" sz="2000" i="0" baseline="30000" dirty="0">
                <a:solidFill>
                  <a:srgbClr val="FF0000"/>
                </a:solidFill>
              </a:rPr>
              <a:t>th</a:t>
            </a:r>
            <a:r>
              <a:rPr lang="en-US" sz="2000" i="0" dirty="0">
                <a:solidFill>
                  <a:srgbClr val="FF0000"/>
                </a:solidFill>
              </a:rPr>
              <a:t> </a:t>
            </a:r>
            <a:r>
              <a:rPr lang="en-US" sz="2000" i="0" dirty="0" err="1">
                <a:solidFill>
                  <a:srgbClr val="FF0000"/>
                </a:solidFill>
              </a:rPr>
              <a:t>december</a:t>
            </a:r>
            <a:r>
              <a:rPr lang="en-US" sz="2000" i="0" dirty="0">
                <a:solidFill>
                  <a:srgbClr val="FF0000"/>
                </a:solidFill>
              </a:rPr>
              <a:t> 2011 :  first ‘signal’ around </a:t>
            </a:r>
            <a:r>
              <a:rPr lang="en-US" sz="2000" i="0" dirty="0" smtClean="0">
                <a:solidFill>
                  <a:srgbClr val="FF0000"/>
                </a:solidFill>
              </a:rPr>
              <a:t>126 </a:t>
            </a:r>
            <a:r>
              <a:rPr lang="en-US" sz="2000" i="0" dirty="0" err="1">
                <a:solidFill>
                  <a:srgbClr val="FF0000"/>
                </a:solidFill>
              </a:rPr>
              <a:t>GeV</a:t>
            </a:r>
            <a:endParaRPr lang="en-US" sz="2000" i="0" dirty="0">
              <a:solidFill>
                <a:srgbClr val="FF0000"/>
              </a:solidFill>
            </a:endParaRPr>
          </a:p>
        </p:txBody>
      </p:sp>
      <p:pic>
        <p:nvPicPr>
          <p:cNvPr id="11284" name="Picture 20"/>
          <p:cNvPicPr>
            <a:picLocks noChangeAspect="1" noChangeArrowheads="1"/>
          </p:cNvPicPr>
          <p:nvPr/>
        </p:nvPicPr>
        <p:blipFill>
          <a:blip r:embed="rId3" cstate="print"/>
          <a:srcRect/>
          <a:stretch>
            <a:fillRect/>
          </a:stretch>
        </p:blipFill>
        <p:spPr bwMode="auto">
          <a:xfrm>
            <a:off x="804863" y="5116513"/>
            <a:ext cx="257175" cy="65087"/>
          </a:xfrm>
          <a:prstGeom prst="rect">
            <a:avLst/>
          </a:prstGeom>
          <a:noFill/>
          <a:ln w="9525">
            <a:noFill/>
            <a:miter lim="800000"/>
            <a:headEnd/>
            <a:tailEnd/>
          </a:ln>
        </p:spPr>
      </p:pic>
      <p:sp>
        <p:nvSpPr>
          <p:cNvPr id="25" name="Text Box 10"/>
          <p:cNvSpPr txBox="1">
            <a:spLocks noChangeArrowheads="1"/>
          </p:cNvSpPr>
          <p:nvPr/>
        </p:nvSpPr>
        <p:spPr bwMode="auto">
          <a:xfrm rot="-5400000">
            <a:off x="278607" y="5334794"/>
            <a:ext cx="696912" cy="400050"/>
          </a:xfrm>
          <a:prstGeom prst="rect">
            <a:avLst/>
          </a:prstGeom>
          <a:noFill/>
          <a:ln w="9525">
            <a:noFill/>
            <a:miter lim="800000"/>
            <a:headEnd/>
            <a:tailEnd/>
          </a:ln>
        </p:spPr>
        <p:txBody>
          <a:bodyPr wrap="none">
            <a:spAutoFit/>
          </a:bodyPr>
          <a:lstStyle/>
          <a:p>
            <a:r>
              <a:rPr lang="fr-FR" sz="2000" i="0"/>
              <a:t>2012</a:t>
            </a:r>
          </a:p>
        </p:txBody>
      </p:sp>
      <p:sp>
        <p:nvSpPr>
          <p:cNvPr id="23" name="ZoneTexte 22"/>
          <p:cNvSpPr txBox="1">
            <a:spLocks noChangeArrowheads="1"/>
          </p:cNvSpPr>
          <p:nvPr/>
        </p:nvSpPr>
        <p:spPr bwMode="auto">
          <a:xfrm>
            <a:off x="1008063" y="5148263"/>
            <a:ext cx="6073775" cy="1077912"/>
          </a:xfrm>
          <a:prstGeom prst="rect">
            <a:avLst/>
          </a:prstGeom>
          <a:noFill/>
          <a:ln w="9525">
            <a:noFill/>
            <a:miter lim="800000"/>
            <a:headEnd/>
            <a:tailEnd/>
          </a:ln>
        </p:spPr>
        <p:txBody>
          <a:bodyPr>
            <a:spAutoFit/>
          </a:bodyPr>
          <a:lstStyle/>
          <a:p>
            <a:r>
              <a:rPr lang="en-US">
                <a:solidFill>
                  <a:srgbClr val="FF0000"/>
                </a:solidFill>
              </a:rPr>
              <a:t>            </a:t>
            </a:r>
            <a:r>
              <a:rPr lang="en-US" sz="2000" i="0">
                <a:solidFill>
                  <a:srgbClr val="FF0000"/>
                </a:solidFill>
              </a:rPr>
              <a:t>march 2012 :  start again at 8 TeV </a:t>
            </a:r>
            <a:endParaRPr lang="en-US" sz="2000" i="0" baseline="30000">
              <a:solidFill>
                <a:srgbClr val="FF0000"/>
              </a:solidFill>
            </a:endParaRPr>
          </a:p>
          <a:p>
            <a:r>
              <a:rPr lang="en-US" sz="2000" i="0">
                <a:solidFill>
                  <a:srgbClr val="FF0000"/>
                </a:solidFill>
              </a:rPr>
              <a:t>             4</a:t>
            </a:r>
            <a:r>
              <a:rPr lang="en-US" sz="2000" i="0" baseline="30000">
                <a:solidFill>
                  <a:srgbClr val="FF0000"/>
                </a:solidFill>
              </a:rPr>
              <a:t>th</a:t>
            </a:r>
            <a:r>
              <a:rPr lang="en-US" sz="2000" i="0">
                <a:solidFill>
                  <a:srgbClr val="FF0000"/>
                </a:solidFill>
              </a:rPr>
              <a:t> July 2012 :  evidence for a new boson  </a:t>
            </a:r>
          </a:p>
          <a:p>
            <a:r>
              <a:rPr lang="en-US" sz="2000" i="0">
                <a:solidFill>
                  <a:srgbClr val="FF0000"/>
                </a:solidFill>
              </a:rPr>
              <a:t>                  ( </a:t>
            </a:r>
            <a:r>
              <a:rPr lang="en-US" sz="2000">
                <a:solidFill>
                  <a:srgbClr val="FF0000"/>
                </a:solidFill>
              </a:rPr>
              <a:t>integrated luminosity  ~  6 fb</a:t>
            </a:r>
            <a:r>
              <a:rPr lang="en-US" sz="2000" baseline="30000">
                <a:solidFill>
                  <a:srgbClr val="FF0000"/>
                </a:solidFill>
              </a:rPr>
              <a:t>-1  </a:t>
            </a:r>
            <a:r>
              <a:rPr lang="en-US" sz="2000" i="0">
                <a:solidFill>
                  <a:srgbClr val="FF0000"/>
                </a:solidFill>
              </a:rPr>
              <a:t>)</a:t>
            </a:r>
          </a:p>
        </p:txBody>
      </p:sp>
      <p:pic>
        <p:nvPicPr>
          <p:cNvPr id="544770" name="Picture 2" descr="http://blogs.scientificamerican.com/degrees-of-freedom/files/2011/12/Lyn-Evans.jpg"/>
          <p:cNvPicPr>
            <a:picLocks noChangeAspect="1" noChangeArrowheads="1"/>
          </p:cNvPicPr>
          <p:nvPr/>
        </p:nvPicPr>
        <p:blipFill>
          <a:blip r:embed="rId4" cstate="print"/>
          <a:srcRect/>
          <a:stretch>
            <a:fillRect/>
          </a:stretch>
        </p:blipFill>
        <p:spPr bwMode="auto">
          <a:xfrm>
            <a:off x="6732240" y="695786"/>
            <a:ext cx="2232248" cy="1437070"/>
          </a:xfrm>
          <a:prstGeom prst="rect">
            <a:avLst/>
          </a:prstGeom>
          <a:noFill/>
        </p:spPr>
      </p:pic>
      <p:pic>
        <p:nvPicPr>
          <p:cNvPr id="544772" name="Picture 4" descr="http://lcg-archive.web.cern.ch/lcg-archive/lhcgridfest/people/Peter_Jenni_sm.jpg"/>
          <p:cNvPicPr>
            <a:picLocks noChangeAspect="1" noChangeArrowheads="1"/>
          </p:cNvPicPr>
          <p:nvPr/>
        </p:nvPicPr>
        <p:blipFill>
          <a:blip r:embed="rId5" cstate="print"/>
          <a:srcRect/>
          <a:stretch>
            <a:fillRect/>
          </a:stretch>
        </p:blipFill>
        <p:spPr bwMode="auto">
          <a:xfrm>
            <a:off x="6700969" y="4598665"/>
            <a:ext cx="1171575" cy="1524001"/>
          </a:xfrm>
          <a:prstGeom prst="rect">
            <a:avLst/>
          </a:prstGeom>
          <a:noFill/>
        </p:spPr>
      </p:pic>
      <p:pic>
        <p:nvPicPr>
          <p:cNvPr id="544774" name="Picture 6" descr="http://upload.wikimedia.org/wikipedia/commons/thumb/d/d9/Fabiola-Gianotti.jpg/220px-Fabiola-Gianotti.jpg"/>
          <p:cNvPicPr>
            <a:picLocks noChangeAspect="1" noChangeArrowheads="1"/>
          </p:cNvPicPr>
          <p:nvPr/>
        </p:nvPicPr>
        <p:blipFill>
          <a:blip r:embed="rId6" cstate="print"/>
          <a:srcRect/>
          <a:stretch>
            <a:fillRect/>
          </a:stretch>
        </p:blipFill>
        <p:spPr bwMode="auto">
          <a:xfrm>
            <a:off x="7925105" y="4581128"/>
            <a:ext cx="1039383" cy="1559074"/>
          </a:xfrm>
          <a:prstGeom prst="rect">
            <a:avLst/>
          </a:prstGeom>
          <a:noFill/>
        </p:spPr>
      </p:pic>
      <p:pic>
        <p:nvPicPr>
          <p:cNvPr id="544776" name="Picture 8" descr="http://images.iop.org/objects/ccr/cern/52/5/21/CCfac5_05_12.jpg"/>
          <p:cNvPicPr>
            <a:picLocks noChangeAspect="1" noChangeArrowheads="1"/>
          </p:cNvPicPr>
          <p:nvPr/>
        </p:nvPicPr>
        <p:blipFill>
          <a:blip r:embed="rId7" cstate="print"/>
          <a:srcRect/>
          <a:stretch>
            <a:fillRect/>
          </a:stretch>
        </p:blipFill>
        <p:spPr bwMode="auto">
          <a:xfrm>
            <a:off x="6876256" y="2276872"/>
            <a:ext cx="1036426" cy="1000945"/>
          </a:xfrm>
          <a:prstGeom prst="rect">
            <a:avLst/>
          </a:prstGeom>
          <a:noFill/>
        </p:spPr>
      </p:pic>
      <p:pic>
        <p:nvPicPr>
          <p:cNvPr id="544778" name="Picture 10" descr="http://www.helsinki.fi/%7Ehitu_www/Della_negra_n2.jpg"/>
          <p:cNvPicPr>
            <a:picLocks noChangeAspect="1" noChangeArrowheads="1"/>
          </p:cNvPicPr>
          <p:nvPr/>
        </p:nvPicPr>
        <p:blipFill>
          <a:blip r:embed="rId8" cstate="print"/>
          <a:srcRect/>
          <a:stretch>
            <a:fillRect/>
          </a:stretch>
        </p:blipFill>
        <p:spPr bwMode="auto">
          <a:xfrm>
            <a:off x="8028384" y="2348880"/>
            <a:ext cx="899592" cy="888486"/>
          </a:xfrm>
          <a:prstGeom prst="rect">
            <a:avLst/>
          </a:prstGeom>
          <a:noFill/>
        </p:spPr>
      </p:pic>
      <p:pic>
        <p:nvPicPr>
          <p:cNvPr id="544780" name="Picture 12" descr="http://smaria.home.cern.ch/smaria/ppep/guido.jpg"/>
          <p:cNvPicPr>
            <a:picLocks noChangeAspect="1" noChangeArrowheads="1"/>
          </p:cNvPicPr>
          <p:nvPr/>
        </p:nvPicPr>
        <p:blipFill>
          <a:blip r:embed="rId9" cstate="print"/>
          <a:srcRect/>
          <a:stretch>
            <a:fillRect/>
          </a:stretch>
        </p:blipFill>
        <p:spPr bwMode="auto">
          <a:xfrm>
            <a:off x="6876256" y="3356991"/>
            <a:ext cx="1039230" cy="1117173"/>
          </a:xfrm>
          <a:prstGeom prst="rect">
            <a:avLst/>
          </a:prstGeom>
          <a:noFill/>
        </p:spPr>
      </p:pic>
      <p:pic>
        <p:nvPicPr>
          <p:cNvPr id="544786" name="Picture 18" descr="http://static.stuff.co.nz/1341427325/200/7224200.jpg"/>
          <p:cNvPicPr>
            <a:picLocks noChangeAspect="1" noChangeArrowheads="1"/>
          </p:cNvPicPr>
          <p:nvPr/>
        </p:nvPicPr>
        <p:blipFill>
          <a:blip r:embed="rId10" cstate="print"/>
          <a:srcRect/>
          <a:stretch>
            <a:fillRect/>
          </a:stretch>
        </p:blipFill>
        <p:spPr bwMode="auto">
          <a:xfrm>
            <a:off x="8028384" y="3356992"/>
            <a:ext cx="914541" cy="1099990"/>
          </a:xfrm>
          <a:prstGeom prst="rect">
            <a:avLst/>
          </a:prstGeom>
          <a:noFill/>
        </p:spPr>
      </p:pic>
      <p:sp>
        <p:nvSpPr>
          <p:cNvPr id="32" name="Rectangle 31"/>
          <p:cNvSpPr/>
          <p:nvPr/>
        </p:nvSpPr>
        <p:spPr>
          <a:xfrm>
            <a:off x="971600" y="6165304"/>
            <a:ext cx="7327134" cy="646331"/>
          </a:xfrm>
          <a:prstGeom prst="rect">
            <a:avLst/>
          </a:prstGeom>
        </p:spPr>
        <p:txBody>
          <a:bodyPr wrap="none">
            <a:spAutoFit/>
          </a:bodyPr>
          <a:lstStyle/>
          <a:p>
            <a:r>
              <a:rPr lang="en-GB" dirty="0" smtClean="0"/>
              <a:t>11</a:t>
            </a:r>
            <a:r>
              <a:rPr lang="en-GB" baseline="30000" dirty="0" smtClean="0"/>
              <a:t>th</a:t>
            </a:r>
            <a:r>
              <a:rPr lang="en-GB" dirty="0" smtClean="0"/>
              <a:t> December 2012: Milner Foundation: Special Fundamental Physics Prize</a:t>
            </a:r>
          </a:p>
          <a:p>
            <a:r>
              <a:rPr lang="en-GB" dirty="0" smtClean="0"/>
              <a:t>18</a:t>
            </a:r>
            <a:r>
              <a:rPr lang="en-GB" baseline="30000" dirty="0" smtClean="0"/>
              <a:t>th</a:t>
            </a:r>
            <a:r>
              <a:rPr lang="en-GB" dirty="0" smtClean="0"/>
              <a:t> December 2012: XVIII IFT-UAM/CSIC Christmas Workshop</a:t>
            </a:r>
            <a:endParaRPr lang="en-GB"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52400"/>
            <a:ext cx="8229600" cy="1251062"/>
          </a:xfrm>
        </p:spPr>
        <p:txBody>
          <a:bodyPr>
            <a:normAutofit/>
          </a:bodyPr>
          <a:lstStyle/>
          <a:p>
            <a:r>
              <a:rPr lang="en-GB" dirty="0" smtClean="0"/>
              <a:t>July 2012 Revolution</a:t>
            </a:r>
            <a:endParaRPr lang="en-GB" dirty="0"/>
          </a:p>
        </p:txBody>
      </p:sp>
      <p:pic>
        <p:nvPicPr>
          <p:cNvPr id="1026" name="Picture 2"/>
          <p:cNvPicPr>
            <a:picLocks noChangeAspect="1" noChangeArrowheads="1"/>
          </p:cNvPicPr>
          <p:nvPr/>
        </p:nvPicPr>
        <p:blipFill>
          <a:blip r:embed="rId3" cstate="print"/>
          <a:srcRect/>
          <a:stretch>
            <a:fillRect/>
          </a:stretch>
        </p:blipFill>
        <p:spPr bwMode="auto">
          <a:xfrm>
            <a:off x="2699792" y="1628800"/>
            <a:ext cx="6270278" cy="4337608"/>
          </a:xfrm>
          <a:prstGeom prst="rect">
            <a:avLst/>
          </a:prstGeom>
          <a:noFill/>
          <a:ln w="9525">
            <a:noFill/>
            <a:miter lim="800000"/>
            <a:headEnd/>
            <a:tailEnd/>
          </a:ln>
        </p:spPr>
      </p:pic>
      <p:cxnSp>
        <p:nvCxnSpPr>
          <p:cNvPr id="4" name="Elbow Connector 3"/>
          <p:cNvCxnSpPr/>
          <p:nvPr/>
        </p:nvCxnSpPr>
        <p:spPr>
          <a:xfrm>
            <a:off x="1475656" y="1772816"/>
            <a:ext cx="1124253" cy="39139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a:off x="1475656" y="5301208"/>
            <a:ext cx="1124253" cy="39139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0409" y="5085184"/>
            <a:ext cx="1135247" cy="369332"/>
          </a:xfrm>
          <a:prstGeom prst="rect">
            <a:avLst/>
          </a:prstGeom>
          <a:noFill/>
        </p:spPr>
        <p:txBody>
          <a:bodyPr wrap="none" rtlCol="0">
            <a:spAutoFit/>
          </a:bodyPr>
          <a:lstStyle/>
          <a:p>
            <a:r>
              <a:rPr lang="en-GB" dirty="0" smtClean="0"/>
              <a:t>Old World</a:t>
            </a:r>
            <a:endParaRPr lang="en-GB" dirty="0"/>
          </a:p>
        </p:txBody>
      </p:sp>
      <p:sp>
        <p:nvSpPr>
          <p:cNvPr id="9" name="TextBox 8"/>
          <p:cNvSpPr txBox="1"/>
          <p:nvPr/>
        </p:nvSpPr>
        <p:spPr>
          <a:xfrm>
            <a:off x="340409" y="1556792"/>
            <a:ext cx="1197315" cy="369332"/>
          </a:xfrm>
          <a:prstGeom prst="rect">
            <a:avLst/>
          </a:prstGeom>
          <a:noFill/>
        </p:spPr>
        <p:txBody>
          <a:bodyPr wrap="none" rtlCol="0">
            <a:spAutoFit/>
          </a:bodyPr>
          <a:lstStyle/>
          <a:p>
            <a:r>
              <a:rPr lang="en-GB" dirty="0" err="1" smtClean="0"/>
              <a:t>NewWorld</a:t>
            </a:r>
            <a:endParaRPr lang="en-GB" dirty="0"/>
          </a:p>
        </p:txBody>
      </p:sp>
      <p:pic>
        <p:nvPicPr>
          <p:cNvPr id="1030" name="Picture 6" descr="Old Map of the World"/>
          <p:cNvPicPr>
            <a:picLocks noChangeAspect="1" noChangeArrowheads="1"/>
          </p:cNvPicPr>
          <p:nvPr/>
        </p:nvPicPr>
        <p:blipFill>
          <a:blip r:embed="rId4" cstate="print"/>
          <a:srcRect/>
          <a:stretch>
            <a:fillRect/>
          </a:stretch>
        </p:blipFill>
        <p:spPr bwMode="auto">
          <a:xfrm>
            <a:off x="179512" y="5517232"/>
            <a:ext cx="1706402" cy="980728"/>
          </a:xfrm>
          <a:prstGeom prst="rect">
            <a:avLst/>
          </a:prstGeom>
          <a:noFill/>
        </p:spPr>
      </p:pic>
      <p:pic>
        <p:nvPicPr>
          <p:cNvPr id="1032" name="Picture 8" descr="http://3.bp.blogspot.com/_HRMlac6v5NA/TN7LJ-VbMuI/AAAAAAAAAQQ/pIDMDlLIQGs/s1600/brave-new-world-revisited.jpg"/>
          <p:cNvPicPr>
            <a:picLocks noChangeAspect="1" noChangeArrowheads="1"/>
          </p:cNvPicPr>
          <p:nvPr/>
        </p:nvPicPr>
        <p:blipFill>
          <a:blip r:embed="rId5" cstate="print"/>
          <a:srcRect/>
          <a:stretch>
            <a:fillRect/>
          </a:stretch>
        </p:blipFill>
        <p:spPr bwMode="auto">
          <a:xfrm>
            <a:off x="323528" y="1916831"/>
            <a:ext cx="1584176" cy="2389625"/>
          </a:xfrm>
          <a:prstGeom prst="rect">
            <a:avLst/>
          </a:prstGeom>
          <a:noFill/>
        </p:spPr>
      </p:pic>
      <p:grpSp>
        <p:nvGrpSpPr>
          <p:cNvPr id="3" name="Group 9"/>
          <p:cNvGrpSpPr/>
          <p:nvPr/>
        </p:nvGrpSpPr>
        <p:grpSpPr>
          <a:xfrm>
            <a:off x="0" y="0"/>
            <a:ext cx="2195736" cy="1412776"/>
            <a:chOff x="0" y="0"/>
            <a:chExt cx="3131840" cy="2348880"/>
          </a:xfrm>
        </p:grpSpPr>
        <p:pic>
          <p:nvPicPr>
            <p:cNvPr id="11" name="Picture 3" descr="http://www.douglaserice.com/wp-content/uploads/2012/07/July-2012-Calendar.jpg"/>
            <p:cNvPicPr>
              <a:picLocks noChangeAspect="1" noChangeArrowheads="1"/>
            </p:cNvPicPr>
            <p:nvPr/>
          </p:nvPicPr>
          <p:blipFill>
            <a:blip r:embed="rId6" cstate="print"/>
            <a:srcRect/>
            <a:stretch>
              <a:fillRect/>
            </a:stretch>
          </p:blipFill>
          <p:spPr bwMode="auto">
            <a:xfrm>
              <a:off x="0" y="0"/>
              <a:ext cx="3131840" cy="2348880"/>
            </a:xfrm>
            <a:prstGeom prst="rect">
              <a:avLst/>
            </a:prstGeom>
            <a:noFill/>
          </p:spPr>
        </p:pic>
        <p:sp>
          <p:nvSpPr>
            <p:cNvPr id="12" name="Oval 11"/>
            <p:cNvSpPr/>
            <p:nvPr/>
          </p:nvSpPr>
          <p:spPr>
            <a:xfrm>
              <a:off x="539552" y="548680"/>
              <a:ext cx="288032" cy="288032"/>
            </a:xfrm>
            <a:prstGeom prst="ellipse">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403648" y="548680"/>
              <a:ext cx="288032" cy="288032"/>
            </a:xfrm>
            <a:prstGeom prst="ellipse">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71600" y="1988840"/>
              <a:ext cx="288032" cy="288032"/>
            </a:xfrm>
            <a:prstGeom prst="ellipse">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2"/>
          <p:cNvPicPr>
            <a:picLocks noChangeAspect="1" noChangeArrowheads="1"/>
          </p:cNvPicPr>
          <p:nvPr/>
        </p:nvPicPr>
        <p:blipFill>
          <a:blip r:embed="rId7" cstate="print"/>
          <a:srcRect/>
          <a:stretch>
            <a:fillRect/>
          </a:stretch>
        </p:blipFill>
        <p:spPr bwMode="auto">
          <a:xfrm>
            <a:off x="6732240" y="2492896"/>
            <a:ext cx="2088232" cy="2928192"/>
          </a:xfrm>
          <a:prstGeom prst="rect">
            <a:avLst/>
          </a:prstGeom>
          <a:noFill/>
          <a:ln w="9525">
            <a:noFill/>
            <a:miter lim="800000"/>
            <a:headEnd/>
            <a:tailEnd/>
          </a:ln>
        </p:spPr>
      </p:pic>
      <p:sp>
        <p:nvSpPr>
          <p:cNvPr id="16"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54</a:t>
            </a:fld>
            <a:endParaRPr lang="fr-FR"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Espace réservé du numéro de diapositive 3"/>
          <p:cNvSpPr>
            <a:spLocks noGrp="1"/>
          </p:cNvSpPr>
          <p:nvPr>
            <p:ph type="sldNum" sz="quarter" idx="12"/>
          </p:nvPr>
        </p:nvSpPr>
        <p:spPr>
          <a:noFill/>
          <a:ln>
            <a:miter lim="800000"/>
            <a:headEnd/>
            <a:tailEnd/>
          </a:ln>
        </p:spPr>
        <p:txBody>
          <a:bodyPr/>
          <a:lstStyle/>
          <a:p>
            <a:fld id="{A139319A-6B98-490E-8FE4-62A03C73E980}" type="slidenum">
              <a:rPr lang="fr-FR" smtClean="0">
                <a:solidFill>
                  <a:srgbClr val="000000"/>
                </a:solidFill>
              </a:rPr>
              <a:pPr/>
              <a:t>55</a:t>
            </a:fld>
            <a:endParaRPr lang="fr-FR" smtClean="0">
              <a:solidFill>
                <a:srgbClr val="000000"/>
              </a:solidFill>
            </a:endParaRPr>
          </a:p>
        </p:txBody>
      </p:sp>
      <p:sp>
        <p:nvSpPr>
          <p:cNvPr id="43012" name="Text Box 2"/>
          <p:cNvSpPr txBox="1">
            <a:spLocks noChangeArrowheads="1"/>
          </p:cNvSpPr>
          <p:nvPr/>
        </p:nvSpPr>
        <p:spPr bwMode="auto">
          <a:xfrm>
            <a:off x="3131840" y="-27384"/>
            <a:ext cx="6012160" cy="1077218"/>
          </a:xfrm>
          <a:prstGeom prst="rect">
            <a:avLst/>
          </a:prstGeom>
          <a:noFill/>
          <a:ln w="9525">
            <a:noFill/>
            <a:miter lim="800000"/>
            <a:headEnd/>
            <a:tailEnd/>
          </a:ln>
        </p:spPr>
        <p:txBody>
          <a:bodyPr wrap="square">
            <a:spAutoFit/>
          </a:bodyPr>
          <a:lstStyle/>
          <a:p>
            <a:pPr marL="285750" indent="-285750">
              <a:buFont typeface="Wingdings" charset="2"/>
              <a:buChar char="q"/>
            </a:pPr>
            <a:r>
              <a:rPr lang="fr-FR" sz="1600" dirty="0" err="1" smtClean="0">
                <a:solidFill>
                  <a:srgbClr val="000000"/>
                </a:solidFill>
              </a:rPr>
              <a:t>A.Djouadi</a:t>
            </a:r>
            <a:r>
              <a:rPr lang="fr-FR" sz="1600" dirty="0" smtClean="0">
                <a:solidFill>
                  <a:srgbClr val="000000"/>
                </a:solidFill>
              </a:rPr>
              <a:t> </a:t>
            </a:r>
            <a:r>
              <a:rPr lang="fr-FR" sz="1600" dirty="0" err="1" smtClean="0">
                <a:solidFill>
                  <a:srgbClr val="000000"/>
                </a:solidFill>
              </a:rPr>
              <a:t>Phys.Rept</a:t>
            </a:r>
            <a:r>
              <a:rPr lang="fr-FR" sz="1600" dirty="0" smtClean="0">
                <a:solidFill>
                  <a:srgbClr val="000000"/>
                </a:solidFill>
              </a:rPr>
              <a:t>.457:1-216</a:t>
            </a:r>
          </a:p>
          <a:p>
            <a:pPr marL="285750" indent="-285750">
              <a:buFont typeface="Wingdings" charset="2"/>
              <a:buChar char="q"/>
            </a:pPr>
            <a:r>
              <a:rPr lang="en-US" sz="1600" dirty="0" smtClean="0">
                <a:sym typeface="Wingdings"/>
              </a:rPr>
              <a:t>Huge progress in theory: signals and (complex) backgrounds</a:t>
            </a:r>
            <a:endParaRPr lang="en-US" sz="1600" dirty="0" smtClean="0"/>
          </a:p>
          <a:p>
            <a:pPr marL="285750" indent="-285750">
              <a:buFont typeface="Wingdings" charset="0"/>
              <a:buChar char="à"/>
            </a:pPr>
            <a:r>
              <a:rPr lang="en-US" sz="1600" dirty="0" smtClean="0">
                <a:sym typeface="Wingdings"/>
              </a:rPr>
              <a:t>Major achievement of the theory community; very fruitful discussions with the experiments </a:t>
            </a:r>
            <a:r>
              <a:rPr lang="en-US" sz="1200" dirty="0" smtClean="0">
                <a:sym typeface="Wingdings"/>
              </a:rPr>
              <a:t>(e.g. through LHC Higgs x-</a:t>
            </a:r>
            <a:r>
              <a:rPr lang="en-US" sz="1200" dirty="0" err="1" smtClean="0">
                <a:sym typeface="Wingdings"/>
              </a:rPr>
              <a:t>sn</a:t>
            </a:r>
            <a:r>
              <a:rPr lang="en-US" sz="1200" dirty="0" smtClean="0">
                <a:sym typeface="Wingdings"/>
              </a:rPr>
              <a:t> WG,LPCC..)</a:t>
            </a:r>
          </a:p>
        </p:txBody>
      </p:sp>
      <p:pic>
        <p:nvPicPr>
          <p:cNvPr id="43013" name="Picture 4"/>
          <p:cNvPicPr>
            <a:picLocks noChangeAspect="1" noChangeArrowheads="1"/>
          </p:cNvPicPr>
          <p:nvPr/>
        </p:nvPicPr>
        <p:blipFill>
          <a:blip r:embed="rId3" cstate="print"/>
          <a:srcRect/>
          <a:stretch>
            <a:fillRect/>
          </a:stretch>
        </p:blipFill>
        <p:spPr bwMode="auto">
          <a:xfrm>
            <a:off x="3219450" y="1052513"/>
            <a:ext cx="5924550" cy="4276725"/>
          </a:xfrm>
          <a:prstGeom prst="rect">
            <a:avLst/>
          </a:prstGeom>
          <a:noFill/>
          <a:ln w="9525">
            <a:noFill/>
            <a:miter lim="800000"/>
            <a:headEnd/>
            <a:tailEnd/>
          </a:ln>
        </p:spPr>
      </p:pic>
      <p:sp>
        <p:nvSpPr>
          <p:cNvPr id="677893" name="Text Box 5"/>
          <p:cNvSpPr txBox="1">
            <a:spLocks noChangeArrowheads="1"/>
          </p:cNvSpPr>
          <p:nvPr/>
        </p:nvSpPr>
        <p:spPr bwMode="auto">
          <a:xfrm>
            <a:off x="196850" y="1212850"/>
            <a:ext cx="2968625" cy="338138"/>
          </a:xfrm>
          <a:prstGeom prst="rect">
            <a:avLst/>
          </a:prstGeom>
          <a:noFill/>
          <a:ln w="57150">
            <a:solidFill>
              <a:srgbClr val="FF0000"/>
            </a:solidFill>
            <a:miter lim="800000"/>
            <a:headEnd/>
            <a:tailEnd/>
          </a:ln>
        </p:spPr>
        <p:txBody>
          <a:bodyPr>
            <a:spAutoFit/>
          </a:bodyPr>
          <a:lstStyle/>
          <a:p>
            <a:r>
              <a:rPr lang="fr-FR" sz="1600" i="0" dirty="0">
                <a:solidFill>
                  <a:srgbClr val="FF0000"/>
                </a:solidFill>
              </a:rPr>
              <a:t>GF     </a:t>
            </a:r>
            <a:r>
              <a:rPr lang="fr-FR" sz="1600" i="0" dirty="0">
                <a:solidFill>
                  <a:srgbClr val="000000"/>
                </a:solidFill>
              </a:rPr>
              <a:t>H </a:t>
            </a:r>
            <a:r>
              <a:rPr lang="fr-FR" sz="1600" i="0" dirty="0">
                <a:solidFill>
                  <a:srgbClr val="000000"/>
                </a:solidFill>
                <a:cs typeface="Times New Roman" pitchFamily="18" charset="0"/>
              </a:rPr>
              <a:t>→ WW , ZZ , </a:t>
            </a:r>
            <a:r>
              <a:rPr lang="el-GR" sz="1600" i="0" dirty="0">
                <a:solidFill>
                  <a:srgbClr val="000000"/>
                </a:solidFill>
                <a:cs typeface="Times New Roman" pitchFamily="18" charset="0"/>
              </a:rPr>
              <a:t>γγ</a:t>
            </a:r>
            <a:r>
              <a:rPr lang="fr-FR" sz="1600" i="0" dirty="0">
                <a:solidFill>
                  <a:srgbClr val="000000"/>
                </a:solidFill>
                <a:cs typeface="Times New Roman" pitchFamily="18" charset="0"/>
              </a:rPr>
              <a:t> , </a:t>
            </a:r>
            <a:r>
              <a:rPr lang="fr-FR" sz="1600" i="0" dirty="0" err="1">
                <a:solidFill>
                  <a:srgbClr val="000000"/>
                </a:solidFill>
                <a:cs typeface="Times New Roman" pitchFamily="18" charset="0"/>
              </a:rPr>
              <a:t>bb</a:t>
            </a:r>
            <a:r>
              <a:rPr lang="fr-FR" sz="1600" i="0" dirty="0">
                <a:solidFill>
                  <a:srgbClr val="000000"/>
                </a:solidFill>
                <a:cs typeface="Times New Roman" pitchFamily="18" charset="0"/>
              </a:rPr>
              <a:t>,</a:t>
            </a:r>
            <a:r>
              <a:rPr lang="fr-FR" sz="1600" i="0" dirty="0">
                <a:solidFill>
                  <a:srgbClr val="000000"/>
                </a:solidFill>
                <a:cs typeface="Times New Roman" pitchFamily="18" charset="0"/>
                <a:sym typeface="Symbol" pitchFamily="18" charset="2"/>
              </a:rPr>
              <a:t></a:t>
            </a:r>
            <a:endParaRPr lang="el-GR" sz="1600" i="0" dirty="0">
              <a:solidFill>
                <a:srgbClr val="000000"/>
              </a:solidFill>
              <a:cs typeface="Times New Roman" pitchFamily="18" charset="0"/>
            </a:endParaRPr>
          </a:p>
        </p:txBody>
      </p:sp>
      <p:sp>
        <p:nvSpPr>
          <p:cNvPr id="677894" name="Oval 6"/>
          <p:cNvSpPr>
            <a:spLocks noChangeArrowheads="1"/>
          </p:cNvSpPr>
          <p:nvPr/>
        </p:nvSpPr>
        <p:spPr bwMode="auto">
          <a:xfrm>
            <a:off x="3348038" y="1268413"/>
            <a:ext cx="1152525" cy="504825"/>
          </a:xfrm>
          <a:prstGeom prst="ellipse">
            <a:avLst/>
          </a:prstGeom>
          <a:noFill/>
          <a:ln w="57150">
            <a:solidFill>
              <a:srgbClr val="FF0000"/>
            </a:solidFill>
            <a:round/>
            <a:headEnd/>
            <a:tailEnd/>
          </a:ln>
        </p:spPr>
        <p:txBody>
          <a:bodyPr wrap="none" anchor="ctr"/>
          <a:lstStyle/>
          <a:p>
            <a:endParaRPr lang="en-US">
              <a:solidFill>
                <a:srgbClr val="000000"/>
              </a:solidFill>
            </a:endParaRPr>
          </a:p>
        </p:txBody>
      </p:sp>
      <p:sp>
        <p:nvSpPr>
          <p:cNvPr id="677895" name="Oval 7"/>
          <p:cNvSpPr>
            <a:spLocks noChangeArrowheads="1"/>
          </p:cNvSpPr>
          <p:nvPr/>
        </p:nvSpPr>
        <p:spPr bwMode="auto">
          <a:xfrm>
            <a:off x="3348038" y="2420938"/>
            <a:ext cx="1152525" cy="504825"/>
          </a:xfrm>
          <a:prstGeom prst="ellipse">
            <a:avLst/>
          </a:prstGeom>
          <a:noFill/>
          <a:ln w="57150">
            <a:solidFill>
              <a:srgbClr val="00FF00"/>
            </a:solidFill>
            <a:round/>
            <a:headEnd/>
            <a:tailEnd/>
          </a:ln>
        </p:spPr>
        <p:txBody>
          <a:bodyPr wrap="none" anchor="ctr"/>
          <a:lstStyle/>
          <a:p>
            <a:endParaRPr lang="en-US">
              <a:solidFill>
                <a:srgbClr val="000000"/>
              </a:solidFill>
            </a:endParaRPr>
          </a:p>
        </p:txBody>
      </p:sp>
      <p:sp>
        <p:nvSpPr>
          <p:cNvPr id="677897" name="Text Box 9"/>
          <p:cNvSpPr txBox="1">
            <a:spLocks noChangeArrowheads="1"/>
          </p:cNvSpPr>
          <p:nvPr/>
        </p:nvSpPr>
        <p:spPr bwMode="auto">
          <a:xfrm>
            <a:off x="471488" y="2852738"/>
            <a:ext cx="2598737" cy="338137"/>
          </a:xfrm>
          <a:prstGeom prst="rect">
            <a:avLst/>
          </a:prstGeom>
          <a:noFill/>
          <a:ln w="57150">
            <a:solidFill>
              <a:srgbClr val="00FF00"/>
            </a:solidFill>
            <a:miter lim="800000"/>
            <a:headEnd/>
            <a:tailEnd/>
          </a:ln>
        </p:spPr>
        <p:txBody>
          <a:bodyPr wrap="none">
            <a:spAutoFit/>
          </a:bodyPr>
          <a:lstStyle/>
          <a:p>
            <a:r>
              <a:rPr lang="fr-FR" sz="1600" i="0">
                <a:solidFill>
                  <a:srgbClr val="00FF00"/>
                </a:solidFill>
              </a:rPr>
              <a:t>VBF</a:t>
            </a:r>
            <a:r>
              <a:rPr lang="fr-FR" sz="1600" i="0">
                <a:solidFill>
                  <a:srgbClr val="000000"/>
                </a:solidFill>
              </a:rPr>
              <a:t>  H </a:t>
            </a:r>
            <a:r>
              <a:rPr lang="fr-FR" sz="1600" i="0">
                <a:solidFill>
                  <a:srgbClr val="000000"/>
                </a:solidFill>
                <a:cs typeface="Times New Roman" pitchFamily="18" charset="0"/>
              </a:rPr>
              <a:t>→ WW, ZZ , </a:t>
            </a:r>
            <a:r>
              <a:rPr lang="el-GR" sz="1600" i="0">
                <a:solidFill>
                  <a:srgbClr val="000000"/>
                </a:solidFill>
                <a:cs typeface="Times New Roman" pitchFamily="18" charset="0"/>
              </a:rPr>
              <a:t>γγ</a:t>
            </a:r>
            <a:r>
              <a:rPr lang="fr-FR" sz="1600" i="0">
                <a:solidFill>
                  <a:srgbClr val="000000"/>
                </a:solidFill>
                <a:cs typeface="Times New Roman" pitchFamily="18" charset="0"/>
              </a:rPr>
              <a:t> , </a:t>
            </a:r>
            <a:r>
              <a:rPr lang="el-GR" sz="1600" i="0">
                <a:solidFill>
                  <a:srgbClr val="000000"/>
                </a:solidFill>
                <a:cs typeface="Times New Roman" pitchFamily="18" charset="0"/>
                <a:sym typeface="Symbol" pitchFamily="18" charset="2"/>
              </a:rPr>
              <a:t></a:t>
            </a:r>
          </a:p>
        </p:txBody>
      </p:sp>
      <p:sp>
        <p:nvSpPr>
          <p:cNvPr id="677898" name="Oval 10"/>
          <p:cNvSpPr>
            <a:spLocks noChangeArrowheads="1"/>
          </p:cNvSpPr>
          <p:nvPr/>
        </p:nvSpPr>
        <p:spPr bwMode="auto">
          <a:xfrm>
            <a:off x="3348038" y="2852738"/>
            <a:ext cx="1152525" cy="647700"/>
          </a:xfrm>
          <a:prstGeom prst="ellipse">
            <a:avLst/>
          </a:prstGeom>
          <a:noFill/>
          <a:ln w="57150">
            <a:solidFill>
              <a:schemeClr val="accent2"/>
            </a:solidFill>
            <a:round/>
            <a:headEnd/>
            <a:tailEnd/>
          </a:ln>
        </p:spPr>
        <p:txBody>
          <a:bodyPr wrap="none" anchor="ctr"/>
          <a:lstStyle/>
          <a:p>
            <a:pPr algn="ctr"/>
            <a:endParaRPr lang="en-US" sz="1600" i="0">
              <a:solidFill>
                <a:srgbClr val="3333CC"/>
              </a:solidFill>
            </a:endParaRPr>
          </a:p>
        </p:txBody>
      </p:sp>
      <p:pic>
        <p:nvPicPr>
          <p:cNvPr id="677899" name="Picture 11"/>
          <p:cNvPicPr>
            <a:picLocks noChangeAspect="1" noChangeArrowheads="1"/>
          </p:cNvPicPr>
          <p:nvPr/>
        </p:nvPicPr>
        <p:blipFill>
          <a:blip r:embed="rId4" cstate="print"/>
          <a:srcRect/>
          <a:stretch>
            <a:fillRect/>
          </a:stretch>
        </p:blipFill>
        <p:spPr bwMode="auto">
          <a:xfrm>
            <a:off x="539750" y="3371850"/>
            <a:ext cx="2087563" cy="847725"/>
          </a:xfrm>
          <a:prstGeom prst="rect">
            <a:avLst/>
          </a:prstGeom>
          <a:noFill/>
          <a:ln w="57150">
            <a:solidFill>
              <a:schemeClr val="accent2"/>
            </a:solidFill>
            <a:miter lim="800000"/>
            <a:headEnd/>
            <a:tailEnd/>
          </a:ln>
        </p:spPr>
      </p:pic>
      <p:sp>
        <p:nvSpPr>
          <p:cNvPr id="677900" name="Text Box 12"/>
          <p:cNvSpPr txBox="1">
            <a:spLocks noChangeArrowheads="1"/>
          </p:cNvSpPr>
          <p:nvPr/>
        </p:nvSpPr>
        <p:spPr bwMode="auto">
          <a:xfrm>
            <a:off x="900113" y="4337050"/>
            <a:ext cx="1665287" cy="338138"/>
          </a:xfrm>
          <a:prstGeom prst="rect">
            <a:avLst/>
          </a:prstGeom>
          <a:noFill/>
          <a:ln w="57150">
            <a:solidFill>
              <a:schemeClr val="accent2"/>
            </a:solidFill>
            <a:miter lim="800000"/>
            <a:headEnd/>
            <a:tailEnd/>
          </a:ln>
        </p:spPr>
        <p:txBody>
          <a:bodyPr wrap="none">
            <a:spAutoFit/>
          </a:bodyPr>
          <a:lstStyle/>
          <a:p>
            <a:r>
              <a:rPr lang="fr-FR" sz="1600" i="0">
                <a:solidFill>
                  <a:srgbClr val="000000"/>
                </a:solidFill>
              </a:rPr>
              <a:t>H </a:t>
            </a:r>
            <a:r>
              <a:rPr lang="fr-FR" sz="1600" i="0">
                <a:solidFill>
                  <a:srgbClr val="000000"/>
                </a:solidFill>
                <a:cs typeface="Times New Roman" pitchFamily="18" charset="0"/>
              </a:rPr>
              <a:t>→ WW, </a:t>
            </a:r>
            <a:r>
              <a:rPr lang="el-GR" sz="1600" i="0">
                <a:solidFill>
                  <a:srgbClr val="000000"/>
                </a:solidFill>
                <a:cs typeface="Times New Roman" pitchFamily="18" charset="0"/>
              </a:rPr>
              <a:t>γγ</a:t>
            </a:r>
            <a:r>
              <a:rPr lang="fr-FR" sz="1600" i="0">
                <a:solidFill>
                  <a:srgbClr val="000000"/>
                </a:solidFill>
                <a:cs typeface="Times New Roman" pitchFamily="18" charset="0"/>
              </a:rPr>
              <a:t>, bb</a:t>
            </a:r>
            <a:endParaRPr lang="el-GR" sz="1600" i="0">
              <a:solidFill>
                <a:srgbClr val="000000"/>
              </a:solidFill>
              <a:cs typeface="Times New Roman" pitchFamily="18" charset="0"/>
            </a:endParaRPr>
          </a:p>
        </p:txBody>
      </p:sp>
      <p:sp>
        <p:nvSpPr>
          <p:cNvPr id="677901" name="Oval 13"/>
          <p:cNvSpPr>
            <a:spLocks noChangeArrowheads="1"/>
          </p:cNvSpPr>
          <p:nvPr/>
        </p:nvSpPr>
        <p:spPr bwMode="auto">
          <a:xfrm>
            <a:off x="3419475" y="3429000"/>
            <a:ext cx="1152525" cy="288925"/>
          </a:xfrm>
          <a:prstGeom prst="ellipse">
            <a:avLst/>
          </a:prstGeom>
          <a:noFill/>
          <a:ln w="57150">
            <a:solidFill>
              <a:srgbClr val="FF0000"/>
            </a:solidFill>
            <a:round/>
            <a:headEnd/>
            <a:tailEnd/>
          </a:ln>
        </p:spPr>
        <p:txBody>
          <a:bodyPr wrap="none" anchor="ctr"/>
          <a:lstStyle/>
          <a:p>
            <a:endParaRPr lang="en-US">
              <a:solidFill>
                <a:srgbClr val="000000"/>
              </a:solidFill>
            </a:endParaRPr>
          </a:p>
        </p:txBody>
      </p:sp>
      <p:pic>
        <p:nvPicPr>
          <p:cNvPr id="677902" name="Picture 14"/>
          <p:cNvPicPr>
            <a:picLocks noChangeAspect="1" noChangeArrowheads="1"/>
          </p:cNvPicPr>
          <p:nvPr/>
        </p:nvPicPr>
        <p:blipFill>
          <a:blip r:embed="rId5" cstate="print"/>
          <a:srcRect/>
          <a:stretch>
            <a:fillRect/>
          </a:stretch>
        </p:blipFill>
        <p:spPr bwMode="auto">
          <a:xfrm>
            <a:off x="912813" y="4840288"/>
            <a:ext cx="1368425" cy="914400"/>
          </a:xfrm>
          <a:prstGeom prst="rect">
            <a:avLst/>
          </a:prstGeom>
          <a:noFill/>
          <a:ln w="57150">
            <a:solidFill>
              <a:srgbClr val="FF0000"/>
            </a:solidFill>
            <a:miter lim="800000"/>
            <a:headEnd/>
            <a:tailEnd/>
          </a:ln>
        </p:spPr>
      </p:pic>
      <p:sp>
        <p:nvSpPr>
          <p:cNvPr id="677903" name="Text Box 15"/>
          <p:cNvSpPr txBox="1">
            <a:spLocks noChangeArrowheads="1"/>
          </p:cNvSpPr>
          <p:nvPr/>
        </p:nvSpPr>
        <p:spPr bwMode="auto">
          <a:xfrm>
            <a:off x="731838" y="5864225"/>
            <a:ext cx="1730375" cy="393700"/>
          </a:xfrm>
          <a:prstGeom prst="rect">
            <a:avLst/>
          </a:prstGeom>
          <a:noFill/>
          <a:ln w="57150">
            <a:solidFill>
              <a:srgbClr val="FF0000"/>
            </a:solidFill>
            <a:miter lim="800000"/>
            <a:headEnd/>
            <a:tailEnd/>
          </a:ln>
        </p:spPr>
        <p:txBody>
          <a:bodyPr wrap="none">
            <a:spAutoFit/>
          </a:bodyPr>
          <a:lstStyle/>
          <a:p>
            <a:r>
              <a:rPr lang="fr-FR" sz="1600" i="0">
                <a:solidFill>
                  <a:srgbClr val="000000"/>
                </a:solidFill>
              </a:rPr>
              <a:t>H </a:t>
            </a:r>
            <a:r>
              <a:rPr lang="fr-FR" sz="1600" i="0">
                <a:solidFill>
                  <a:srgbClr val="000000"/>
                </a:solidFill>
                <a:cs typeface="Times New Roman" pitchFamily="18" charset="0"/>
              </a:rPr>
              <a:t>→ WW, </a:t>
            </a:r>
            <a:r>
              <a:rPr lang="el-GR" sz="1600" i="0">
                <a:solidFill>
                  <a:srgbClr val="000000"/>
                </a:solidFill>
                <a:cs typeface="Times New Roman" pitchFamily="18" charset="0"/>
              </a:rPr>
              <a:t>γγ</a:t>
            </a:r>
            <a:r>
              <a:rPr lang="fr-FR" sz="1600" i="0">
                <a:solidFill>
                  <a:srgbClr val="000000"/>
                </a:solidFill>
                <a:cs typeface="Times New Roman" pitchFamily="18" charset="0"/>
              </a:rPr>
              <a:t>, bb</a:t>
            </a:r>
            <a:endParaRPr lang="el-GR" sz="1600" i="0">
              <a:solidFill>
                <a:srgbClr val="000000"/>
              </a:solidFill>
              <a:cs typeface="Times New Roman" pitchFamily="18" charset="0"/>
            </a:endParaRPr>
          </a:p>
        </p:txBody>
      </p:sp>
      <p:sp>
        <p:nvSpPr>
          <p:cNvPr id="677904" name="Text Box 16"/>
          <p:cNvSpPr txBox="1">
            <a:spLocks noChangeArrowheads="1"/>
          </p:cNvSpPr>
          <p:nvPr/>
        </p:nvSpPr>
        <p:spPr bwMode="auto">
          <a:xfrm>
            <a:off x="5364163" y="3933825"/>
            <a:ext cx="3505200" cy="1371600"/>
          </a:xfrm>
          <a:prstGeom prst="rect">
            <a:avLst/>
          </a:prstGeom>
          <a:solidFill>
            <a:schemeClr val="bg1"/>
          </a:solidFill>
          <a:ln w="57150">
            <a:solidFill>
              <a:schemeClr val="tx1"/>
            </a:solidFill>
            <a:miter lim="800000"/>
            <a:headEnd/>
            <a:tailEnd/>
          </a:ln>
        </p:spPr>
        <p:txBody>
          <a:bodyPr wrap="none">
            <a:spAutoFit/>
          </a:bodyPr>
          <a:lstStyle/>
          <a:p>
            <a:r>
              <a:rPr lang="fr-FR" sz="1600" i="0" dirty="0" err="1">
                <a:solidFill>
                  <a:srgbClr val="000000"/>
                </a:solidFill>
              </a:rPr>
              <a:t>Typical</a:t>
            </a:r>
            <a:r>
              <a:rPr lang="fr-FR" sz="1600" i="0" dirty="0">
                <a:solidFill>
                  <a:srgbClr val="000000"/>
                </a:solidFill>
              </a:rPr>
              <a:t> </a:t>
            </a:r>
            <a:r>
              <a:rPr lang="fr-FR" sz="1600" i="0" dirty="0" err="1">
                <a:solidFill>
                  <a:srgbClr val="000000"/>
                </a:solidFill>
              </a:rPr>
              <a:t>uncertainties</a:t>
            </a:r>
            <a:r>
              <a:rPr lang="fr-FR" sz="1600" i="0" dirty="0">
                <a:solidFill>
                  <a:srgbClr val="000000"/>
                </a:solidFill>
              </a:rPr>
              <a:t> on cross-section</a:t>
            </a:r>
          </a:p>
          <a:p>
            <a:r>
              <a:rPr lang="fr-FR" sz="1600" i="0" dirty="0" err="1">
                <a:solidFill>
                  <a:srgbClr val="FF0000"/>
                </a:solidFill>
              </a:rPr>
              <a:t>gg</a:t>
            </a:r>
            <a:r>
              <a:rPr lang="fr-FR" sz="1600" i="0" dirty="0">
                <a:solidFill>
                  <a:srgbClr val="FF0000"/>
                </a:solidFill>
              </a:rPr>
              <a:t>          +15 -20 %        </a:t>
            </a:r>
            <a:r>
              <a:rPr lang="fr-FR" sz="1600" i="0" dirty="0" err="1">
                <a:solidFill>
                  <a:srgbClr val="FF0000"/>
                </a:solidFill>
              </a:rPr>
              <a:t>NNnLO</a:t>
            </a:r>
            <a:endParaRPr lang="fr-FR" sz="1600" i="0" dirty="0">
              <a:solidFill>
                <a:srgbClr val="FF0000"/>
              </a:solidFill>
            </a:endParaRPr>
          </a:p>
          <a:p>
            <a:r>
              <a:rPr lang="fr-FR" sz="1600" i="0" dirty="0">
                <a:solidFill>
                  <a:srgbClr val="00FF00"/>
                </a:solidFill>
              </a:rPr>
              <a:t>VBF         5%                 NLO</a:t>
            </a:r>
          </a:p>
          <a:p>
            <a:r>
              <a:rPr lang="fr-FR" sz="1600" i="0" dirty="0">
                <a:solidFill>
                  <a:srgbClr val="3333CC"/>
                </a:solidFill>
              </a:rPr>
              <a:t>WH,ZH   5%                NNLO</a:t>
            </a:r>
          </a:p>
          <a:p>
            <a:r>
              <a:rPr lang="fr-FR" sz="1600" i="0" dirty="0" err="1">
                <a:solidFill>
                  <a:srgbClr val="FF0000"/>
                </a:solidFill>
              </a:rPr>
              <a:t>ttH</a:t>
            </a:r>
            <a:r>
              <a:rPr lang="fr-FR" sz="1600" i="0" dirty="0">
                <a:solidFill>
                  <a:srgbClr val="FF0000"/>
                </a:solidFill>
              </a:rPr>
              <a:t>           15%               NLO</a:t>
            </a:r>
          </a:p>
        </p:txBody>
      </p:sp>
      <p:sp>
        <p:nvSpPr>
          <p:cNvPr id="677905" name="Text Box 17"/>
          <p:cNvSpPr txBox="1">
            <a:spLocks noChangeArrowheads="1"/>
          </p:cNvSpPr>
          <p:nvPr/>
        </p:nvSpPr>
        <p:spPr bwMode="auto">
          <a:xfrm>
            <a:off x="3779838" y="5445125"/>
            <a:ext cx="4498347" cy="707886"/>
          </a:xfrm>
          <a:prstGeom prst="rect">
            <a:avLst/>
          </a:prstGeom>
          <a:noFill/>
          <a:ln w="38100">
            <a:solidFill>
              <a:schemeClr val="tx1"/>
            </a:solidFill>
            <a:miter lim="800000"/>
            <a:headEnd/>
            <a:tailEnd/>
          </a:ln>
        </p:spPr>
        <p:txBody>
          <a:bodyPr wrap="none">
            <a:spAutoFit/>
          </a:bodyPr>
          <a:lstStyle/>
          <a:p>
            <a:r>
              <a:rPr lang="fr-FR" sz="2000" b="0" dirty="0" err="1">
                <a:solidFill>
                  <a:srgbClr val="000000"/>
                </a:solidFill>
              </a:rPr>
              <a:t>These</a:t>
            </a:r>
            <a:r>
              <a:rPr lang="fr-FR" sz="2000" b="0" dirty="0">
                <a:solidFill>
                  <a:srgbClr val="000000"/>
                </a:solidFill>
              </a:rPr>
              <a:t> production cross sections </a:t>
            </a:r>
            <a:r>
              <a:rPr lang="fr-FR" sz="2000" dirty="0" smtClean="0">
                <a:solidFill>
                  <a:srgbClr val="000000"/>
                </a:solidFill>
              </a:rPr>
              <a:t>ar</a:t>
            </a:r>
            <a:r>
              <a:rPr lang="fr-FR" sz="2000" b="0" dirty="0" smtClean="0">
                <a:solidFill>
                  <a:srgbClr val="000000"/>
                </a:solidFill>
              </a:rPr>
              <a:t>e </a:t>
            </a:r>
            <a:r>
              <a:rPr lang="fr-FR" sz="2000" b="0" dirty="0" err="1">
                <a:solidFill>
                  <a:srgbClr val="000000"/>
                </a:solidFill>
              </a:rPr>
              <a:t>used</a:t>
            </a:r>
            <a:endParaRPr lang="fr-FR" sz="2000" b="0" dirty="0">
              <a:solidFill>
                <a:srgbClr val="000000"/>
              </a:solidFill>
            </a:endParaRPr>
          </a:p>
          <a:p>
            <a:r>
              <a:rPr lang="fr-FR" sz="2000" b="0" dirty="0" err="1">
                <a:solidFill>
                  <a:srgbClr val="000000"/>
                </a:solidFill>
              </a:rPr>
              <a:t>with</a:t>
            </a:r>
            <a:r>
              <a:rPr lang="fr-FR" sz="2000" b="0" dirty="0">
                <a:solidFill>
                  <a:srgbClr val="000000"/>
                </a:solidFill>
              </a:rPr>
              <a:t> the </a:t>
            </a:r>
            <a:r>
              <a:rPr lang="fr-FR" sz="2000" b="0" dirty="0" err="1">
                <a:solidFill>
                  <a:srgbClr val="000000"/>
                </a:solidFill>
              </a:rPr>
              <a:t>decays</a:t>
            </a:r>
            <a:r>
              <a:rPr lang="fr-FR" sz="2000" dirty="0">
                <a:solidFill>
                  <a:srgbClr val="000000"/>
                </a:solidFill>
              </a:rPr>
              <a:t>  </a:t>
            </a:r>
            <a:r>
              <a:rPr lang="fr-FR" sz="2000" i="0" dirty="0" err="1">
                <a:solidFill>
                  <a:srgbClr val="000000"/>
                </a:solidFill>
              </a:rPr>
              <a:t>bb</a:t>
            </a:r>
            <a:r>
              <a:rPr lang="fr-FR" sz="2000" i="0" dirty="0">
                <a:solidFill>
                  <a:srgbClr val="000000"/>
                </a:solidFill>
              </a:rPr>
              <a:t> , </a:t>
            </a:r>
            <a:r>
              <a:rPr lang="fr-FR" sz="2000" i="0" dirty="0">
                <a:solidFill>
                  <a:srgbClr val="000000"/>
                </a:solidFill>
                <a:sym typeface="Symbol" pitchFamily="18" charset="2"/>
              </a:rPr>
              <a:t> , </a:t>
            </a:r>
            <a:r>
              <a:rPr lang="fr-FR" sz="2000" i="0" dirty="0">
                <a:solidFill>
                  <a:srgbClr val="FF0000"/>
                </a:solidFill>
                <a:sym typeface="Symbol" pitchFamily="18" charset="2"/>
              </a:rPr>
              <a:t>WW</a:t>
            </a:r>
            <a:r>
              <a:rPr lang="fr-FR" sz="2000" i="0" dirty="0">
                <a:solidFill>
                  <a:srgbClr val="000000"/>
                </a:solidFill>
                <a:sym typeface="Symbol" pitchFamily="18" charset="2"/>
              </a:rPr>
              <a:t> , </a:t>
            </a:r>
            <a:r>
              <a:rPr lang="fr-FR" sz="2000" i="0" dirty="0">
                <a:solidFill>
                  <a:srgbClr val="FF0000"/>
                </a:solidFill>
                <a:sym typeface="Symbol" pitchFamily="18" charset="2"/>
              </a:rPr>
              <a:t>ZZ</a:t>
            </a:r>
            <a:r>
              <a:rPr lang="fr-FR" sz="2000" i="0" dirty="0">
                <a:solidFill>
                  <a:srgbClr val="000000"/>
                </a:solidFill>
                <a:sym typeface="Symbol" pitchFamily="18" charset="2"/>
              </a:rPr>
              <a:t> , </a:t>
            </a:r>
            <a:r>
              <a:rPr lang="fr-FR" sz="2000" i="0" dirty="0">
                <a:solidFill>
                  <a:srgbClr val="FF0000"/>
                </a:solidFill>
                <a:sym typeface="Symbol" pitchFamily="18" charset="2"/>
              </a:rPr>
              <a:t></a:t>
            </a:r>
          </a:p>
        </p:txBody>
      </p:sp>
      <p:pic>
        <p:nvPicPr>
          <p:cNvPr id="20" name="Picture 3"/>
          <p:cNvPicPr>
            <a:picLocks noChangeAspect="1" noChangeArrowheads="1"/>
          </p:cNvPicPr>
          <p:nvPr/>
        </p:nvPicPr>
        <p:blipFill>
          <a:blip r:embed="rId6" cstate="print"/>
          <a:srcRect/>
          <a:stretch>
            <a:fillRect/>
          </a:stretch>
        </p:blipFill>
        <p:spPr bwMode="auto">
          <a:xfrm>
            <a:off x="574675" y="80963"/>
            <a:ext cx="2016125" cy="987425"/>
          </a:xfrm>
          <a:prstGeom prst="rect">
            <a:avLst/>
          </a:prstGeom>
          <a:noFill/>
          <a:ln w="57150">
            <a:solidFill>
              <a:srgbClr val="FF0000"/>
            </a:solidFill>
            <a:miter lim="800000"/>
            <a:headEnd/>
            <a:tailEnd/>
          </a:ln>
        </p:spPr>
      </p:pic>
      <p:pic>
        <p:nvPicPr>
          <p:cNvPr id="21" name="Picture 8"/>
          <p:cNvPicPr>
            <a:picLocks noChangeAspect="1" noChangeArrowheads="1"/>
          </p:cNvPicPr>
          <p:nvPr/>
        </p:nvPicPr>
        <p:blipFill>
          <a:blip r:embed="rId7" cstate="print"/>
          <a:srcRect/>
          <a:stretch>
            <a:fillRect/>
          </a:stretch>
        </p:blipFill>
        <p:spPr bwMode="auto">
          <a:xfrm>
            <a:off x="804863" y="1685925"/>
            <a:ext cx="1584325" cy="989013"/>
          </a:xfrm>
          <a:prstGeom prst="rect">
            <a:avLst/>
          </a:prstGeom>
          <a:noFill/>
          <a:ln w="57150">
            <a:solidFill>
              <a:srgbClr val="00FF00"/>
            </a:solidFill>
            <a:miter lim="800000"/>
            <a:headEnd/>
            <a:tailEnd/>
          </a:ln>
        </p:spPr>
      </p:pic>
      <p:pic>
        <p:nvPicPr>
          <p:cNvPr id="630786" name="Picture 2" descr="https://twiki.cern.ch/twiki/pub/LHCPhysics/CrossSections/cooltext804061377.gif"/>
          <p:cNvPicPr>
            <a:picLocks noChangeAspect="1" noChangeArrowheads="1" noCrop="1"/>
          </p:cNvPicPr>
          <p:nvPr/>
        </p:nvPicPr>
        <p:blipFill>
          <a:blip r:embed="rId8" cstate="print"/>
          <a:srcRect/>
          <a:stretch>
            <a:fillRect/>
          </a:stretch>
        </p:blipFill>
        <p:spPr bwMode="auto">
          <a:xfrm>
            <a:off x="6660232" y="6237312"/>
            <a:ext cx="1885950" cy="533400"/>
          </a:xfrm>
          <a:prstGeom prst="rect">
            <a:avLst/>
          </a:prstGeom>
          <a:noFill/>
        </p:spPr>
      </p:pic>
      <p:pic>
        <p:nvPicPr>
          <p:cNvPr id="22" name="Picture 3"/>
          <p:cNvPicPr>
            <a:picLocks noChangeAspect="1" noChangeArrowheads="1"/>
          </p:cNvPicPr>
          <p:nvPr/>
        </p:nvPicPr>
        <p:blipFill>
          <a:blip r:embed="rId9" cstate="print"/>
          <a:srcRect/>
          <a:stretch>
            <a:fillRect/>
          </a:stretch>
        </p:blipFill>
        <p:spPr bwMode="auto">
          <a:xfrm>
            <a:off x="35496" y="3284984"/>
            <a:ext cx="3240360" cy="30966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77894"/>
                                        </p:tgtEl>
                                        <p:attrNameLst>
                                          <p:attrName>style.visibility</p:attrName>
                                        </p:attrNameLst>
                                      </p:cBhvr>
                                      <p:to>
                                        <p:strVal val="visible"/>
                                      </p:to>
                                    </p:set>
                                    <p:anim calcmode="lin" valueType="num">
                                      <p:cBhvr additive="base">
                                        <p:cTn id="7" dur="500" fill="hold"/>
                                        <p:tgtEl>
                                          <p:spTgt spid="677894"/>
                                        </p:tgtEl>
                                        <p:attrNameLst>
                                          <p:attrName>ppt_x</p:attrName>
                                        </p:attrNameLst>
                                      </p:cBhvr>
                                      <p:tavLst>
                                        <p:tav tm="0">
                                          <p:val>
                                            <p:strVal val="#ppt_x"/>
                                          </p:val>
                                        </p:tav>
                                        <p:tav tm="100000">
                                          <p:val>
                                            <p:strVal val="#ppt_x"/>
                                          </p:val>
                                        </p:tav>
                                      </p:tavLst>
                                    </p:anim>
                                    <p:anim calcmode="lin" valueType="num">
                                      <p:cBhvr additive="base">
                                        <p:cTn id="8" dur="500" fill="hold"/>
                                        <p:tgtEl>
                                          <p:spTgt spid="67789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77893"/>
                                        </p:tgtEl>
                                        <p:attrNameLst>
                                          <p:attrName>style.visibility</p:attrName>
                                        </p:attrNameLst>
                                      </p:cBhvr>
                                      <p:to>
                                        <p:strVal val="visible"/>
                                      </p:to>
                                    </p:set>
                                    <p:anim calcmode="lin" valueType="num">
                                      <p:cBhvr additive="base">
                                        <p:cTn id="15" dur="500" fill="hold"/>
                                        <p:tgtEl>
                                          <p:spTgt spid="677893"/>
                                        </p:tgtEl>
                                        <p:attrNameLst>
                                          <p:attrName>ppt_x</p:attrName>
                                        </p:attrNameLst>
                                      </p:cBhvr>
                                      <p:tavLst>
                                        <p:tav tm="0">
                                          <p:val>
                                            <p:strVal val="0-#ppt_w/2"/>
                                          </p:val>
                                        </p:tav>
                                        <p:tav tm="100000">
                                          <p:val>
                                            <p:strVal val="#ppt_x"/>
                                          </p:val>
                                        </p:tav>
                                      </p:tavLst>
                                    </p:anim>
                                    <p:anim calcmode="lin" valueType="num">
                                      <p:cBhvr additive="base">
                                        <p:cTn id="16" dur="500" fill="hold"/>
                                        <p:tgtEl>
                                          <p:spTgt spid="67789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677895"/>
                                        </p:tgtEl>
                                        <p:attrNameLst>
                                          <p:attrName>style.visibility</p:attrName>
                                        </p:attrNameLst>
                                      </p:cBhvr>
                                      <p:to>
                                        <p:strVal val="visible"/>
                                      </p:to>
                                    </p:set>
                                    <p:anim calcmode="lin" valueType="num">
                                      <p:cBhvr additive="base">
                                        <p:cTn id="21" dur="500" fill="hold"/>
                                        <p:tgtEl>
                                          <p:spTgt spid="677895"/>
                                        </p:tgtEl>
                                        <p:attrNameLst>
                                          <p:attrName>ppt_x</p:attrName>
                                        </p:attrNameLst>
                                      </p:cBhvr>
                                      <p:tavLst>
                                        <p:tav tm="0">
                                          <p:val>
                                            <p:strVal val="#ppt_x"/>
                                          </p:val>
                                        </p:tav>
                                        <p:tav tm="100000">
                                          <p:val>
                                            <p:strVal val="#ppt_x"/>
                                          </p:val>
                                        </p:tav>
                                      </p:tavLst>
                                    </p:anim>
                                    <p:anim calcmode="lin" valueType="num">
                                      <p:cBhvr additive="base">
                                        <p:cTn id="22" dur="500" fill="hold"/>
                                        <p:tgtEl>
                                          <p:spTgt spid="677895"/>
                                        </p:tgtEl>
                                        <p:attrNameLst>
                                          <p:attrName>ppt_y</p:attrName>
                                        </p:attrNameLst>
                                      </p:cBhvr>
                                      <p:tavLst>
                                        <p:tav tm="0">
                                          <p:val>
                                            <p:strVal val="0-#ppt_h/2"/>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77897"/>
                                        </p:tgtEl>
                                        <p:attrNameLst>
                                          <p:attrName>style.visibility</p:attrName>
                                        </p:attrNameLst>
                                      </p:cBhvr>
                                      <p:to>
                                        <p:strVal val="visible"/>
                                      </p:to>
                                    </p:set>
                                    <p:anim calcmode="lin" valueType="num">
                                      <p:cBhvr additive="base">
                                        <p:cTn id="25" dur="500" fill="hold"/>
                                        <p:tgtEl>
                                          <p:spTgt spid="677897"/>
                                        </p:tgtEl>
                                        <p:attrNameLst>
                                          <p:attrName>ppt_x</p:attrName>
                                        </p:attrNameLst>
                                      </p:cBhvr>
                                      <p:tavLst>
                                        <p:tav tm="0">
                                          <p:val>
                                            <p:strVal val="0-#ppt_w/2"/>
                                          </p:val>
                                        </p:tav>
                                        <p:tav tm="100000">
                                          <p:val>
                                            <p:strVal val="#ppt_x"/>
                                          </p:val>
                                        </p:tav>
                                      </p:tavLst>
                                    </p:anim>
                                    <p:anim calcmode="lin" valueType="num">
                                      <p:cBhvr additive="base">
                                        <p:cTn id="26" dur="500" fill="hold"/>
                                        <p:tgtEl>
                                          <p:spTgt spid="67789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77898"/>
                                        </p:tgtEl>
                                        <p:attrNameLst>
                                          <p:attrName>style.visibility</p:attrName>
                                        </p:attrNameLst>
                                      </p:cBhvr>
                                      <p:to>
                                        <p:strVal val="visible"/>
                                      </p:to>
                                    </p:set>
                                    <p:anim calcmode="lin" valueType="num">
                                      <p:cBhvr additive="base">
                                        <p:cTn id="35" dur="500" fill="hold"/>
                                        <p:tgtEl>
                                          <p:spTgt spid="677898"/>
                                        </p:tgtEl>
                                        <p:attrNameLst>
                                          <p:attrName>ppt_x</p:attrName>
                                        </p:attrNameLst>
                                      </p:cBhvr>
                                      <p:tavLst>
                                        <p:tav tm="0">
                                          <p:val>
                                            <p:strVal val="#ppt_x"/>
                                          </p:val>
                                        </p:tav>
                                        <p:tav tm="100000">
                                          <p:val>
                                            <p:strVal val="#ppt_x"/>
                                          </p:val>
                                        </p:tav>
                                      </p:tavLst>
                                    </p:anim>
                                    <p:anim calcmode="lin" valueType="num">
                                      <p:cBhvr additive="base">
                                        <p:cTn id="36" dur="500" fill="hold"/>
                                        <p:tgtEl>
                                          <p:spTgt spid="677898"/>
                                        </p:tgtEl>
                                        <p:attrNameLst>
                                          <p:attrName>ppt_y</p:attrName>
                                        </p:attrNameLst>
                                      </p:cBhvr>
                                      <p:tavLst>
                                        <p:tav tm="0">
                                          <p:val>
                                            <p:strVal val="0-#ppt_h/2"/>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677899"/>
                                        </p:tgtEl>
                                        <p:attrNameLst>
                                          <p:attrName>style.visibility</p:attrName>
                                        </p:attrNameLst>
                                      </p:cBhvr>
                                      <p:to>
                                        <p:strVal val="visible"/>
                                      </p:to>
                                    </p:set>
                                    <p:anim calcmode="lin" valueType="num">
                                      <p:cBhvr additive="base">
                                        <p:cTn id="39" dur="500" fill="hold"/>
                                        <p:tgtEl>
                                          <p:spTgt spid="677899"/>
                                        </p:tgtEl>
                                        <p:attrNameLst>
                                          <p:attrName>ppt_x</p:attrName>
                                        </p:attrNameLst>
                                      </p:cBhvr>
                                      <p:tavLst>
                                        <p:tav tm="0">
                                          <p:val>
                                            <p:strVal val="0-#ppt_w/2"/>
                                          </p:val>
                                        </p:tav>
                                        <p:tav tm="100000">
                                          <p:val>
                                            <p:strVal val="#ppt_x"/>
                                          </p:val>
                                        </p:tav>
                                      </p:tavLst>
                                    </p:anim>
                                    <p:anim calcmode="lin" valueType="num">
                                      <p:cBhvr additive="base">
                                        <p:cTn id="40" dur="500" fill="hold"/>
                                        <p:tgtEl>
                                          <p:spTgt spid="67789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77900"/>
                                        </p:tgtEl>
                                        <p:attrNameLst>
                                          <p:attrName>style.visibility</p:attrName>
                                        </p:attrNameLst>
                                      </p:cBhvr>
                                      <p:to>
                                        <p:strVal val="visible"/>
                                      </p:to>
                                    </p:set>
                                    <p:anim calcmode="lin" valueType="num">
                                      <p:cBhvr additive="base">
                                        <p:cTn id="43" dur="500" fill="hold"/>
                                        <p:tgtEl>
                                          <p:spTgt spid="677900"/>
                                        </p:tgtEl>
                                        <p:attrNameLst>
                                          <p:attrName>ppt_x</p:attrName>
                                        </p:attrNameLst>
                                      </p:cBhvr>
                                      <p:tavLst>
                                        <p:tav tm="0">
                                          <p:val>
                                            <p:strVal val="0-#ppt_w/2"/>
                                          </p:val>
                                        </p:tav>
                                        <p:tav tm="100000">
                                          <p:val>
                                            <p:strVal val="#ppt_x"/>
                                          </p:val>
                                        </p:tav>
                                      </p:tavLst>
                                    </p:anim>
                                    <p:anim calcmode="lin" valueType="num">
                                      <p:cBhvr additive="base">
                                        <p:cTn id="44" dur="500" fill="hold"/>
                                        <p:tgtEl>
                                          <p:spTgt spid="67790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677901"/>
                                        </p:tgtEl>
                                        <p:attrNameLst>
                                          <p:attrName>style.visibility</p:attrName>
                                        </p:attrNameLst>
                                      </p:cBhvr>
                                      <p:to>
                                        <p:strVal val="visible"/>
                                      </p:to>
                                    </p:set>
                                    <p:anim calcmode="lin" valueType="num">
                                      <p:cBhvr additive="base">
                                        <p:cTn id="49" dur="500" fill="hold"/>
                                        <p:tgtEl>
                                          <p:spTgt spid="677901"/>
                                        </p:tgtEl>
                                        <p:attrNameLst>
                                          <p:attrName>ppt_x</p:attrName>
                                        </p:attrNameLst>
                                      </p:cBhvr>
                                      <p:tavLst>
                                        <p:tav tm="0">
                                          <p:val>
                                            <p:strVal val="#ppt_x"/>
                                          </p:val>
                                        </p:tav>
                                        <p:tav tm="100000">
                                          <p:val>
                                            <p:strVal val="#ppt_x"/>
                                          </p:val>
                                        </p:tav>
                                      </p:tavLst>
                                    </p:anim>
                                    <p:anim calcmode="lin" valueType="num">
                                      <p:cBhvr additive="base">
                                        <p:cTn id="50" dur="500" fill="hold"/>
                                        <p:tgtEl>
                                          <p:spTgt spid="677901"/>
                                        </p:tgtEl>
                                        <p:attrNameLst>
                                          <p:attrName>ppt_y</p:attrName>
                                        </p:attrNameLst>
                                      </p:cBhvr>
                                      <p:tavLst>
                                        <p:tav tm="0">
                                          <p:val>
                                            <p:strVal val="0-#ppt_h/2"/>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677902"/>
                                        </p:tgtEl>
                                        <p:attrNameLst>
                                          <p:attrName>style.visibility</p:attrName>
                                        </p:attrNameLst>
                                      </p:cBhvr>
                                      <p:to>
                                        <p:strVal val="visible"/>
                                      </p:to>
                                    </p:set>
                                    <p:anim calcmode="lin" valueType="num">
                                      <p:cBhvr additive="base">
                                        <p:cTn id="53" dur="500" fill="hold"/>
                                        <p:tgtEl>
                                          <p:spTgt spid="677902"/>
                                        </p:tgtEl>
                                        <p:attrNameLst>
                                          <p:attrName>ppt_x</p:attrName>
                                        </p:attrNameLst>
                                      </p:cBhvr>
                                      <p:tavLst>
                                        <p:tav tm="0">
                                          <p:val>
                                            <p:strVal val="0-#ppt_w/2"/>
                                          </p:val>
                                        </p:tav>
                                        <p:tav tm="100000">
                                          <p:val>
                                            <p:strVal val="#ppt_x"/>
                                          </p:val>
                                        </p:tav>
                                      </p:tavLst>
                                    </p:anim>
                                    <p:anim calcmode="lin" valueType="num">
                                      <p:cBhvr additive="base">
                                        <p:cTn id="54" dur="500" fill="hold"/>
                                        <p:tgtEl>
                                          <p:spTgt spid="67790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677903"/>
                                        </p:tgtEl>
                                        <p:attrNameLst>
                                          <p:attrName>style.visibility</p:attrName>
                                        </p:attrNameLst>
                                      </p:cBhvr>
                                      <p:to>
                                        <p:strVal val="visible"/>
                                      </p:to>
                                    </p:set>
                                    <p:anim calcmode="lin" valueType="num">
                                      <p:cBhvr additive="base">
                                        <p:cTn id="57" dur="500" fill="hold"/>
                                        <p:tgtEl>
                                          <p:spTgt spid="677903"/>
                                        </p:tgtEl>
                                        <p:attrNameLst>
                                          <p:attrName>ppt_x</p:attrName>
                                        </p:attrNameLst>
                                      </p:cBhvr>
                                      <p:tavLst>
                                        <p:tav tm="0">
                                          <p:val>
                                            <p:strVal val="0-#ppt_w/2"/>
                                          </p:val>
                                        </p:tav>
                                        <p:tav tm="100000">
                                          <p:val>
                                            <p:strVal val="#ppt_x"/>
                                          </p:val>
                                        </p:tav>
                                      </p:tavLst>
                                    </p:anim>
                                    <p:anim calcmode="lin" valueType="num">
                                      <p:cBhvr additive="base">
                                        <p:cTn id="58" dur="500" fill="hold"/>
                                        <p:tgtEl>
                                          <p:spTgt spid="677903"/>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677904"/>
                                        </p:tgtEl>
                                        <p:attrNameLst>
                                          <p:attrName>style.visibility</p:attrName>
                                        </p:attrNameLst>
                                      </p:cBhvr>
                                      <p:to>
                                        <p:strVal val="visible"/>
                                      </p:to>
                                    </p:set>
                                    <p:anim calcmode="lin" valueType="num">
                                      <p:cBhvr additive="base">
                                        <p:cTn id="63" dur="500" fill="hold"/>
                                        <p:tgtEl>
                                          <p:spTgt spid="677904"/>
                                        </p:tgtEl>
                                        <p:attrNameLst>
                                          <p:attrName>ppt_x</p:attrName>
                                        </p:attrNameLst>
                                      </p:cBhvr>
                                      <p:tavLst>
                                        <p:tav tm="0">
                                          <p:val>
                                            <p:strVal val="1+#ppt_w/2"/>
                                          </p:val>
                                        </p:tav>
                                        <p:tav tm="100000">
                                          <p:val>
                                            <p:strVal val="#ppt_x"/>
                                          </p:val>
                                        </p:tav>
                                      </p:tavLst>
                                    </p:anim>
                                    <p:anim calcmode="lin" valueType="num">
                                      <p:cBhvr additive="base">
                                        <p:cTn id="64" dur="500" fill="hold"/>
                                        <p:tgtEl>
                                          <p:spTgt spid="677904"/>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677905"/>
                                        </p:tgtEl>
                                        <p:attrNameLst>
                                          <p:attrName>style.visibility</p:attrName>
                                        </p:attrNameLst>
                                      </p:cBhvr>
                                      <p:to>
                                        <p:strVal val="visible"/>
                                      </p:to>
                                    </p:set>
                                    <p:anim calcmode="lin" valueType="num">
                                      <p:cBhvr additive="base">
                                        <p:cTn id="69" dur="500" fill="hold"/>
                                        <p:tgtEl>
                                          <p:spTgt spid="677905"/>
                                        </p:tgtEl>
                                        <p:attrNameLst>
                                          <p:attrName>ppt_x</p:attrName>
                                        </p:attrNameLst>
                                      </p:cBhvr>
                                      <p:tavLst>
                                        <p:tav tm="0">
                                          <p:val>
                                            <p:strVal val="1+#ppt_w/2"/>
                                          </p:val>
                                        </p:tav>
                                        <p:tav tm="100000">
                                          <p:val>
                                            <p:strVal val="#ppt_x"/>
                                          </p:val>
                                        </p:tav>
                                      </p:tavLst>
                                    </p:anim>
                                    <p:anim calcmode="lin" valueType="num">
                                      <p:cBhvr additive="base">
                                        <p:cTn id="70" dur="500" fill="hold"/>
                                        <p:tgtEl>
                                          <p:spTgt spid="677905"/>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630786"/>
                                        </p:tgtEl>
                                        <p:attrNameLst>
                                          <p:attrName>style.visibility</p:attrName>
                                        </p:attrNameLst>
                                      </p:cBhvr>
                                      <p:to>
                                        <p:strVal val="visible"/>
                                      </p:to>
                                    </p:set>
                                    <p:animEffect transition="in" filter="blinds(horizontal)">
                                      <p:cBhvr>
                                        <p:cTn id="81" dur="500"/>
                                        <p:tgtEl>
                                          <p:spTgt spid="630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3" grpId="0" animBg="1"/>
      <p:bldP spid="677894" grpId="0" animBg="1"/>
      <p:bldP spid="677895" grpId="0" animBg="1"/>
      <p:bldP spid="677897" grpId="0" animBg="1"/>
      <p:bldP spid="677898" grpId="0" animBg="1"/>
      <p:bldP spid="677900" grpId="0" animBg="1"/>
      <p:bldP spid="677901" grpId="0" animBg="1"/>
      <p:bldP spid="677903" grpId="0" animBg="1"/>
      <p:bldP spid="677904" grpId="0" animBg="1"/>
      <p:bldP spid="6779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2"/>
          <p:cNvSpPr txBox="1"/>
          <p:nvPr/>
        </p:nvSpPr>
        <p:spPr>
          <a:xfrm>
            <a:off x="323528" y="2244744"/>
            <a:ext cx="8369300" cy="2936188"/>
          </a:xfrm>
          <a:prstGeom prst="rect">
            <a:avLst/>
          </a:prstGeom>
          <a:noFill/>
          <a:ln>
            <a:noFill/>
          </a:ln>
        </p:spPr>
        <p:txBody>
          <a:bodyPr wrap="square" rtlCol="0">
            <a:spAutoFit/>
          </a:bodyPr>
          <a:lstStyle/>
          <a:p>
            <a:pPr algn="ctr">
              <a:lnSpc>
                <a:spcPct val="140000"/>
              </a:lnSpc>
            </a:pPr>
            <a:r>
              <a:rPr lang="en-US" sz="2800" dirty="0" smtClean="0">
                <a:solidFill>
                  <a:prstClr val="black"/>
                </a:solidFill>
                <a:latin typeface="Trebuchet MS"/>
                <a:cs typeface="Trebuchet MS"/>
              </a:rPr>
              <a:t>Highlights of Higgs Analyses</a:t>
            </a:r>
          </a:p>
          <a:p>
            <a:pPr algn="ctr">
              <a:lnSpc>
                <a:spcPct val="140000"/>
              </a:lnSpc>
            </a:pPr>
            <a:r>
              <a:rPr lang="en-US" sz="2400" dirty="0" smtClean="0">
                <a:solidFill>
                  <a:srgbClr val="FFC000"/>
                </a:solidFill>
                <a:latin typeface="Trebuchet MS"/>
                <a:cs typeface="Trebuchet MS"/>
              </a:rPr>
              <a:t>From Discovery to Measurements</a:t>
            </a:r>
          </a:p>
          <a:p>
            <a:pPr>
              <a:lnSpc>
                <a:spcPct val="140000"/>
              </a:lnSpc>
            </a:pPr>
            <a:endParaRPr lang="en-US" sz="2000" dirty="0" smtClean="0">
              <a:solidFill>
                <a:prstClr val="black"/>
              </a:solidFill>
              <a:latin typeface="Trebuchet MS"/>
              <a:cs typeface="Trebuchet MS"/>
            </a:endParaRPr>
          </a:p>
          <a:p>
            <a:pPr>
              <a:lnSpc>
                <a:spcPct val="140000"/>
              </a:lnSpc>
            </a:pPr>
            <a:r>
              <a:rPr lang="en-US" sz="2000" dirty="0" smtClean="0">
                <a:solidFill>
                  <a:schemeClr val="tx1">
                    <a:lumMod val="50000"/>
                    <a:lumOff val="50000"/>
                  </a:schemeClr>
                </a:solidFill>
                <a:latin typeface="Trebuchet MS"/>
                <a:cs typeface="Trebuchet MS"/>
              </a:rPr>
              <a:t>I.   (</a:t>
            </a:r>
            <a:r>
              <a:rPr lang="en-US" sz="2000" dirty="0" err="1" smtClean="0">
                <a:solidFill>
                  <a:schemeClr val="tx1">
                    <a:lumMod val="50000"/>
                    <a:lumOff val="50000"/>
                  </a:schemeClr>
                </a:solidFill>
                <a:latin typeface="Trebuchet MS"/>
                <a:cs typeface="Trebuchet MS"/>
              </a:rPr>
              <a:t>nano</a:t>
            </a:r>
            <a:r>
              <a:rPr lang="en-US" sz="2000" dirty="0" smtClean="0">
                <a:solidFill>
                  <a:schemeClr val="tx1">
                    <a:lumMod val="50000"/>
                    <a:lumOff val="50000"/>
                  </a:schemeClr>
                </a:solidFill>
                <a:latin typeface="Trebuchet MS"/>
                <a:cs typeface="Trebuchet MS"/>
              </a:rPr>
              <a:t>) Review of Recent Results on SM Higgs Channels</a:t>
            </a:r>
          </a:p>
          <a:p>
            <a:pPr>
              <a:lnSpc>
                <a:spcPct val="140000"/>
              </a:lnSpc>
            </a:pPr>
            <a:r>
              <a:rPr lang="en-US" sz="2000" dirty="0" smtClean="0">
                <a:solidFill>
                  <a:schemeClr val="tx1">
                    <a:lumMod val="50000"/>
                    <a:lumOff val="50000"/>
                  </a:schemeClr>
                </a:solidFill>
                <a:latin typeface="Trebuchet MS"/>
                <a:cs typeface="Trebuchet MS"/>
              </a:rPr>
              <a:t>II.  Update of Higgs analyses in </a:t>
            </a:r>
            <a:r>
              <a:rPr lang="en-US" sz="2000" i="1" dirty="0" smtClean="0">
                <a:solidFill>
                  <a:schemeClr val="tx1">
                    <a:lumMod val="50000"/>
                    <a:lumOff val="50000"/>
                  </a:schemeClr>
                </a:solidFill>
                <a:latin typeface="Trebuchet MS"/>
                <a:cs typeface="Trebuchet MS"/>
              </a:rPr>
              <a:t>H</a:t>
            </a:r>
            <a:r>
              <a:rPr lang="en-US" sz="2000" dirty="0" smtClean="0">
                <a:solidFill>
                  <a:schemeClr val="tx1">
                    <a:lumMod val="50000"/>
                    <a:lumOff val="50000"/>
                  </a:schemeClr>
                </a:solidFill>
                <a:latin typeface="Trebuchet MS"/>
                <a:cs typeface="Trebuchet MS"/>
              </a:rPr>
              <a:t> </a:t>
            </a:r>
            <a:r>
              <a:rPr lang="en-US" sz="2000" dirty="0" smtClean="0">
                <a:solidFill>
                  <a:schemeClr val="tx1">
                    <a:lumMod val="50000"/>
                    <a:lumOff val="50000"/>
                  </a:schemeClr>
                </a:solidFill>
                <a:latin typeface="Symbol" charset="2"/>
                <a:cs typeface="Symbol" charset="2"/>
              </a:rPr>
              <a:t>®</a:t>
            </a:r>
            <a:r>
              <a:rPr lang="en-US" sz="2000" dirty="0" smtClean="0">
                <a:solidFill>
                  <a:schemeClr val="tx1">
                    <a:lumMod val="50000"/>
                    <a:lumOff val="50000"/>
                  </a:schemeClr>
                </a:solidFill>
                <a:latin typeface="Trebuchet MS"/>
                <a:cs typeface="Trebuchet MS"/>
              </a:rPr>
              <a:t> </a:t>
            </a:r>
            <a:r>
              <a:rPr lang="en-US" sz="2000" i="1" dirty="0" err="1" smtClean="0">
                <a:solidFill>
                  <a:schemeClr val="tx1">
                    <a:lumMod val="50000"/>
                    <a:lumOff val="50000"/>
                  </a:schemeClr>
                </a:solidFill>
                <a:latin typeface="Symbol" charset="2"/>
                <a:cs typeface="Symbol" charset="2"/>
              </a:rPr>
              <a:t>gg</a:t>
            </a:r>
            <a:r>
              <a:rPr lang="en-US" sz="2000" i="1" dirty="0" smtClean="0">
                <a:solidFill>
                  <a:schemeClr val="tx1">
                    <a:lumMod val="50000"/>
                    <a:lumOff val="50000"/>
                  </a:schemeClr>
                </a:solidFill>
                <a:latin typeface="Symbol" charset="2"/>
                <a:cs typeface="Symbol" charset="2"/>
              </a:rPr>
              <a:t> </a:t>
            </a:r>
            <a:r>
              <a:rPr lang="en-US" sz="2000" dirty="0" smtClean="0">
                <a:solidFill>
                  <a:schemeClr val="tx1">
                    <a:lumMod val="50000"/>
                    <a:lumOff val="50000"/>
                  </a:schemeClr>
                </a:solidFill>
                <a:latin typeface="Trebuchet MS"/>
                <a:cs typeface="Trebuchet MS"/>
              </a:rPr>
              <a:t> and </a:t>
            </a:r>
            <a:r>
              <a:rPr lang="en-US" sz="2000" i="1" dirty="0" smtClean="0">
                <a:solidFill>
                  <a:schemeClr val="tx1">
                    <a:lumMod val="50000"/>
                    <a:lumOff val="50000"/>
                  </a:schemeClr>
                </a:solidFill>
                <a:latin typeface="Trebuchet MS"/>
                <a:cs typeface="Trebuchet MS"/>
              </a:rPr>
              <a:t>H</a:t>
            </a:r>
            <a:r>
              <a:rPr lang="en-US" sz="2000" dirty="0" smtClean="0">
                <a:solidFill>
                  <a:schemeClr val="tx1">
                    <a:lumMod val="50000"/>
                    <a:lumOff val="50000"/>
                  </a:schemeClr>
                </a:solidFill>
                <a:latin typeface="Trebuchet MS"/>
                <a:cs typeface="Trebuchet MS"/>
              </a:rPr>
              <a:t> </a:t>
            </a:r>
            <a:r>
              <a:rPr lang="en-US" sz="2000" dirty="0" smtClean="0">
                <a:solidFill>
                  <a:schemeClr val="tx1">
                    <a:lumMod val="50000"/>
                    <a:lumOff val="50000"/>
                  </a:schemeClr>
                </a:solidFill>
                <a:latin typeface="Symbol" charset="2"/>
                <a:cs typeface="Symbol" charset="2"/>
              </a:rPr>
              <a:t>®</a:t>
            </a:r>
            <a:r>
              <a:rPr lang="en-US" sz="2000" dirty="0" smtClean="0">
                <a:solidFill>
                  <a:schemeClr val="tx1">
                    <a:lumMod val="50000"/>
                    <a:lumOff val="50000"/>
                  </a:schemeClr>
                </a:solidFill>
                <a:latin typeface="Trebuchet MS"/>
                <a:cs typeface="Trebuchet MS"/>
              </a:rPr>
              <a:t> 4l Channels</a:t>
            </a:r>
          </a:p>
          <a:p>
            <a:pPr>
              <a:lnSpc>
                <a:spcPct val="140000"/>
              </a:lnSpc>
            </a:pPr>
            <a:r>
              <a:rPr lang="en-US" sz="2000" dirty="0" smtClean="0">
                <a:solidFill>
                  <a:schemeClr val="tx1">
                    <a:lumMod val="50000"/>
                    <a:lumOff val="50000"/>
                  </a:schemeClr>
                </a:solidFill>
                <a:latin typeface="Trebuchet MS"/>
                <a:cs typeface="Trebuchet MS"/>
              </a:rPr>
              <a:t>III. First Spin and Parity Studies  </a:t>
            </a:r>
          </a:p>
        </p:txBody>
      </p:sp>
      <p:sp>
        <p:nvSpPr>
          <p:cNvPr id="5" name="Espace réservé du numéro de diapositive 4"/>
          <p:cNvSpPr>
            <a:spLocks noGrp="1"/>
          </p:cNvSpPr>
          <p:nvPr>
            <p:ph type="sldNum" sz="quarter" idx="12"/>
          </p:nvPr>
        </p:nvSpPr>
        <p:spPr/>
        <p:txBody>
          <a:bodyPr/>
          <a:lstStyle/>
          <a:p>
            <a:fld id="{21F6B277-27B0-704C-8D8E-3F2BE0D94335}" type="slidenum">
              <a:rPr lang="fr-FR" smtClean="0"/>
              <a:pPr/>
              <a:t>56</a:t>
            </a:fld>
            <a:endParaRPr lang="fr-FR"/>
          </a:p>
        </p:txBody>
      </p:sp>
      <p:pic>
        <p:nvPicPr>
          <p:cNvPr id="801794" name="Picture 2" descr="C:\Users\Tony\Pictures\Big-Five-Marathon-Logo1.jpg"/>
          <p:cNvPicPr>
            <a:picLocks noChangeAspect="1" noChangeArrowheads="1"/>
          </p:cNvPicPr>
          <p:nvPr/>
        </p:nvPicPr>
        <p:blipFill>
          <a:blip r:embed="rId3" cstate="print"/>
          <a:srcRect/>
          <a:stretch>
            <a:fillRect/>
          </a:stretch>
        </p:blipFill>
        <p:spPr bwMode="auto">
          <a:xfrm>
            <a:off x="2771800" y="476672"/>
            <a:ext cx="3611880" cy="2170176"/>
          </a:xfrm>
          <a:prstGeom prst="rect">
            <a:avLst/>
          </a:prstGeom>
          <a:noFill/>
        </p:spPr>
      </p:pic>
      <p:sp>
        <p:nvSpPr>
          <p:cNvPr id="7" name="Rectangle 6"/>
          <p:cNvSpPr/>
          <p:nvPr/>
        </p:nvSpPr>
        <p:spPr>
          <a:xfrm>
            <a:off x="2849682" y="1700808"/>
            <a:ext cx="3211713" cy="369332"/>
          </a:xfrm>
          <a:prstGeom prst="rect">
            <a:avLst/>
          </a:prstGeom>
        </p:spPr>
        <p:txBody>
          <a:bodyPr wrap="none">
            <a:spAutoFit/>
          </a:bodyPr>
          <a:lstStyle/>
          <a:p>
            <a:r>
              <a:rPr lang="fr-FR" dirty="0" smtClean="0"/>
              <a:t>H </a:t>
            </a:r>
            <a:r>
              <a:rPr lang="fr-FR" dirty="0" smtClean="0">
                <a:cs typeface="Times New Roman" pitchFamily="18" charset="0"/>
              </a:rPr>
              <a:t>→ ZZ,     WW ,    </a:t>
            </a:r>
            <a:r>
              <a:rPr lang="fr-FR" dirty="0" err="1" smtClean="0">
                <a:cs typeface="Times New Roman" pitchFamily="18" charset="0"/>
              </a:rPr>
              <a:t>bb</a:t>
            </a:r>
            <a:r>
              <a:rPr lang="fr-FR" dirty="0" smtClean="0">
                <a:cs typeface="Times New Roman" pitchFamily="18" charset="0"/>
              </a:rPr>
              <a:t>,     </a:t>
            </a:r>
            <a:r>
              <a:rPr lang="fr-FR" dirty="0" smtClean="0">
                <a:cs typeface="Times New Roman" pitchFamily="18" charset="0"/>
                <a:sym typeface="Symbol" pitchFamily="18" charset="2"/>
              </a:rPr>
              <a:t>,      </a:t>
            </a:r>
            <a:r>
              <a:rPr lang="el-GR" dirty="0" smtClean="0">
                <a:cs typeface="Times New Roman" pitchFamily="18" charset="0"/>
              </a:rPr>
              <a:t>γγ</a:t>
            </a:r>
            <a:endParaRPr lang="en-GB" dirty="0"/>
          </a:p>
        </p:txBody>
      </p:sp>
    </p:spTree>
    <p:extLst>
      <p:ext uri="{BB962C8B-B14F-4D97-AF65-F5344CB8AC3E}">
        <p14:creationId xmlns:p14="http://schemas.microsoft.com/office/powerpoint/2010/main" xmlns="" val="21940939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Higgs_VIP_Pakistan_1.jpg"/>
          <p:cNvPicPr>
            <a:picLocks noChangeAspect="1"/>
          </p:cNvPicPr>
          <p:nvPr/>
        </p:nvPicPr>
        <p:blipFill rotWithShape="1">
          <a:blip r:embed="rId3" cstate="print">
            <a:extLst>
              <a:ext uri="{28A0092B-C50C-407E-A947-70E740481C1C}">
                <a14:useLocalDpi xmlns="" xmlns:a14="http://schemas.microsoft.com/office/drawing/2010/main" val="0"/>
              </a:ext>
            </a:extLst>
          </a:blip>
          <a:srcRect b="12436"/>
          <a:stretch/>
        </p:blipFill>
        <p:spPr>
          <a:xfrm>
            <a:off x="15901" y="908721"/>
            <a:ext cx="9100668" cy="5976664"/>
          </a:xfrm>
          <a:prstGeom prst="rect">
            <a:avLst/>
          </a:prstGeom>
        </p:spPr>
      </p:pic>
      <p:sp>
        <p:nvSpPr>
          <p:cNvPr id="2" name="Title 7"/>
          <p:cNvSpPr txBox="1">
            <a:spLocks/>
          </p:cNvSpPr>
          <p:nvPr/>
        </p:nvSpPr>
        <p:spPr>
          <a:xfrm>
            <a:off x="914400" y="0"/>
            <a:ext cx="7772400" cy="762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smtClean="0">
                <a:ln>
                  <a:noFill/>
                </a:ln>
                <a:solidFill>
                  <a:schemeClr val="accent1">
                    <a:satMod val="150000"/>
                  </a:schemeClr>
                </a:solidFill>
                <a:effectLst/>
                <a:uLnTx/>
                <a:uFillTx/>
                <a:latin typeface="+mj-lt"/>
                <a:ea typeface="+mj-ea"/>
                <a:cs typeface="+mj-cs"/>
              </a:rPr>
              <a:t>Higgs</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4" name="Slide Number Placeholder 6"/>
          <p:cNvSpPr>
            <a:spLocks noGrp="1"/>
          </p:cNvSpPr>
          <p:nvPr>
            <p:ph type="sldNum" sz="quarter" idx="12"/>
          </p:nvPr>
        </p:nvSpPr>
        <p:spPr/>
        <p:txBody>
          <a:bodyPr/>
          <a:lstStyle/>
          <a:p>
            <a:fld id="{1AD93096-5B34-4342-9326-69289CEAE4C2}" type="slidenum">
              <a:rPr lang="en-US" smtClean="0"/>
              <a:pPr/>
              <a:t>57</a:t>
            </a:fld>
            <a:endParaRPr lang="en-US" dirty="0"/>
          </a:p>
        </p:txBody>
      </p:sp>
      <p:pic>
        <p:nvPicPr>
          <p:cNvPr id="6" name="Picture 5" descr="sqr_pvala_allexp_bydecay_zoom.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50306" y="476672"/>
            <a:ext cx="2886190" cy="4176464"/>
          </a:xfrm>
          <a:prstGeom prst="rect">
            <a:avLst/>
          </a:prstGeom>
          <a:ln>
            <a:solidFill>
              <a:srgbClr val="000000"/>
            </a:solidFill>
          </a:ln>
          <a:scene3d>
            <a:camera prst="orthographicFront"/>
            <a:lightRig rig="threePt" dir="t"/>
          </a:scene3d>
          <a:sp3d>
            <a:bevelT w="114300" prst="artDeco"/>
          </a:sp3d>
        </p:spPr>
      </p:pic>
      <p:pic>
        <p:nvPicPr>
          <p:cNvPr id="9" name="Picture 8" descr="Screen Shot 2012-11-23 at 20.10.54.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47864" y="485964"/>
            <a:ext cx="2763605" cy="2924944"/>
          </a:xfrm>
          <a:prstGeom prst="rect">
            <a:avLst/>
          </a:prstGeom>
          <a:scene3d>
            <a:camera prst="orthographicFront"/>
            <a:lightRig rig="threePt" dir="t"/>
          </a:scene3d>
          <a:sp3d>
            <a:bevelT w="114300" prst="artDeco"/>
          </a:sp3d>
        </p:spPr>
      </p:pic>
      <p:sp>
        <p:nvSpPr>
          <p:cNvPr id="11" name="TextBox 10"/>
          <p:cNvSpPr txBox="1"/>
          <p:nvPr/>
        </p:nvSpPr>
        <p:spPr>
          <a:xfrm>
            <a:off x="3962701" y="44624"/>
            <a:ext cx="1323119" cy="369332"/>
          </a:xfrm>
          <a:prstGeom prst="rect">
            <a:avLst/>
          </a:prstGeom>
          <a:noFill/>
          <a:ln>
            <a:noFill/>
          </a:ln>
        </p:spPr>
        <p:txBody>
          <a:bodyPr wrap="none" rtlCol="0">
            <a:spAutoFit/>
          </a:bodyPr>
          <a:lstStyle/>
          <a:p>
            <a:r>
              <a:rPr lang="en-US" dirty="0" smtClean="0">
                <a:latin typeface="+mj-lt"/>
              </a:rPr>
              <a:t>Jul 4</a:t>
            </a:r>
            <a:r>
              <a:rPr lang="en-US" baseline="30000" dirty="0" smtClean="0">
                <a:latin typeface="+mj-lt"/>
              </a:rPr>
              <a:t>th </a:t>
            </a:r>
            <a:r>
              <a:rPr lang="en-US" dirty="0" smtClean="0">
                <a:latin typeface="+mj-lt"/>
              </a:rPr>
              <a:t>2012  </a:t>
            </a:r>
            <a:endParaRPr lang="en-US" dirty="0">
              <a:latin typeface="+mj-lt"/>
            </a:endParaRPr>
          </a:p>
        </p:txBody>
      </p:sp>
      <p:sp>
        <p:nvSpPr>
          <p:cNvPr id="12" name="TextBox 11"/>
          <p:cNvSpPr txBox="1"/>
          <p:nvPr/>
        </p:nvSpPr>
        <p:spPr>
          <a:xfrm>
            <a:off x="6771013" y="44624"/>
            <a:ext cx="1592424" cy="369332"/>
          </a:xfrm>
          <a:prstGeom prst="rect">
            <a:avLst/>
          </a:prstGeom>
          <a:noFill/>
          <a:ln>
            <a:noFill/>
          </a:ln>
        </p:spPr>
        <p:txBody>
          <a:bodyPr wrap="none" rtlCol="0">
            <a:spAutoFit/>
          </a:bodyPr>
          <a:lstStyle/>
          <a:p>
            <a:r>
              <a:rPr lang="en-US" dirty="0" smtClean="0">
                <a:latin typeface="+mn-lt"/>
              </a:rPr>
              <a:t>HCP Nov 2012 </a:t>
            </a:r>
            <a:endParaRPr lang="en-US" dirty="0">
              <a:latin typeface="+mn-lt"/>
            </a:endParaRPr>
          </a:p>
        </p:txBody>
      </p:sp>
      <p:sp>
        <p:nvSpPr>
          <p:cNvPr id="13" name="TextBox 12"/>
          <p:cNvSpPr txBox="1"/>
          <p:nvPr/>
        </p:nvSpPr>
        <p:spPr>
          <a:xfrm>
            <a:off x="4211960" y="5949280"/>
            <a:ext cx="3076483" cy="646331"/>
          </a:xfrm>
          <a:prstGeom prst="rect">
            <a:avLst/>
          </a:prstGeom>
          <a:noFill/>
          <a:ln>
            <a:noFill/>
          </a:ln>
        </p:spPr>
        <p:txBody>
          <a:bodyPr wrap="none" rtlCol="0">
            <a:spAutoFit/>
          </a:bodyPr>
          <a:lstStyle/>
          <a:p>
            <a:r>
              <a:rPr lang="en-US" dirty="0" smtClean="0"/>
              <a:t>CMS p</a:t>
            </a:r>
            <a:r>
              <a:rPr lang="en-US" dirty="0" smtClean="0">
                <a:latin typeface="+mn-lt"/>
              </a:rPr>
              <a:t>erformance increase:</a:t>
            </a:r>
          </a:p>
          <a:p>
            <a:r>
              <a:rPr lang="en-US" dirty="0" smtClean="0">
                <a:latin typeface="+mn-lt"/>
              </a:rPr>
              <a:t>Sensitivity up from 5.8 to 7.8 </a:t>
            </a:r>
            <a:r>
              <a:rPr lang="en-US" dirty="0" smtClean="0">
                <a:latin typeface="Symbol" charset="2"/>
                <a:cs typeface="Symbol" charset="2"/>
              </a:rPr>
              <a:t>s</a:t>
            </a:r>
          </a:p>
        </p:txBody>
      </p:sp>
      <p:pic>
        <p:nvPicPr>
          <p:cNvPr id="16" name="Content Placeholder 9" descr="PLBfrontcover.png"/>
          <p:cNvPicPr>
            <a:picLocks noChangeAspect="1"/>
          </p:cNvPicPr>
          <p:nvPr/>
        </p:nvPicPr>
        <p:blipFill>
          <a:blip r:embed="rId6" cstate="print"/>
          <a:stretch>
            <a:fillRect/>
          </a:stretch>
        </p:blipFill>
        <p:spPr>
          <a:xfrm>
            <a:off x="179512" y="1772816"/>
            <a:ext cx="3070555" cy="3951287"/>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2700"/>
            <a:ext cx="9144000" cy="52323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0" name="Tableau 9"/>
          <p:cNvGraphicFramePr>
            <a:graphicFrameLocks noGrp="1"/>
          </p:cNvGraphicFramePr>
          <p:nvPr>
            <p:extLst>
              <p:ext uri="{D42A27DB-BD31-4B8C-83A1-F6EECF244321}">
                <p14:modId xmlns:p14="http://schemas.microsoft.com/office/powerpoint/2010/main" xmlns="" val="3583146956"/>
              </p:ext>
            </p:extLst>
          </p:nvPr>
        </p:nvGraphicFramePr>
        <p:xfrm>
          <a:off x="581659" y="5715000"/>
          <a:ext cx="8260081" cy="1066988"/>
        </p:xfrm>
        <a:graphic>
          <a:graphicData uri="http://schemas.openxmlformats.org/drawingml/2006/table">
            <a:tbl>
              <a:tblPr firstRow="1" bandRow="1">
                <a:tableStyleId>{5940675A-B579-460E-94D1-54222C63F5DA}</a:tableStyleId>
              </a:tblPr>
              <a:tblGrid>
                <a:gridCol w="1681480"/>
                <a:gridCol w="1681480"/>
                <a:gridCol w="1681480"/>
                <a:gridCol w="1534161"/>
                <a:gridCol w="1681480"/>
              </a:tblGrid>
              <a:tr h="584199">
                <a:tc>
                  <a:txBody>
                    <a:bodyPr/>
                    <a:lstStyle/>
                    <a:p>
                      <a:pPr algn="ctr"/>
                      <a:r>
                        <a:rPr lang="fr-FR" sz="1600" dirty="0" smtClean="0"/>
                        <a:t>Signal (SM)</a:t>
                      </a:r>
                      <a:endParaRPr lang="fr-FR" sz="1600" dirty="0">
                        <a:solidFill>
                          <a:srgbClr val="FFFFFF"/>
                        </a:solidFill>
                      </a:endParaRPr>
                    </a:p>
                  </a:txBody>
                  <a:tcPr anchor="ctr"/>
                </a:tc>
                <a:tc>
                  <a:txBody>
                    <a:bodyPr/>
                    <a:lstStyle/>
                    <a:p>
                      <a:pPr algn="ctr"/>
                      <a:r>
                        <a:rPr lang="fr-FR" sz="1600" dirty="0" smtClean="0"/>
                        <a:t>Signal </a:t>
                      </a:r>
                      <a:r>
                        <a:rPr lang="fr-FR" sz="1600" dirty="0" err="1" smtClean="0"/>
                        <a:t>purity</a:t>
                      </a:r>
                      <a:endParaRPr lang="fr-FR" sz="1600" dirty="0" smtClean="0"/>
                    </a:p>
                    <a:p>
                      <a:pPr algn="ctr"/>
                      <a:r>
                        <a:rPr lang="fr-FR" sz="1600" dirty="0" smtClean="0"/>
                        <a:t>s/b</a:t>
                      </a:r>
                      <a:endParaRPr lang="fr-FR" sz="1600" dirty="0">
                        <a:solidFill>
                          <a:srgbClr val="FFFFFF"/>
                        </a:solidFill>
                      </a:endParaRPr>
                    </a:p>
                  </a:txBody>
                  <a:tcPr anchor="ctr"/>
                </a:tc>
                <a:tc>
                  <a:txBody>
                    <a:bodyPr/>
                    <a:lstStyle/>
                    <a:p>
                      <a:pPr algn="ctr"/>
                      <a:r>
                        <a:rPr lang="fr-FR" sz="1600" dirty="0" smtClean="0"/>
                        <a:t>Main backgrounds</a:t>
                      </a:r>
                      <a:endParaRPr lang="fr-FR" sz="1600" dirty="0">
                        <a:solidFill>
                          <a:srgbClr val="FFFFFF"/>
                        </a:solidFill>
                      </a:endParaRPr>
                    </a:p>
                  </a:txBody>
                  <a:tcPr anchor="ctr"/>
                </a:tc>
                <a:tc>
                  <a:txBody>
                    <a:bodyPr/>
                    <a:lstStyle/>
                    <a:p>
                      <a:pPr algn="ctr"/>
                      <a:r>
                        <a:rPr lang="fr-FR" sz="1600" dirty="0" smtClean="0"/>
                        <a:t>Production</a:t>
                      </a:r>
                      <a:endParaRPr lang="fr-FR" sz="1600" dirty="0">
                        <a:solidFill>
                          <a:srgbClr val="FFFFFF"/>
                        </a:solidFill>
                      </a:endParaRPr>
                    </a:p>
                  </a:txBody>
                  <a:tcPr anchor="ctr"/>
                </a:tc>
                <a:tc>
                  <a:txBody>
                    <a:bodyPr/>
                    <a:lstStyle/>
                    <a:p>
                      <a:pPr algn="l"/>
                      <a:r>
                        <a:rPr lang="fr-FR" sz="1600" dirty="0" smtClean="0"/>
                        <a:t>7 </a:t>
                      </a:r>
                      <a:r>
                        <a:rPr lang="fr-FR" sz="1200" dirty="0" smtClean="0"/>
                        <a:t>&amp;</a:t>
                      </a:r>
                      <a:r>
                        <a:rPr lang="fr-FR" sz="1600" dirty="0" smtClean="0"/>
                        <a:t> </a:t>
                      </a:r>
                      <a:r>
                        <a:rPr lang="fr-FR" sz="1600" dirty="0" smtClean="0">
                          <a:solidFill>
                            <a:srgbClr val="FF0000"/>
                          </a:solidFill>
                        </a:rPr>
                        <a:t>8</a:t>
                      </a:r>
                      <a:r>
                        <a:rPr lang="fr-FR" sz="1600" dirty="0" smtClean="0"/>
                        <a:t> </a:t>
                      </a:r>
                      <a:r>
                        <a:rPr lang="fr-FR" sz="1600" dirty="0" err="1" smtClean="0"/>
                        <a:t>TeV</a:t>
                      </a:r>
                      <a:r>
                        <a:rPr lang="fr-FR" sz="1600" dirty="0" smtClean="0"/>
                        <a:t>      </a:t>
                      </a:r>
                      <a:r>
                        <a:rPr lang="fr-FR" sz="1600" baseline="0" dirty="0" smtClean="0"/>
                        <a:t> </a:t>
                      </a:r>
                      <a:endParaRPr lang="fr-FR" sz="1600" dirty="0">
                        <a:solidFill>
                          <a:srgbClr val="FFFFFF"/>
                        </a:solidFill>
                      </a:endParaRPr>
                    </a:p>
                  </a:txBody>
                  <a:tcPr anchor="ctr"/>
                </a:tc>
              </a:tr>
              <a:tr h="482789">
                <a:tc>
                  <a:txBody>
                    <a:bodyPr/>
                    <a:lstStyle/>
                    <a:p>
                      <a:pPr algn="ctr"/>
                      <a:r>
                        <a:rPr lang="fr-FR" sz="1600" dirty="0" smtClean="0"/>
                        <a:t>~</a:t>
                      </a:r>
                      <a:r>
                        <a:rPr lang="fr-FR" sz="1600" dirty="0" smtClean="0">
                          <a:solidFill>
                            <a:srgbClr val="FF0000"/>
                          </a:solidFill>
                        </a:rPr>
                        <a:t>330</a:t>
                      </a:r>
                      <a:endParaRPr lang="fr-FR" sz="1600" dirty="0">
                        <a:solidFill>
                          <a:schemeClr val="tx1"/>
                        </a:solidFill>
                      </a:endParaRPr>
                    </a:p>
                  </a:txBody>
                  <a:tcPr anchor="ctr"/>
                </a:tc>
                <a:tc>
                  <a:txBody>
                    <a:bodyPr/>
                    <a:lstStyle/>
                    <a:p>
                      <a:pPr algn="ctr"/>
                      <a:r>
                        <a:rPr lang="fr-FR" sz="1800" dirty="0" smtClean="0">
                          <a:solidFill>
                            <a:srgbClr val="FF0000"/>
                          </a:solidFill>
                        </a:rPr>
                        <a:t>0.3%</a:t>
                      </a:r>
                      <a:r>
                        <a:rPr lang="fr-FR" sz="1800" baseline="0" dirty="0" smtClean="0">
                          <a:solidFill>
                            <a:srgbClr val="FF0000"/>
                          </a:solidFill>
                        </a:rPr>
                        <a:t> - 30%</a:t>
                      </a:r>
                      <a:endParaRPr lang="fr-FR" sz="1800" dirty="0">
                        <a:solidFill>
                          <a:srgbClr val="FF0000"/>
                        </a:solidFill>
                      </a:endParaRPr>
                    </a:p>
                  </a:txBody>
                  <a:tcPr anchor="ctr"/>
                </a:tc>
                <a:tc>
                  <a:txBody>
                    <a:bodyPr/>
                    <a:lstStyle/>
                    <a:p>
                      <a:pPr algn="ctr"/>
                      <a:r>
                        <a:rPr lang="fr-FR" sz="1600" dirty="0" smtClean="0"/>
                        <a:t>ZZ, </a:t>
                      </a:r>
                      <a:r>
                        <a:rPr lang="fr-FR" sz="1600" dirty="0" err="1" smtClean="0"/>
                        <a:t>Z+jets</a:t>
                      </a:r>
                      <a:r>
                        <a:rPr lang="fr-FR" sz="1600" dirty="0" smtClean="0"/>
                        <a:t>, top</a:t>
                      </a:r>
                      <a:endParaRPr lang="fr-FR" sz="1600" dirty="0">
                        <a:solidFill>
                          <a:srgbClr val="FFFFFF"/>
                        </a:solidFill>
                      </a:endParaRPr>
                    </a:p>
                  </a:txBody>
                  <a:tcPr anchor="ctr"/>
                </a:tc>
                <a:tc>
                  <a:txBody>
                    <a:bodyPr/>
                    <a:lstStyle/>
                    <a:p>
                      <a:pPr algn="ctr"/>
                      <a:r>
                        <a:rPr lang="fr-FR" sz="1600" baseline="0" dirty="0" smtClean="0">
                          <a:solidFill>
                            <a:srgbClr val="FF0000"/>
                          </a:solidFill>
                        </a:rPr>
                        <a:t>VBF</a:t>
                      </a:r>
                      <a:r>
                        <a:rPr lang="fr-FR" sz="1600" baseline="0" dirty="0" smtClean="0">
                          <a:solidFill>
                            <a:schemeClr val="tx1"/>
                          </a:solidFill>
                        </a:rPr>
                        <a:t>, </a:t>
                      </a:r>
                      <a:r>
                        <a:rPr lang="fr-FR" sz="1600" baseline="0" dirty="0" err="1" smtClean="0">
                          <a:solidFill>
                            <a:schemeClr val="tx1"/>
                          </a:solidFill>
                        </a:rPr>
                        <a:t>Hgg</a:t>
                      </a:r>
                      <a:r>
                        <a:rPr lang="fr-FR" sz="1600" baseline="0" dirty="0" smtClean="0">
                          <a:solidFill>
                            <a:schemeClr val="tx1"/>
                          </a:solidFill>
                        </a:rPr>
                        <a:t>, VH</a:t>
                      </a:r>
                      <a:endParaRPr lang="fr-FR" sz="1600" dirty="0">
                        <a:solidFill>
                          <a:srgbClr val="FFFFFF"/>
                        </a:solidFill>
                      </a:endParaRPr>
                    </a:p>
                  </a:txBody>
                  <a:tcPr anchor="ctr"/>
                </a:tc>
                <a:tc>
                  <a:txBody>
                    <a:bodyPr/>
                    <a:lstStyle/>
                    <a:p>
                      <a:pPr algn="ctr"/>
                      <a:r>
                        <a:rPr lang="fr-FR" sz="1600" dirty="0" smtClean="0"/>
                        <a:t>4.9 </a:t>
                      </a:r>
                      <a:r>
                        <a:rPr lang="fr-FR" sz="1200" dirty="0" smtClean="0"/>
                        <a:t>&amp;</a:t>
                      </a:r>
                      <a:r>
                        <a:rPr lang="fr-FR" sz="1600" dirty="0" smtClean="0"/>
                        <a:t> </a:t>
                      </a:r>
                      <a:r>
                        <a:rPr lang="fr-FR" sz="1600" dirty="0" smtClean="0">
                          <a:solidFill>
                            <a:srgbClr val="FF0000"/>
                          </a:solidFill>
                        </a:rPr>
                        <a:t>13 fb</a:t>
                      </a:r>
                      <a:r>
                        <a:rPr lang="fr-FR" sz="1600" baseline="30000" dirty="0" smtClean="0">
                          <a:solidFill>
                            <a:srgbClr val="FF0000"/>
                          </a:solidFill>
                        </a:rPr>
                        <a:t>-1</a:t>
                      </a:r>
                      <a:endParaRPr lang="fr-FR" sz="1600" dirty="0">
                        <a:solidFill>
                          <a:srgbClr val="FF0000"/>
                        </a:solidFill>
                      </a:endParaRPr>
                    </a:p>
                  </a:txBody>
                  <a:tcPr anchor="ctr"/>
                </a:tc>
              </a:tr>
            </a:tbl>
          </a:graphicData>
        </a:graphic>
      </p:graphicFrame>
      <p:sp>
        <p:nvSpPr>
          <p:cNvPr id="8" name="ZoneTexte 7"/>
          <p:cNvSpPr txBox="1"/>
          <p:nvPr/>
        </p:nvSpPr>
        <p:spPr>
          <a:xfrm>
            <a:off x="114300" y="5294868"/>
            <a:ext cx="2908669" cy="369332"/>
          </a:xfrm>
          <a:prstGeom prst="rect">
            <a:avLst/>
          </a:prstGeom>
          <a:noFill/>
        </p:spPr>
        <p:txBody>
          <a:bodyPr wrap="none" rtlCol="0">
            <a:spAutoFit/>
          </a:bodyPr>
          <a:lstStyle/>
          <a:p>
            <a:r>
              <a:rPr lang="fr-FR" dirty="0" smtClean="0">
                <a:latin typeface="Symbol" charset="2"/>
                <a:cs typeface="Symbol" charset="2"/>
              </a:rPr>
              <a:t>tt </a:t>
            </a:r>
            <a:r>
              <a:rPr lang="fr-FR" dirty="0" err="1" smtClean="0"/>
              <a:t>channel</a:t>
            </a:r>
            <a:r>
              <a:rPr lang="fr-FR" dirty="0" smtClean="0"/>
              <a:t> basic </a:t>
            </a:r>
            <a:r>
              <a:rPr lang="fr-FR" dirty="0" err="1" smtClean="0"/>
              <a:t>facts</a:t>
            </a:r>
            <a:r>
              <a:rPr lang="fr-FR" dirty="0" smtClean="0"/>
              <a:t> </a:t>
            </a:r>
            <a:r>
              <a:rPr lang="fr-FR" dirty="0" err="1"/>
              <a:t>s</a:t>
            </a:r>
            <a:r>
              <a:rPr lang="fr-FR" dirty="0" err="1" smtClean="0"/>
              <a:t>heet</a:t>
            </a:r>
            <a:r>
              <a:rPr lang="fr-FR" dirty="0" smtClean="0"/>
              <a:t> :</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xmlns="" val="1508995859"/>
              </p:ext>
            </p:extLst>
          </p:nvPr>
        </p:nvGraphicFramePr>
        <p:xfrm>
          <a:off x="8098612" y="5800328"/>
          <a:ext cx="677085" cy="448071"/>
        </p:xfrm>
        <a:graphic>
          <a:graphicData uri="http://schemas.openxmlformats.org/presentationml/2006/ole">
            <p:oleObj spid="_x0000_s1025026" name="Équation" r:id="rId4" imgW="393120" imgH="264960" progId="Equation.3">
              <p:embed/>
            </p:oleObj>
          </a:graphicData>
        </a:graphic>
      </p:graphicFrame>
      <p:pic>
        <p:nvPicPr>
          <p:cNvPr id="6" name="Picture 4"/>
          <p:cNvPicPr>
            <a:picLocks noChangeAspect="1"/>
          </p:cNvPicPr>
          <p:nvPr/>
        </p:nvPicPr>
        <p:blipFill>
          <a:blip r:embed="rId5" cstate="print"/>
          <a:stretch>
            <a:fillRect/>
          </a:stretch>
        </p:blipFill>
        <p:spPr>
          <a:xfrm>
            <a:off x="370841" y="254000"/>
            <a:ext cx="8483599" cy="4842266"/>
          </a:xfrm>
          <a:prstGeom prst="rect">
            <a:avLst/>
          </a:prstGeom>
        </p:spPr>
      </p:pic>
      <p:sp>
        <p:nvSpPr>
          <p:cNvPr id="7" name="TextBox 6"/>
          <p:cNvSpPr txBox="1"/>
          <p:nvPr/>
        </p:nvSpPr>
        <p:spPr>
          <a:xfrm>
            <a:off x="3962400" y="4851989"/>
            <a:ext cx="5080000" cy="307777"/>
          </a:xfrm>
          <a:prstGeom prst="rect">
            <a:avLst/>
          </a:prstGeom>
          <a:noFill/>
        </p:spPr>
        <p:txBody>
          <a:bodyPr wrap="square" rtlCol="0">
            <a:spAutoFit/>
          </a:bodyPr>
          <a:lstStyle/>
          <a:p>
            <a:r>
              <a:rPr lang="en-US" sz="1400" i="1" dirty="0" smtClean="0">
                <a:solidFill>
                  <a:prstClr val="white"/>
                </a:solidFill>
                <a:latin typeface="Trebuchet MS"/>
                <a:cs typeface="Trebuchet MS"/>
              </a:rPr>
              <a:t>H</a:t>
            </a:r>
            <a:r>
              <a:rPr lang="en-US" sz="1400" dirty="0" smtClean="0">
                <a:solidFill>
                  <a:prstClr val="white"/>
                </a:solidFill>
                <a:latin typeface="Trebuchet MS"/>
                <a:cs typeface="Trebuchet MS"/>
              </a:rPr>
              <a:t> </a:t>
            </a:r>
            <a:r>
              <a:rPr lang="en-US" sz="1400" dirty="0" smtClean="0">
                <a:solidFill>
                  <a:prstClr val="white"/>
                </a:solidFill>
                <a:latin typeface="Symbol" charset="2"/>
                <a:cs typeface="Symbol" charset="2"/>
              </a:rPr>
              <a:t>®</a:t>
            </a:r>
            <a:r>
              <a:rPr lang="en-US" sz="1400" dirty="0" smtClean="0">
                <a:solidFill>
                  <a:prstClr val="white"/>
                </a:solidFill>
                <a:latin typeface="Trebuchet MS"/>
                <a:cs typeface="Trebuchet MS"/>
              </a:rPr>
              <a:t> </a:t>
            </a:r>
            <a:r>
              <a:rPr lang="en-US" sz="1400" i="1" dirty="0" err="1" smtClean="0">
                <a:solidFill>
                  <a:prstClr val="white"/>
                </a:solidFill>
                <a:latin typeface="Symbol" charset="2"/>
                <a:cs typeface="Symbol" charset="2"/>
              </a:rPr>
              <a:t>t</a:t>
            </a:r>
            <a:r>
              <a:rPr lang="en-US" sz="1400" baseline="-25000" dirty="0" err="1" smtClean="0">
                <a:solidFill>
                  <a:prstClr val="white"/>
                </a:solidFill>
                <a:latin typeface="Trebuchet MS"/>
                <a:cs typeface="Trebuchet MS"/>
              </a:rPr>
              <a:t>had</a:t>
            </a:r>
            <a:r>
              <a:rPr lang="en-US" sz="1400" i="1" dirty="0" err="1" smtClean="0">
                <a:solidFill>
                  <a:prstClr val="white"/>
                </a:solidFill>
                <a:latin typeface="Symbol" charset="2"/>
                <a:cs typeface="Symbol" charset="2"/>
              </a:rPr>
              <a:t>t</a:t>
            </a:r>
            <a:r>
              <a:rPr lang="en-US" sz="1400" baseline="-25000" dirty="0" err="1" smtClean="0">
                <a:solidFill>
                  <a:prstClr val="white"/>
                </a:solidFill>
                <a:latin typeface="Trebuchet MS"/>
                <a:cs typeface="Trebuchet MS"/>
              </a:rPr>
              <a:t>had</a:t>
            </a:r>
            <a:r>
              <a:rPr lang="en-US" sz="1400" dirty="0" smtClean="0">
                <a:solidFill>
                  <a:prstClr val="white"/>
                </a:solidFill>
                <a:latin typeface="Trebuchet MS"/>
                <a:cs typeface="Trebuchet MS"/>
              </a:rPr>
              <a:t> candidate in VBF channel (</a:t>
            </a:r>
            <a:r>
              <a:rPr lang="en-US" sz="1400" i="1" dirty="0" err="1" smtClean="0">
                <a:solidFill>
                  <a:prstClr val="white"/>
                </a:solidFill>
                <a:latin typeface="Trebuchet MS"/>
                <a:cs typeface="Trebuchet MS"/>
              </a:rPr>
              <a:t>m</a:t>
            </a:r>
            <a:r>
              <a:rPr lang="en-US" sz="1400" baseline="-25000" dirty="0" err="1" smtClean="0">
                <a:solidFill>
                  <a:prstClr val="white"/>
                </a:solidFill>
                <a:latin typeface="Trebuchet MS"/>
                <a:cs typeface="Trebuchet MS"/>
              </a:rPr>
              <a:t>MMC</a:t>
            </a:r>
            <a:r>
              <a:rPr lang="en-US" sz="1400" dirty="0" smtClean="0">
                <a:solidFill>
                  <a:prstClr val="white"/>
                </a:solidFill>
                <a:latin typeface="Trebuchet MS"/>
                <a:cs typeface="Trebuchet MS"/>
              </a:rPr>
              <a:t> = 131 GeV)</a:t>
            </a:r>
            <a:endParaRPr lang="en-GB" sz="1400" dirty="0">
              <a:solidFill>
                <a:prstClr val="white"/>
              </a:solidFill>
              <a:latin typeface="Trebuchet MS"/>
              <a:cs typeface="Trebuchet MS"/>
            </a:endParaRPr>
          </a:p>
        </p:txBody>
      </p:sp>
      <p:sp>
        <p:nvSpPr>
          <p:cNvPr id="2" name="Rectangle 1"/>
          <p:cNvSpPr/>
          <p:nvPr/>
        </p:nvSpPr>
        <p:spPr>
          <a:xfrm>
            <a:off x="370841" y="469900"/>
            <a:ext cx="4544059" cy="977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TextBox 2"/>
          <p:cNvSpPr txBox="1"/>
          <p:nvPr/>
        </p:nvSpPr>
        <p:spPr>
          <a:xfrm>
            <a:off x="332741" y="152126"/>
            <a:ext cx="8989481" cy="877163"/>
          </a:xfrm>
          <a:prstGeom prst="rect">
            <a:avLst/>
          </a:prstGeom>
          <a:noFill/>
        </p:spPr>
        <p:txBody>
          <a:bodyPr wrap="square" rtlCol="0">
            <a:spAutoFit/>
          </a:bodyPr>
          <a:lstStyle/>
          <a:p>
            <a:r>
              <a:rPr lang="en-US" sz="2800" i="1" dirty="0" smtClean="0">
                <a:solidFill>
                  <a:srgbClr val="FFFFFF"/>
                </a:solidFill>
                <a:latin typeface="Trebuchet MS"/>
                <a:cs typeface="Trebuchet MS"/>
              </a:rPr>
              <a:t>H</a:t>
            </a:r>
            <a:r>
              <a:rPr lang="en-US" sz="2800" dirty="0" smtClean="0">
                <a:solidFill>
                  <a:srgbClr val="FFFFFF"/>
                </a:solidFill>
                <a:latin typeface="Trebuchet MS"/>
                <a:cs typeface="Trebuchet MS"/>
              </a:rPr>
              <a:t> </a:t>
            </a:r>
            <a:r>
              <a:rPr lang="en-US" sz="2800" dirty="0" smtClean="0">
                <a:solidFill>
                  <a:srgbClr val="FFFFFF"/>
                </a:solidFill>
                <a:latin typeface="Symbol" charset="2"/>
                <a:cs typeface="Symbol" charset="2"/>
              </a:rPr>
              <a:t>®</a:t>
            </a:r>
            <a:r>
              <a:rPr lang="en-US" sz="2800" dirty="0" smtClean="0">
                <a:solidFill>
                  <a:srgbClr val="FFFFFF"/>
                </a:solidFill>
                <a:latin typeface="Trebuchet MS"/>
                <a:cs typeface="Trebuchet MS"/>
              </a:rPr>
              <a:t> </a:t>
            </a:r>
            <a:r>
              <a:rPr lang="en-US" sz="2800" i="1" dirty="0" err="1" smtClean="0">
                <a:solidFill>
                  <a:srgbClr val="FFFFFF"/>
                </a:solidFill>
                <a:latin typeface="Trebuchet MS"/>
                <a:cs typeface="Trebuchet MS"/>
              </a:rPr>
              <a:t>ττ</a:t>
            </a:r>
            <a:endParaRPr lang="en-US" sz="2000" dirty="0" smtClean="0">
              <a:solidFill>
                <a:srgbClr val="FFFFFF"/>
              </a:solidFill>
              <a:latin typeface=""/>
              <a:cs typeface=""/>
            </a:endParaRPr>
          </a:p>
          <a:p>
            <a:pPr>
              <a:spcBef>
                <a:spcPts val="600"/>
              </a:spcBef>
            </a:pPr>
            <a:r>
              <a:rPr lang="en-US" dirty="0" err="1">
                <a:solidFill>
                  <a:srgbClr val="FFFFFF"/>
                </a:solidFill>
                <a:latin typeface="Trebuchet MS"/>
                <a:cs typeface="Trebuchet MS"/>
              </a:rPr>
              <a:t>R</a:t>
            </a:r>
            <a:r>
              <a:rPr lang="en-US" sz="1800" dirty="0" err="1" smtClean="0">
                <a:solidFill>
                  <a:srgbClr val="FFFFFF"/>
                </a:solidFill>
                <a:latin typeface="Trebuchet MS"/>
                <a:cs typeface="Trebuchet MS"/>
              </a:rPr>
              <a:t>eoptimised</a:t>
            </a:r>
            <a:r>
              <a:rPr lang="en-US" sz="1800" dirty="0" smtClean="0">
                <a:solidFill>
                  <a:srgbClr val="FFFFFF"/>
                </a:solidFill>
                <a:latin typeface="Trebuchet MS"/>
                <a:cs typeface="Trebuchet MS"/>
              </a:rPr>
              <a:t> 7+8 TeV analysis</a:t>
            </a:r>
            <a:endParaRPr lang="en-US" sz="1400" dirty="0" smtClean="0">
              <a:solidFill>
                <a:srgbClr val="FFFFFF"/>
              </a:solidFill>
              <a:latin typeface="Symbol" charset="2"/>
              <a:cs typeface="Symbol" charset="2"/>
            </a:endParaRPr>
          </a:p>
        </p:txBody>
      </p:sp>
      <p:sp>
        <p:nvSpPr>
          <p:cNvPr id="12" name="TextBox 29"/>
          <p:cNvSpPr txBox="1"/>
          <p:nvPr/>
        </p:nvSpPr>
        <p:spPr>
          <a:xfrm>
            <a:off x="421641" y="1081901"/>
            <a:ext cx="2454079" cy="338554"/>
          </a:xfrm>
          <a:prstGeom prst="rect">
            <a:avLst/>
          </a:prstGeom>
          <a:noFill/>
          <a:ln>
            <a:noFill/>
          </a:ln>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600" b="1" dirty="0" smtClean="0">
                <a:solidFill>
                  <a:schemeClr val="bg1"/>
                </a:solidFill>
              </a:rPr>
              <a:t>ATLAS-CONF-2012-160</a:t>
            </a:r>
            <a:endParaRPr lang="en-US" sz="1600" b="1" kern="0" dirty="0" smtClean="0">
              <a:solidFill>
                <a:schemeClr val="bg1"/>
              </a:solidFill>
            </a:endParaRPr>
          </a:p>
        </p:txBody>
      </p:sp>
    </p:spTree>
    <p:extLst>
      <p:ext uri="{BB962C8B-B14F-4D97-AF65-F5344CB8AC3E}">
        <p14:creationId xmlns:p14="http://schemas.microsoft.com/office/powerpoint/2010/main" xmlns="" val="42315159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99" y="12700"/>
            <a:ext cx="9144000" cy="52323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0" name="Tableau 9"/>
          <p:cNvGraphicFramePr>
            <a:graphicFrameLocks noGrp="1"/>
          </p:cNvGraphicFramePr>
          <p:nvPr>
            <p:extLst>
              <p:ext uri="{D42A27DB-BD31-4B8C-83A1-F6EECF244321}">
                <p14:modId xmlns:p14="http://schemas.microsoft.com/office/powerpoint/2010/main" xmlns="" val="1469137661"/>
              </p:ext>
            </p:extLst>
          </p:nvPr>
        </p:nvGraphicFramePr>
        <p:xfrm>
          <a:off x="431802" y="5715000"/>
          <a:ext cx="8460738" cy="1066988"/>
        </p:xfrm>
        <a:graphic>
          <a:graphicData uri="http://schemas.openxmlformats.org/drawingml/2006/table">
            <a:tbl>
              <a:tblPr firstRow="1" bandRow="1">
                <a:tableStyleId>{5940675A-B579-460E-94D1-54222C63F5DA}</a:tableStyleId>
              </a:tblPr>
              <a:tblGrid>
                <a:gridCol w="1722327"/>
                <a:gridCol w="1722327"/>
                <a:gridCol w="1940144"/>
                <a:gridCol w="1353613"/>
                <a:gridCol w="1722327"/>
              </a:tblGrid>
              <a:tr h="584199">
                <a:tc>
                  <a:txBody>
                    <a:bodyPr/>
                    <a:lstStyle/>
                    <a:p>
                      <a:pPr algn="ctr"/>
                      <a:r>
                        <a:rPr lang="fr-FR" sz="1600" dirty="0" smtClean="0"/>
                        <a:t>Signal</a:t>
                      </a:r>
                      <a:r>
                        <a:rPr lang="fr-FR" sz="1600" baseline="0" dirty="0" smtClean="0"/>
                        <a:t> (SM)</a:t>
                      </a:r>
                      <a:endParaRPr lang="fr-FR" sz="1600" dirty="0">
                        <a:solidFill>
                          <a:srgbClr val="FFFFFF"/>
                        </a:solidFill>
                      </a:endParaRPr>
                    </a:p>
                  </a:txBody>
                  <a:tcPr anchor="ctr"/>
                </a:tc>
                <a:tc>
                  <a:txBody>
                    <a:bodyPr/>
                    <a:lstStyle/>
                    <a:p>
                      <a:pPr algn="ctr"/>
                      <a:r>
                        <a:rPr lang="fr-FR" sz="1600" dirty="0" smtClean="0"/>
                        <a:t>Signal </a:t>
                      </a:r>
                      <a:r>
                        <a:rPr lang="fr-FR" sz="1600" dirty="0" err="1" smtClean="0"/>
                        <a:t>purity</a:t>
                      </a:r>
                      <a:endParaRPr lang="fr-FR" sz="1600" dirty="0" smtClean="0"/>
                    </a:p>
                    <a:p>
                      <a:pPr algn="ctr"/>
                      <a:r>
                        <a:rPr lang="fr-FR" sz="1600" dirty="0" smtClean="0"/>
                        <a:t>s/b</a:t>
                      </a:r>
                      <a:endParaRPr lang="fr-FR" sz="1600" dirty="0">
                        <a:solidFill>
                          <a:srgbClr val="FFFFFF"/>
                        </a:solidFill>
                      </a:endParaRPr>
                    </a:p>
                  </a:txBody>
                  <a:tcPr anchor="ctr"/>
                </a:tc>
                <a:tc>
                  <a:txBody>
                    <a:bodyPr/>
                    <a:lstStyle/>
                    <a:p>
                      <a:pPr algn="ctr"/>
                      <a:r>
                        <a:rPr lang="fr-FR" sz="1600" dirty="0" smtClean="0"/>
                        <a:t>Main backgrounds</a:t>
                      </a:r>
                      <a:endParaRPr lang="fr-FR" sz="1600" dirty="0">
                        <a:solidFill>
                          <a:srgbClr val="FFFFFF"/>
                        </a:solidFill>
                      </a:endParaRPr>
                    </a:p>
                  </a:txBody>
                  <a:tcPr anchor="ctr"/>
                </a:tc>
                <a:tc>
                  <a:txBody>
                    <a:bodyPr/>
                    <a:lstStyle/>
                    <a:p>
                      <a:pPr algn="ctr"/>
                      <a:r>
                        <a:rPr lang="fr-FR" sz="1600" dirty="0" smtClean="0"/>
                        <a:t>Production</a:t>
                      </a:r>
                      <a:endParaRPr lang="fr-FR" sz="1600" dirty="0">
                        <a:solidFill>
                          <a:srgbClr val="FFFFFF"/>
                        </a:solidFill>
                      </a:endParaRPr>
                    </a:p>
                  </a:txBody>
                  <a:tcPr anchor="ctr"/>
                </a:tc>
                <a:tc>
                  <a:txBody>
                    <a:bodyPr/>
                    <a:lstStyle/>
                    <a:p>
                      <a:pPr algn="l"/>
                      <a:r>
                        <a:rPr lang="fr-FR" sz="1600" dirty="0" smtClean="0"/>
                        <a:t>7 </a:t>
                      </a:r>
                      <a:r>
                        <a:rPr lang="fr-FR" sz="1200" dirty="0" smtClean="0"/>
                        <a:t>&amp;</a:t>
                      </a:r>
                      <a:r>
                        <a:rPr lang="fr-FR" sz="1600" dirty="0" smtClean="0"/>
                        <a:t> </a:t>
                      </a:r>
                      <a:r>
                        <a:rPr lang="fr-FR" sz="1600" dirty="0" smtClean="0">
                          <a:solidFill>
                            <a:srgbClr val="FF0000"/>
                          </a:solidFill>
                        </a:rPr>
                        <a:t>8</a:t>
                      </a:r>
                      <a:r>
                        <a:rPr lang="fr-FR" sz="1600" dirty="0" smtClean="0"/>
                        <a:t> </a:t>
                      </a:r>
                      <a:r>
                        <a:rPr lang="fr-FR" sz="1600" dirty="0" err="1" smtClean="0"/>
                        <a:t>TeV</a:t>
                      </a:r>
                      <a:r>
                        <a:rPr lang="fr-FR" sz="1600" dirty="0" smtClean="0"/>
                        <a:t>      </a:t>
                      </a:r>
                      <a:r>
                        <a:rPr lang="fr-FR" sz="1600" baseline="0" dirty="0" smtClean="0"/>
                        <a:t> </a:t>
                      </a:r>
                      <a:endParaRPr lang="fr-FR" sz="1600" dirty="0">
                        <a:solidFill>
                          <a:srgbClr val="FFFFFF"/>
                        </a:solidFill>
                      </a:endParaRPr>
                    </a:p>
                  </a:txBody>
                  <a:tcPr anchor="ctr"/>
                </a:tc>
              </a:tr>
              <a:tr h="482789">
                <a:tc>
                  <a:txBody>
                    <a:bodyPr/>
                    <a:lstStyle/>
                    <a:p>
                      <a:pPr algn="ctr"/>
                      <a:r>
                        <a:rPr lang="fr-FR" sz="1600" dirty="0" smtClean="0"/>
                        <a:t>~</a:t>
                      </a:r>
                      <a:r>
                        <a:rPr lang="fr-FR" sz="1600" dirty="0" smtClean="0">
                          <a:solidFill>
                            <a:srgbClr val="FF0000"/>
                          </a:solidFill>
                        </a:rPr>
                        <a:t>50</a:t>
                      </a:r>
                      <a:endParaRPr lang="fr-FR" sz="1600" dirty="0">
                        <a:solidFill>
                          <a:schemeClr val="tx1"/>
                        </a:solidFill>
                      </a:endParaRPr>
                    </a:p>
                  </a:txBody>
                  <a:tcPr anchor="ctr"/>
                </a:tc>
                <a:tc>
                  <a:txBody>
                    <a:bodyPr/>
                    <a:lstStyle/>
                    <a:p>
                      <a:pPr algn="ctr"/>
                      <a:r>
                        <a:rPr lang="fr-FR" sz="1800" dirty="0" smtClean="0">
                          <a:solidFill>
                            <a:srgbClr val="FF0000"/>
                          </a:solidFill>
                        </a:rPr>
                        <a:t>~1%</a:t>
                      </a:r>
                      <a:r>
                        <a:rPr lang="fr-FR" sz="1800" baseline="0" dirty="0" smtClean="0">
                          <a:solidFill>
                            <a:srgbClr val="FF0000"/>
                          </a:solidFill>
                        </a:rPr>
                        <a:t> - 10%</a:t>
                      </a:r>
                      <a:endParaRPr lang="fr-FR" sz="1800" dirty="0">
                        <a:solidFill>
                          <a:srgbClr val="FF0000"/>
                        </a:solidFill>
                      </a:endParaRPr>
                    </a:p>
                  </a:txBody>
                  <a:tcPr anchor="ctr"/>
                </a:tc>
                <a:tc>
                  <a:txBody>
                    <a:bodyPr/>
                    <a:lstStyle/>
                    <a:p>
                      <a:pPr algn="ctr"/>
                      <a:r>
                        <a:rPr lang="fr-FR" sz="1600" dirty="0" err="1" smtClean="0"/>
                        <a:t>Wbb,Zbb</a:t>
                      </a:r>
                      <a:r>
                        <a:rPr lang="fr-FR" sz="1600" dirty="0" smtClean="0"/>
                        <a:t>,</a:t>
                      </a:r>
                      <a:r>
                        <a:rPr lang="fr-FR" sz="1600" baseline="0" dirty="0" smtClean="0"/>
                        <a:t> top, etc…</a:t>
                      </a:r>
                      <a:endParaRPr lang="fr-FR" sz="1600" dirty="0">
                        <a:solidFill>
                          <a:srgbClr val="FFFFFF"/>
                        </a:solidFill>
                      </a:endParaRPr>
                    </a:p>
                  </a:txBody>
                  <a:tcPr anchor="ctr"/>
                </a:tc>
                <a:tc>
                  <a:txBody>
                    <a:bodyPr/>
                    <a:lstStyle/>
                    <a:p>
                      <a:pPr algn="ctr"/>
                      <a:r>
                        <a:rPr lang="fr-FR" sz="1600" baseline="0" dirty="0" smtClean="0">
                          <a:solidFill>
                            <a:srgbClr val="FF0000"/>
                          </a:solidFill>
                        </a:rPr>
                        <a:t>VH</a:t>
                      </a:r>
                      <a:endParaRPr lang="fr-FR" sz="1600" dirty="0">
                        <a:solidFill>
                          <a:srgbClr val="FFFFFF"/>
                        </a:solidFill>
                      </a:endParaRPr>
                    </a:p>
                  </a:txBody>
                  <a:tcPr anchor="ctr"/>
                </a:tc>
                <a:tc>
                  <a:txBody>
                    <a:bodyPr/>
                    <a:lstStyle/>
                    <a:p>
                      <a:pPr algn="ctr"/>
                      <a:r>
                        <a:rPr lang="fr-FR" sz="1600" dirty="0" smtClean="0"/>
                        <a:t>4.9 </a:t>
                      </a:r>
                      <a:r>
                        <a:rPr lang="fr-FR" sz="1200" dirty="0" smtClean="0"/>
                        <a:t>&amp;</a:t>
                      </a:r>
                      <a:r>
                        <a:rPr lang="fr-FR" sz="1600" dirty="0" smtClean="0"/>
                        <a:t> </a:t>
                      </a:r>
                      <a:r>
                        <a:rPr lang="fr-FR" sz="1600" dirty="0" smtClean="0">
                          <a:solidFill>
                            <a:srgbClr val="FF0000"/>
                          </a:solidFill>
                        </a:rPr>
                        <a:t>13 fb</a:t>
                      </a:r>
                      <a:r>
                        <a:rPr lang="fr-FR" sz="1600" baseline="30000" dirty="0" smtClean="0">
                          <a:solidFill>
                            <a:srgbClr val="FF0000"/>
                          </a:solidFill>
                        </a:rPr>
                        <a:t>-1</a:t>
                      </a:r>
                      <a:endParaRPr lang="fr-FR" sz="1600" dirty="0">
                        <a:solidFill>
                          <a:srgbClr val="FF0000"/>
                        </a:solidFill>
                      </a:endParaRPr>
                    </a:p>
                  </a:txBody>
                  <a:tcPr anchor="ctr"/>
                </a:tc>
              </a:tr>
            </a:tbl>
          </a:graphicData>
        </a:graphic>
      </p:graphicFrame>
      <p:sp>
        <p:nvSpPr>
          <p:cNvPr id="8" name="ZoneTexte 7"/>
          <p:cNvSpPr txBox="1"/>
          <p:nvPr/>
        </p:nvSpPr>
        <p:spPr>
          <a:xfrm>
            <a:off x="114300" y="5294868"/>
            <a:ext cx="3342043" cy="369332"/>
          </a:xfrm>
          <a:prstGeom prst="rect">
            <a:avLst/>
          </a:prstGeom>
          <a:noFill/>
        </p:spPr>
        <p:txBody>
          <a:bodyPr wrap="none" rtlCol="0">
            <a:spAutoFit/>
          </a:bodyPr>
          <a:lstStyle/>
          <a:p>
            <a:r>
              <a:rPr lang="fr-FR" dirty="0" smtClean="0"/>
              <a:t>VH(</a:t>
            </a:r>
            <a:r>
              <a:rPr lang="fr-FR" dirty="0" err="1" smtClean="0"/>
              <a:t>bb</a:t>
            </a:r>
            <a:r>
              <a:rPr lang="fr-FR" dirty="0" smtClean="0"/>
              <a:t>) </a:t>
            </a:r>
            <a:r>
              <a:rPr lang="fr-FR" dirty="0" err="1" smtClean="0"/>
              <a:t>channel</a:t>
            </a:r>
            <a:r>
              <a:rPr lang="fr-FR" dirty="0" smtClean="0"/>
              <a:t> basic </a:t>
            </a:r>
            <a:r>
              <a:rPr lang="fr-FR" dirty="0" err="1" smtClean="0"/>
              <a:t>facts</a:t>
            </a:r>
            <a:r>
              <a:rPr lang="fr-FR" dirty="0" smtClean="0"/>
              <a:t> </a:t>
            </a:r>
            <a:r>
              <a:rPr lang="fr-FR" dirty="0" err="1"/>
              <a:t>s</a:t>
            </a:r>
            <a:r>
              <a:rPr lang="fr-FR" dirty="0" err="1" smtClean="0"/>
              <a:t>heet</a:t>
            </a:r>
            <a:r>
              <a:rPr lang="fr-FR" dirty="0" smtClean="0"/>
              <a:t> :</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xmlns="" val="4201244592"/>
              </p:ext>
            </p:extLst>
          </p:nvPr>
        </p:nvGraphicFramePr>
        <p:xfrm>
          <a:off x="8098612" y="5800328"/>
          <a:ext cx="677085" cy="448071"/>
        </p:xfrm>
        <a:graphic>
          <a:graphicData uri="http://schemas.openxmlformats.org/presentationml/2006/ole">
            <p:oleObj spid="_x0000_s1026050" name="Équation" r:id="rId4" imgW="393120" imgH="264960" progId="Equation.3">
              <p:embed/>
            </p:oleObj>
          </a:graphicData>
        </a:graphic>
      </p:graphicFrame>
      <p:pic>
        <p:nvPicPr>
          <p:cNvPr id="6" name="Picture 21" descr="figaux_12.png"/>
          <p:cNvPicPr preferRelativeResize="0">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001" y="361635"/>
            <a:ext cx="8328354" cy="4844334"/>
          </a:xfrm>
          <a:prstGeom prst="rect">
            <a:avLst/>
          </a:prstGeom>
          <a:ln w="38100" cmpd="sng">
            <a:noFill/>
          </a:ln>
        </p:spPr>
      </p:pic>
      <p:sp>
        <p:nvSpPr>
          <p:cNvPr id="2" name="Rectangle 1"/>
          <p:cNvSpPr/>
          <p:nvPr/>
        </p:nvSpPr>
        <p:spPr>
          <a:xfrm>
            <a:off x="254000" y="361635"/>
            <a:ext cx="1981200" cy="10861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TextBox 2"/>
          <p:cNvSpPr txBox="1"/>
          <p:nvPr/>
        </p:nvSpPr>
        <p:spPr>
          <a:xfrm>
            <a:off x="154519" y="152400"/>
            <a:ext cx="8989481" cy="877163"/>
          </a:xfrm>
          <a:prstGeom prst="rect">
            <a:avLst/>
          </a:prstGeom>
          <a:noFill/>
        </p:spPr>
        <p:txBody>
          <a:bodyPr wrap="square" rtlCol="0">
            <a:spAutoFit/>
          </a:bodyPr>
          <a:lstStyle/>
          <a:p>
            <a:r>
              <a:rPr lang="en-US" sz="2800" i="1" dirty="0" smtClean="0">
                <a:solidFill>
                  <a:schemeClr val="bg1"/>
                </a:solidFill>
                <a:latin typeface="Trebuchet MS"/>
                <a:cs typeface="Trebuchet MS"/>
              </a:rPr>
              <a:t>VH </a:t>
            </a:r>
            <a:r>
              <a:rPr lang="en-US" sz="2800" dirty="0" smtClean="0">
                <a:solidFill>
                  <a:schemeClr val="bg1"/>
                </a:solidFill>
                <a:latin typeface="Trebuchet MS"/>
                <a:cs typeface="Trebuchet MS"/>
              </a:rPr>
              <a:t>production with </a:t>
            </a:r>
            <a:r>
              <a:rPr lang="en-US" sz="2800" i="1" dirty="0" smtClean="0">
                <a:solidFill>
                  <a:schemeClr val="bg1"/>
                </a:solidFill>
                <a:latin typeface="Trebuchet MS"/>
                <a:cs typeface="Trebuchet MS"/>
              </a:rPr>
              <a:t>H</a:t>
            </a:r>
            <a:r>
              <a:rPr lang="en-US" sz="2800" dirty="0" smtClean="0">
                <a:solidFill>
                  <a:schemeClr val="bg1"/>
                </a:solidFill>
                <a:latin typeface="Trebuchet MS"/>
                <a:cs typeface="Trebuchet MS"/>
              </a:rPr>
              <a:t> </a:t>
            </a:r>
            <a:r>
              <a:rPr lang="en-US" sz="2800" dirty="0" smtClean="0">
                <a:solidFill>
                  <a:schemeClr val="bg1"/>
                </a:solidFill>
                <a:latin typeface="Symbol" charset="2"/>
                <a:cs typeface="Symbol" charset="2"/>
              </a:rPr>
              <a:t>®</a:t>
            </a:r>
            <a:r>
              <a:rPr lang="en-US" sz="2800" dirty="0" smtClean="0">
                <a:solidFill>
                  <a:schemeClr val="bg1"/>
                </a:solidFill>
                <a:latin typeface="Trebuchet MS"/>
                <a:cs typeface="Trebuchet MS"/>
              </a:rPr>
              <a:t> </a:t>
            </a:r>
            <a:r>
              <a:rPr lang="en-US" sz="2800" i="1" dirty="0" smtClean="0">
                <a:solidFill>
                  <a:schemeClr val="bg1"/>
                </a:solidFill>
                <a:latin typeface="Trebuchet MS"/>
                <a:cs typeface="Trebuchet MS"/>
              </a:rPr>
              <a:t>bb</a:t>
            </a:r>
            <a:endParaRPr lang="en-US" sz="2000" dirty="0" smtClean="0">
              <a:solidFill>
                <a:schemeClr val="bg1"/>
              </a:solidFill>
              <a:latin typeface=""/>
              <a:cs typeface=""/>
            </a:endParaRPr>
          </a:p>
          <a:p>
            <a:pPr>
              <a:spcBef>
                <a:spcPts val="600"/>
              </a:spcBef>
            </a:pPr>
            <a:r>
              <a:rPr lang="en-US" sz="1800" dirty="0" smtClean="0">
                <a:solidFill>
                  <a:schemeClr val="bg1"/>
                </a:solidFill>
                <a:latin typeface="Trebuchet MS"/>
                <a:cs typeface="Trebuchet MS"/>
              </a:rPr>
              <a:t>Combined and </a:t>
            </a:r>
            <a:r>
              <a:rPr lang="en-US" sz="1800" dirty="0" err="1" smtClean="0">
                <a:solidFill>
                  <a:schemeClr val="bg1"/>
                </a:solidFill>
                <a:latin typeface="Trebuchet MS"/>
                <a:cs typeface="Trebuchet MS"/>
              </a:rPr>
              <a:t>reoptimised</a:t>
            </a:r>
            <a:r>
              <a:rPr lang="en-US" sz="1800" dirty="0" smtClean="0">
                <a:solidFill>
                  <a:schemeClr val="bg1"/>
                </a:solidFill>
                <a:latin typeface="Trebuchet MS"/>
                <a:cs typeface="Trebuchet MS"/>
              </a:rPr>
              <a:t> 7+8 TeV analysis</a:t>
            </a:r>
            <a:endParaRPr lang="en-US" sz="1400" dirty="0" smtClean="0">
              <a:solidFill>
                <a:schemeClr val="bg1"/>
              </a:solidFill>
              <a:latin typeface="Symbol" charset="2"/>
              <a:cs typeface="Symbol" charset="2"/>
            </a:endParaRPr>
          </a:p>
        </p:txBody>
      </p:sp>
    </p:spTree>
    <p:extLst>
      <p:ext uri="{BB962C8B-B14F-4D97-AF65-F5344CB8AC3E}">
        <p14:creationId xmlns:p14="http://schemas.microsoft.com/office/powerpoint/2010/main" xmlns="" val="3264921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0" y="1524000"/>
            <a:ext cx="91440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179512" y="4149080"/>
            <a:ext cx="4106587" cy="646331"/>
          </a:xfrm>
          <a:prstGeom prst="rect">
            <a:avLst/>
          </a:prstGeom>
        </p:spPr>
        <p:txBody>
          <a:bodyPr wrap="square">
            <a:spAutoFit/>
          </a:bodyPr>
          <a:lstStyle/>
          <a:p>
            <a:r>
              <a:rPr lang="en-US" sz="1200" b="1" i="1" dirty="0" smtClean="0">
                <a:solidFill>
                  <a:prstClr val="black">
                    <a:lumMod val="50000"/>
                    <a:lumOff val="50000"/>
                  </a:prstClr>
                </a:solidFill>
                <a:latin typeface="Trebuchet MS"/>
                <a:cs typeface="Trebuchet MS"/>
              </a:rPr>
              <a:t>Z</a:t>
            </a:r>
            <a:r>
              <a:rPr lang="en-US" sz="1200" b="1" dirty="0" smtClean="0">
                <a:solidFill>
                  <a:prstClr val="black">
                    <a:lumMod val="50000"/>
                    <a:lumOff val="50000"/>
                  </a:prstClr>
                </a:solidFill>
                <a:latin typeface="Trebuchet MS"/>
                <a:cs typeface="Trebuchet MS"/>
              </a:rPr>
              <a:t> </a:t>
            </a:r>
            <a:r>
              <a:rPr lang="en-US" sz="1200" b="1" dirty="0" smtClean="0">
                <a:solidFill>
                  <a:prstClr val="black">
                    <a:lumMod val="50000"/>
                    <a:lumOff val="50000"/>
                  </a:prstClr>
                </a:solidFill>
                <a:latin typeface="Symbol" charset="2"/>
                <a:cs typeface="Symbol" charset="2"/>
                <a:sym typeface="Wingdings"/>
              </a:rPr>
              <a:t>®</a:t>
            </a:r>
            <a:r>
              <a:rPr lang="en-US" sz="1200" b="1" dirty="0" smtClean="0">
                <a:solidFill>
                  <a:prstClr val="black">
                    <a:lumMod val="50000"/>
                    <a:lumOff val="50000"/>
                  </a:prstClr>
                </a:solidFill>
                <a:latin typeface="Trebuchet MS"/>
                <a:cs typeface="Trebuchet MS"/>
                <a:sym typeface="Wingdings"/>
              </a:rPr>
              <a:t> </a:t>
            </a:r>
            <a:r>
              <a:rPr lang="en-US" sz="1200" b="1" i="1" dirty="0" smtClean="0">
                <a:solidFill>
                  <a:prstClr val="black">
                    <a:lumMod val="50000"/>
                    <a:lumOff val="50000"/>
                  </a:prstClr>
                </a:solidFill>
                <a:latin typeface="Symbol" charset="2"/>
                <a:cs typeface="Symbol" charset="2"/>
                <a:sym typeface="Wingdings"/>
              </a:rPr>
              <a:t>mm</a:t>
            </a:r>
            <a:r>
              <a:rPr lang="en-US" sz="1200" b="1" dirty="0" smtClean="0">
                <a:solidFill>
                  <a:prstClr val="black">
                    <a:lumMod val="50000"/>
                    <a:lumOff val="50000"/>
                  </a:prstClr>
                </a:solidFill>
                <a:latin typeface="Trebuchet MS"/>
                <a:cs typeface="Trebuchet MS"/>
                <a:sym typeface="Wingdings"/>
              </a:rPr>
              <a:t> event in ATLAS with 25 reconstructed vertices</a:t>
            </a:r>
          </a:p>
          <a:p>
            <a:r>
              <a:rPr lang="en-US" sz="1200" dirty="0" smtClean="0">
                <a:solidFill>
                  <a:prstClr val="black">
                    <a:lumMod val="50000"/>
                    <a:lumOff val="50000"/>
                  </a:prstClr>
                </a:solidFill>
                <a:latin typeface="Trebuchet MS"/>
                <a:cs typeface="Trebuchet MS"/>
              </a:rPr>
              <a:t>Display with track </a:t>
            </a:r>
            <a:r>
              <a:rPr lang="en-US" sz="1200" i="1" dirty="0" err="1" smtClean="0">
                <a:solidFill>
                  <a:prstClr val="black">
                    <a:lumMod val="50000"/>
                    <a:lumOff val="50000"/>
                  </a:prstClr>
                </a:solidFill>
                <a:latin typeface="Trebuchet MS"/>
                <a:cs typeface="Trebuchet MS"/>
              </a:rPr>
              <a:t>p</a:t>
            </a:r>
            <a:r>
              <a:rPr lang="en-US" sz="1200" i="1" baseline="-25000" dirty="0" err="1" smtClean="0">
                <a:solidFill>
                  <a:prstClr val="black">
                    <a:lumMod val="50000"/>
                    <a:lumOff val="50000"/>
                  </a:prstClr>
                </a:solidFill>
                <a:latin typeface="Trebuchet MS"/>
                <a:cs typeface="Trebuchet MS"/>
              </a:rPr>
              <a:t>T</a:t>
            </a:r>
            <a:r>
              <a:rPr lang="en-US" sz="1200" i="1" dirty="0" smtClean="0">
                <a:solidFill>
                  <a:prstClr val="black">
                    <a:lumMod val="50000"/>
                    <a:lumOff val="50000"/>
                  </a:prstClr>
                </a:solidFill>
                <a:latin typeface="Trebuchet MS"/>
                <a:cs typeface="Trebuchet MS"/>
              </a:rPr>
              <a:t> </a:t>
            </a:r>
            <a:r>
              <a:rPr lang="en-US" sz="1200" dirty="0" smtClean="0">
                <a:solidFill>
                  <a:prstClr val="black">
                    <a:lumMod val="50000"/>
                    <a:lumOff val="50000"/>
                  </a:prstClr>
                </a:solidFill>
                <a:latin typeface="Trebuchet MS"/>
                <a:cs typeface="Trebuchet MS"/>
              </a:rPr>
              <a:t>threshold of 0.4 GeV and all tracks are required to have at least 3 Pixel and 6 SCT hits	</a:t>
            </a:r>
          </a:p>
        </p:txBody>
      </p:sp>
      <p:sp>
        <p:nvSpPr>
          <p:cNvPr id="6" name="TextBox 5"/>
          <p:cNvSpPr txBox="1"/>
          <p:nvPr/>
        </p:nvSpPr>
        <p:spPr>
          <a:xfrm>
            <a:off x="239182" y="1320552"/>
            <a:ext cx="3951818" cy="2857192"/>
          </a:xfrm>
          <a:prstGeom prst="rect">
            <a:avLst/>
          </a:prstGeom>
          <a:noFill/>
        </p:spPr>
        <p:txBody>
          <a:bodyPr wrap="square" tIns="0" bIns="0" rtlCol="0">
            <a:spAutoFit/>
          </a:bodyPr>
          <a:lstStyle/>
          <a:p>
            <a:pPr>
              <a:lnSpc>
                <a:spcPct val="110000"/>
              </a:lnSpc>
              <a:spcBef>
                <a:spcPct val="50000"/>
              </a:spcBef>
            </a:pPr>
            <a:r>
              <a:rPr lang="en-US" sz="2000" dirty="0" smtClean="0">
                <a:solidFill>
                  <a:srgbClr val="2B2B2B"/>
                </a:solidFill>
                <a:latin typeface="Trebuchet MS"/>
                <a:ea typeface="Arial" charset="0"/>
                <a:cs typeface="Trebuchet MS"/>
              </a:rPr>
              <a:t>In general, do not expect a significant impact on tracking, nor muons, nor even electrons and photons</a:t>
            </a:r>
          </a:p>
          <a:p>
            <a:pPr>
              <a:lnSpc>
                <a:spcPct val="110000"/>
              </a:lnSpc>
              <a:spcBef>
                <a:spcPct val="50000"/>
              </a:spcBef>
            </a:pPr>
            <a:r>
              <a:rPr lang="en-US" sz="2000" dirty="0" smtClean="0">
                <a:solidFill>
                  <a:srgbClr val="2B2B2B"/>
                </a:solidFill>
                <a:latin typeface="Trebuchet MS"/>
                <a:ea typeface="Arial" charset="0"/>
                <a:cs typeface="Trebuchet MS"/>
              </a:rPr>
              <a:t>However, sizable impact on jets, </a:t>
            </a:r>
            <a:r>
              <a:rPr lang="en-US" sz="2000" i="1" dirty="0" err="1" smtClean="0">
                <a:solidFill>
                  <a:srgbClr val="2B2B2B"/>
                </a:solidFill>
                <a:latin typeface="Trebuchet MS"/>
                <a:cs typeface="Trebuchet MS"/>
              </a:rPr>
              <a:t>E</a:t>
            </a:r>
            <a:r>
              <a:rPr lang="en-US" sz="2000" i="1" baseline="-25000" dirty="0" err="1" smtClean="0">
                <a:solidFill>
                  <a:srgbClr val="2B2B2B"/>
                </a:solidFill>
                <a:latin typeface="Trebuchet MS"/>
                <a:cs typeface="Trebuchet MS"/>
              </a:rPr>
              <a:t>T</a:t>
            </a:r>
            <a:r>
              <a:rPr lang="en-US" sz="2000" baseline="30000" dirty="0" err="1" smtClean="0">
                <a:solidFill>
                  <a:srgbClr val="2B2B2B"/>
                </a:solidFill>
                <a:latin typeface="Trebuchet MS"/>
                <a:cs typeface="Trebuchet MS"/>
              </a:rPr>
              <a:t>miss</a:t>
            </a:r>
            <a:r>
              <a:rPr lang="en-US" sz="2000" dirty="0" smtClean="0">
                <a:solidFill>
                  <a:srgbClr val="2B2B2B"/>
                </a:solidFill>
                <a:latin typeface="Trebuchet MS"/>
                <a:cs typeface="Trebuchet MS"/>
              </a:rPr>
              <a:t> </a:t>
            </a:r>
            <a:r>
              <a:rPr lang="en-US" sz="2000" dirty="0" smtClean="0">
                <a:solidFill>
                  <a:srgbClr val="2B2B2B"/>
                </a:solidFill>
                <a:latin typeface="Trebuchet MS"/>
                <a:ea typeface="Arial" charset="0"/>
                <a:cs typeface="Trebuchet MS"/>
              </a:rPr>
              <a:t>and tau reconstruction as well as on trigger rates and computing</a:t>
            </a:r>
            <a:endParaRPr lang="en-US" sz="2000" dirty="0" smtClean="0">
              <a:solidFill>
                <a:srgbClr val="2B2B2B"/>
              </a:solidFill>
              <a:latin typeface="Symbol" charset="2"/>
              <a:ea typeface="Arial" charset="0"/>
              <a:cs typeface="Symbol" charset="2"/>
            </a:endParaRPr>
          </a:p>
        </p:txBody>
      </p:sp>
      <p:pic>
        <p:nvPicPr>
          <p:cNvPr id="7" name="Picture 6"/>
          <p:cNvPicPr>
            <a:picLocks noChangeAspect="1"/>
          </p:cNvPicPr>
          <p:nvPr/>
        </p:nvPicPr>
        <p:blipFill>
          <a:blip r:embed="rId3" cstate="print"/>
          <a:stretch>
            <a:fillRect/>
          </a:stretch>
        </p:blipFill>
        <p:spPr>
          <a:xfrm>
            <a:off x="4292583" y="116632"/>
            <a:ext cx="4743913" cy="4743913"/>
          </a:xfrm>
          <a:prstGeom prst="rect">
            <a:avLst/>
          </a:prstGeom>
        </p:spPr>
      </p:pic>
      <p:sp>
        <p:nvSpPr>
          <p:cNvPr id="8" name="Espace réservé du numéro de diapositive 2"/>
          <p:cNvSpPr>
            <a:spLocks noGrp="1"/>
          </p:cNvSpPr>
          <p:nvPr>
            <p:ph type="sldNum" sz="quarter" idx="12"/>
          </p:nvPr>
        </p:nvSpPr>
        <p:spPr>
          <a:xfrm>
            <a:off x="8204398" y="6476999"/>
            <a:ext cx="733864" cy="274320"/>
          </a:xfrm>
          <a:noFill/>
          <a:ln>
            <a:miter lim="800000"/>
            <a:headEnd/>
            <a:tailEnd/>
          </a:ln>
        </p:spPr>
        <p:txBody>
          <a:bodyPr/>
          <a:lstStyle/>
          <a:p>
            <a:fld id="{168A3200-7A34-42EF-90E3-C4717F949FA0}" type="slidenum">
              <a:rPr lang="fr-FR" smtClean="0"/>
              <a:pPr/>
              <a:t>6</a:t>
            </a:fld>
            <a:endParaRPr lang="fr-FR" dirty="0" smtClean="0"/>
          </a:p>
        </p:txBody>
      </p:sp>
      <p:sp>
        <p:nvSpPr>
          <p:cNvPr id="9" name="Rectangle 3"/>
          <p:cNvSpPr>
            <a:spLocks noChangeArrowheads="1"/>
          </p:cNvSpPr>
          <p:nvPr/>
        </p:nvSpPr>
        <p:spPr bwMode="auto">
          <a:xfrm>
            <a:off x="308162" y="224664"/>
            <a:ext cx="2103598"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Pileup in 2012</a:t>
            </a:r>
          </a:p>
        </p:txBody>
      </p:sp>
      <p:grpSp>
        <p:nvGrpSpPr>
          <p:cNvPr id="10" name="Group 9"/>
          <p:cNvGrpSpPr/>
          <p:nvPr/>
        </p:nvGrpSpPr>
        <p:grpSpPr>
          <a:xfrm>
            <a:off x="95200" y="4904184"/>
            <a:ext cx="8653264" cy="1981200"/>
            <a:chOff x="35496" y="4904184"/>
            <a:chExt cx="8653264" cy="1981200"/>
          </a:xfrm>
        </p:grpSpPr>
        <p:grpSp>
          <p:nvGrpSpPr>
            <p:cNvPr id="11" name="Group 9"/>
            <p:cNvGrpSpPr/>
            <p:nvPr/>
          </p:nvGrpSpPr>
          <p:grpSpPr>
            <a:xfrm>
              <a:off x="611560" y="4904184"/>
              <a:ext cx="8077200" cy="1981200"/>
              <a:chOff x="592138" y="1074738"/>
              <a:chExt cx="8077200" cy="1981200"/>
            </a:xfrm>
          </p:grpSpPr>
          <p:grpSp>
            <p:nvGrpSpPr>
              <p:cNvPr id="13" name="Group 6"/>
              <p:cNvGrpSpPr>
                <a:grpSpLocks/>
              </p:cNvGrpSpPr>
              <p:nvPr/>
            </p:nvGrpSpPr>
            <p:grpSpPr bwMode="auto">
              <a:xfrm>
                <a:off x="1354138" y="1760538"/>
                <a:ext cx="914400" cy="914400"/>
                <a:chOff x="864" y="1920"/>
                <a:chExt cx="576" cy="576"/>
              </a:xfrm>
            </p:grpSpPr>
            <p:sp>
              <p:nvSpPr>
                <p:cNvPr id="55" name="Oval 7"/>
                <p:cNvSpPr>
                  <a:spLocks noChangeArrowheads="1"/>
                </p:cNvSpPr>
                <p:nvPr/>
              </p:nvSpPr>
              <p:spPr bwMode="auto">
                <a:xfrm>
                  <a:off x="864" y="1920"/>
                  <a:ext cx="576" cy="576"/>
                </a:xfrm>
                <a:prstGeom prst="ellipse">
                  <a:avLst/>
                </a:prstGeom>
                <a:noFill/>
                <a:ln w="12700">
                  <a:solidFill>
                    <a:schemeClr val="tx1"/>
                  </a:solidFill>
                  <a:round/>
                  <a:headEnd/>
                  <a:tailEnd/>
                </a:ln>
              </p:spPr>
              <p:txBody>
                <a:bodyPr wrap="none" anchor="ctr"/>
                <a:lstStyle/>
                <a:p>
                  <a:endParaRPr lang="en-US"/>
                </a:p>
              </p:txBody>
            </p:sp>
            <p:sp>
              <p:nvSpPr>
                <p:cNvPr id="56" name="Oval 8"/>
                <p:cNvSpPr>
                  <a:spLocks noChangeArrowheads="1"/>
                </p:cNvSpPr>
                <p:nvPr/>
              </p:nvSpPr>
              <p:spPr bwMode="auto">
                <a:xfrm>
                  <a:off x="1056" y="2016"/>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7" name="Oval 9"/>
                <p:cNvSpPr>
                  <a:spLocks noChangeArrowheads="1"/>
                </p:cNvSpPr>
                <p:nvPr/>
              </p:nvSpPr>
              <p:spPr bwMode="auto">
                <a:xfrm>
                  <a:off x="912" y="2160"/>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8" name="Oval 10"/>
                <p:cNvSpPr>
                  <a:spLocks noChangeArrowheads="1"/>
                </p:cNvSpPr>
                <p:nvPr/>
              </p:nvSpPr>
              <p:spPr bwMode="auto">
                <a:xfrm>
                  <a:off x="1297" y="2100"/>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9" name="Oval 11"/>
                <p:cNvSpPr>
                  <a:spLocks noChangeArrowheads="1"/>
                </p:cNvSpPr>
                <p:nvPr/>
              </p:nvSpPr>
              <p:spPr bwMode="auto">
                <a:xfrm>
                  <a:off x="1056" y="2352"/>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0" name="Oval 12"/>
                <p:cNvSpPr>
                  <a:spLocks noChangeArrowheads="1"/>
                </p:cNvSpPr>
                <p:nvPr/>
              </p:nvSpPr>
              <p:spPr bwMode="auto">
                <a:xfrm>
                  <a:off x="1104" y="2185"/>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61" name="Oval 13"/>
                <p:cNvSpPr>
                  <a:spLocks noChangeArrowheads="1"/>
                </p:cNvSpPr>
                <p:nvPr/>
              </p:nvSpPr>
              <p:spPr bwMode="auto">
                <a:xfrm>
                  <a:off x="1248" y="2304"/>
                  <a:ext cx="96" cy="96"/>
                </a:xfrm>
                <a:prstGeom prst="ellipse">
                  <a:avLst/>
                </a:prstGeom>
                <a:solidFill>
                  <a:srgbClr val="FF3300"/>
                </a:solidFill>
                <a:ln w="9525">
                  <a:solidFill>
                    <a:schemeClr val="tx1"/>
                  </a:solidFill>
                  <a:round/>
                  <a:headEnd/>
                  <a:tailEnd/>
                </a:ln>
              </p:spPr>
              <p:txBody>
                <a:bodyPr wrap="none" anchor="ctr"/>
                <a:lstStyle/>
                <a:p>
                  <a:endParaRPr lang="en-US"/>
                </a:p>
              </p:txBody>
            </p:sp>
          </p:grpSp>
          <p:grpSp>
            <p:nvGrpSpPr>
              <p:cNvPr id="14" name="Group 14"/>
              <p:cNvGrpSpPr>
                <a:grpSpLocks/>
              </p:cNvGrpSpPr>
              <p:nvPr/>
            </p:nvGrpSpPr>
            <p:grpSpPr bwMode="auto">
              <a:xfrm>
                <a:off x="6992938" y="1760538"/>
                <a:ext cx="914400" cy="914400"/>
                <a:chOff x="2592" y="2976"/>
                <a:chExt cx="576" cy="576"/>
              </a:xfrm>
            </p:grpSpPr>
            <p:sp>
              <p:nvSpPr>
                <p:cNvPr id="48" name="Oval 15"/>
                <p:cNvSpPr>
                  <a:spLocks noChangeArrowheads="1"/>
                </p:cNvSpPr>
                <p:nvPr/>
              </p:nvSpPr>
              <p:spPr bwMode="auto">
                <a:xfrm>
                  <a:off x="2592" y="2976"/>
                  <a:ext cx="576" cy="576"/>
                </a:xfrm>
                <a:prstGeom prst="ellipse">
                  <a:avLst/>
                </a:prstGeom>
                <a:noFill/>
                <a:ln w="12700">
                  <a:solidFill>
                    <a:schemeClr val="tx1"/>
                  </a:solidFill>
                  <a:round/>
                  <a:headEnd/>
                  <a:tailEnd/>
                </a:ln>
              </p:spPr>
              <p:txBody>
                <a:bodyPr wrap="none" anchor="ctr"/>
                <a:lstStyle/>
                <a:p>
                  <a:endParaRPr lang="en-US"/>
                </a:p>
              </p:txBody>
            </p:sp>
            <p:sp>
              <p:nvSpPr>
                <p:cNvPr id="49" name="Oval 16"/>
                <p:cNvSpPr>
                  <a:spLocks noChangeArrowheads="1"/>
                </p:cNvSpPr>
                <p:nvPr/>
              </p:nvSpPr>
              <p:spPr bwMode="auto">
                <a:xfrm>
                  <a:off x="2918" y="3072"/>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0" name="Oval 17"/>
                <p:cNvSpPr>
                  <a:spLocks noChangeArrowheads="1"/>
                </p:cNvSpPr>
                <p:nvPr/>
              </p:nvSpPr>
              <p:spPr bwMode="auto">
                <a:xfrm>
                  <a:off x="2628" y="3204"/>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1" name="Oval 18"/>
                <p:cNvSpPr>
                  <a:spLocks noChangeArrowheads="1"/>
                </p:cNvSpPr>
                <p:nvPr/>
              </p:nvSpPr>
              <p:spPr bwMode="auto">
                <a:xfrm>
                  <a:off x="3025" y="3228"/>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2" name="Oval 19"/>
                <p:cNvSpPr>
                  <a:spLocks noChangeArrowheads="1"/>
                </p:cNvSpPr>
                <p:nvPr/>
              </p:nvSpPr>
              <p:spPr bwMode="auto">
                <a:xfrm>
                  <a:off x="2857" y="3262"/>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3" name="Oval 20"/>
                <p:cNvSpPr>
                  <a:spLocks noChangeArrowheads="1"/>
                </p:cNvSpPr>
                <p:nvPr/>
              </p:nvSpPr>
              <p:spPr bwMode="auto">
                <a:xfrm>
                  <a:off x="2772" y="3131"/>
                  <a:ext cx="96" cy="96"/>
                </a:xfrm>
                <a:prstGeom prst="ellipse">
                  <a:avLst/>
                </a:prstGeom>
                <a:solidFill>
                  <a:srgbClr val="FF3300"/>
                </a:solidFill>
                <a:ln w="9525">
                  <a:solidFill>
                    <a:schemeClr val="tx1"/>
                  </a:solidFill>
                  <a:round/>
                  <a:headEnd/>
                  <a:tailEnd/>
                </a:ln>
              </p:spPr>
              <p:txBody>
                <a:bodyPr wrap="none" anchor="ctr"/>
                <a:lstStyle/>
                <a:p>
                  <a:endParaRPr lang="en-US"/>
                </a:p>
              </p:txBody>
            </p:sp>
            <p:sp>
              <p:nvSpPr>
                <p:cNvPr id="54" name="Oval 21"/>
                <p:cNvSpPr>
                  <a:spLocks noChangeArrowheads="1"/>
                </p:cNvSpPr>
                <p:nvPr/>
              </p:nvSpPr>
              <p:spPr bwMode="auto">
                <a:xfrm>
                  <a:off x="2867" y="3421"/>
                  <a:ext cx="96" cy="96"/>
                </a:xfrm>
                <a:prstGeom prst="ellipse">
                  <a:avLst/>
                </a:prstGeom>
                <a:solidFill>
                  <a:srgbClr val="FF3300"/>
                </a:solidFill>
                <a:ln w="9525">
                  <a:solidFill>
                    <a:schemeClr val="tx1"/>
                  </a:solidFill>
                  <a:round/>
                  <a:headEnd/>
                  <a:tailEnd/>
                </a:ln>
              </p:spPr>
              <p:txBody>
                <a:bodyPr wrap="none" anchor="ctr"/>
                <a:lstStyle/>
                <a:p>
                  <a:endParaRPr lang="en-US"/>
                </a:p>
              </p:txBody>
            </p:sp>
          </p:grpSp>
          <p:grpSp>
            <p:nvGrpSpPr>
              <p:cNvPr id="15" name="Group 22"/>
              <p:cNvGrpSpPr>
                <a:grpSpLocks/>
              </p:cNvGrpSpPr>
              <p:nvPr/>
            </p:nvGrpSpPr>
            <p:grpSpPr bwMode="auto">
              <a:xfrm>
                <a:off x="592138" y="2141538"/>
                <a:ext cx="762000" cy="152400"/>
                <a:chOff x="528" y="2832"/>
                <a:chExt cx="480" cy="96"/>
              </a:xfrm>
            </p:grpSpPr>
            <p:sp>
              <p:nvSpPr>
                <p:cNvPr id="45" name="Line 23"/>
                <p:cNvSpPr>
                  <a:spLocks noChangeShapeType="1"/>
                </p:cNvSpPr>
                <p:nvPr/>
              </p:nvSpPr>
              <p:spPr bwMode="auto">
                <a:xfrm flipH="1">
                  <a:off x="528" y="2832"/>
                  <a:ext cx="480" cy="0"/>
                </a:xfrm>
                <a:prstGeom prst="line">
                  <a:avLst/>
                </a:prstGeom>
                <a:noFill/>
                <a:ln w="19050">
                  <a:solidFill>
                    <a:srgbClr val="0000FF"/>
                  </a:solidFill>
                  <a:round/>
                  <a:headEnd/>
                  <a:tailEnd/>
                </a:ln>
              </p:spPr>
              <p:txBody>
                <a:bodyPr wrap="none" anchor="ctr"/>
                <a:lstStyle/>
                <a:p>
                  <a:endParaRPr lang="en-GB"/>
                </a:p>
              </p:txBody>
            </p:sp>
            <p:sp>
              <p:nvSpPr>
                <p:cNvPr id="46" name="Line 24"/>
                <p:cNvSpPr>
                  <a:spLocks noChangeShapeType="1"/>
                </p:cNvSpPr>
                <p:nvPr/>
              </p:nvSpPr>
              <p:spPr bwMode="auto">
                <a:xfrm flipH="1">
                  <a:off x="528" y="2880"/>
                  <a:ext cx="480" cy="0"/>
                </a:xfrm>
                <a:prstGeom prst="line">
                  <a:avLst/>
                </a:prstGeom>
                <a:noFill/>
                <a:ln w="19050">
                  <a:solidFill>
                    <a:srgbClr val="0000FF"/>
                  </a:solidFill>
                  <a:round/>
                  <a:headEnd/>
                  <a:tailEnd/>
                </a:ln>
              </p:spPr>
              <p:txBody>
                <a:bodyPr wrap="none" anchor="ctr"/>
                <a:lstStyle/>
                <a:p>
                  <a:endParaRPr lang="en-GB"/>
                </a:p>
              </p:txBody>
            </p:sp>
            <p:sp>
              <p:nvSpPr>
                <p:cNvPr id="47" name="Line 25"/>
                <p:cNvSpPr>
                  <a:spLocks noChangeShapeType="1"/>
                </p:cNvSpPr>
                <p:nvPr/>
              </p:nvSpPr>
              <p:spPr bwMode="auto">
                <a:xfrm flipH="1">
                  <a:off x="528" y="2928"/>
                  <a:ext cx="480" cy="0"/>
                </a:xfrm>
                <a:prstGeom prst="line">
                  <a:avLst/>
                </a:prstGeom>
                <a:noFill/>
                <a:ln w="19050">
                  <a:solidFill>
                    <a:srgbClr val="0000FF"/>
                  </a:solidFill>
                  <a:round/>
                  <a:headEnd/>
                  <a:tailEnd/>
                </a:ln>
              </p:spPr>
              <p:txBody>
                <a:bodyPr wrap="none" anchor="ctr"/>
                <a:lstStyle/>
                <a:p>
                  <a:endParaRPr lang="en-GB"/>
                </a:p>
              </p:txBody>
            </p:sp>
          </p:grpSp>
          <p:grpSp>
            <p:nvGrpSpPr>
              <p:cNvPr id="16" name="Group 26"/>
              <p:cNvGrpSpPr>
                <a:grpSpLocks/>
              </p:cNvGrpSpPr>
              <p:nvPr/>
            </p:nvGrpSpPr>
            <p:grpSpPr bwMode="auto">
              <a:xfrm>
                <a:off x="7907338" y="2141538"/>
                <a:ext cx="762000" cy="152400"/>
                <a:chOff x="528" y="2832"/>
                <a:chExt cx="480" cy="96"/>
              </a:xfrm>
            </p:grpSpPr>
            <p:sp>
              <p:nvSpPr>
                <p:cNvPr id="42" name="Line 27"/>
                <p:cNvSpPr>
                  <a:spLocks noChangeShapeType="1"/>
                </p:cNvSpPr>
                <p:nvPr/>
              </p:nvSpPr>
              <p:spPr bwMode="auto">
                <a:xfrm flipH="1">
                  <a:off x="528" y="2832"/>
                  <a:ext cx="480" cy="0"/>
                </a:xfrm>
                <a:prstGeom prst="line">
                  <a:avLst/>
                </a:prstGeom>
                <a:noFill/>
                <a:ln w="19050">
                  <a:solidFill>
                    <a:srgbClr val="0000FF"/>
                  </a:solidFill>
                  <a:round/>
                  <a:headEnd/>
                  <a:tailEnd/>
                </a:ln>
              </p:spPr>
              <p:txBody>
                <a:bodyPr wrap="none" anchor="ctr"/>
                <a:lstStyle/>
                <a:p>
                  <a:endParaRPr lang="en-GB"/>
                </a:p>
              </p:txBody>
            </p:sp>
            <p:sp>
              <p:nvSpPr>
                <p:cNvPr id="43" name="Line 28"/>
                <p:cNvSpPr>
                  <a:spLocks noChangeShapeType="1"/>
                </p:cNvSpPr>
                <p:nvPr/>
              </p:nvSpPr>
              <p:spPr bwMode="auto">
                <a:xfrm flipH="1">
                  <a:off x="528" y="2880"/>
                  <a:ext cx="480" cy="0"/>
                </a:xfrm>
                <a:prstGeom prst="line">
                  <a:avLst/>
                </a:prstGeom>
                <a:noFill/>
                <a:ln w="19050">
                  <a:solidFill>
                    <a:srgbClr val="0000FF"/>
                  </a:solidFill>
                  <a:round/>
                  <a:headEnd/>
                  <a:tailEnd/>
                </a:ln>
              </p:spPr>
              <p:txBody>
                <a:bodyPr wrap="none" anchor="ctr"/>
                <a:lstStyle/>
                <a:p>
                  <a:endParaRPr lang="en-GB"/>
                </a:p>
              </p:txBody>
            </p:sp>
            <p:sp>
              <p:nvSpPr>
                <p:cNvPr id="44" name="Line 29"/>
                <p:cNvSpPr>
                  <a:spLocks noChangeShapeType="1"/>
                </p:cNvSpPr>
                <p:nvPr/>
              </p:nvSpPr>
              <p:spPr bwMode="auto">
                <a:xfrm flipH="1">
                  <a:off x="528" y="2928"/>
                  <a:ext cx="480" cy="0"/>
                </a:xfrm>
                <a:prstGeom prst="line">
                  <a:avLst/>
                </a:prstGeom>
                <a:noFill/>
                <a:ln w="19050">
                  <a:solidFill>
                    <a:srgbClr val="0000FF"/>
                  </a:solidFill>
                  <a:round/>
                  <a:headEnd/>
                  <a:tailEnd/>
                </a:ln>
              </p:spPr>
              <p:txBody>
                <a:bodyPr wrap="none" anchor="ctr"/>
                <a:lstStyle/>
                <a:p>
                  <a:endParaRPr lang="en-GB"/>
                </a:p>
              </p:txBody>
            </p:sp>
          </p:grpSp>
          <p:sp>
            <p:nvSpPr>
              <p:cNvPr id="17" name="Line 30"/>
              <p:cNvSpPr>
                <a:spLocks noChangeShapeType="1"/>
              </p:cNvSpPr>
              <p:nvPr/>
            </p:nvSpPr>
            <p:spPr bwMode="auto">
              <a:xfrm flipH="1">
                <a:off x="3635375" y="1628775"/>
                <a:ext cx="2089150" cy="1079500"/>
              </a:xfrm>
              <a:prstGeom prst="line">
                <a:avLst/>
              </a:prstGeom>
              <a:noFill/>
              <a:ln w="38100">
                <a:solidFill>
                  <a:schemeClr val="tx1"/>
                </a:solidFill>
                <a:round/>
                <a:headEnd type="triangle" w="med" len="med"/>
                <a:tailEnd type="triangle" w="med" len="med"/>
              </a:ln>
            </p:spPr>
            <p:txBody>
              <a:bodyPr wrap="none" anchor="ctr"/>
              <a:lstStyle/>
              <a:p>
                <a:endParaRPr lang="en-GB"/>
              </a:p>
            </p:txBody>
          </p:sp>
          <p:grpSp>
            <p:nvGrpSpPr>
              <p:cNvPr id="18" name="Group 31"/>
              <p:cNvGrpSpPr>
                <a:grpSpLocks/>
              </p:cNvGrpSpPr>
              <p:nvPr/>
            </p:nvGrpSpPr>
            <p:grpSpPr bwMode="auto">
              <a:xfrm>
                <a:off x="2268538" y="1531938"/>
                <a:ext cx="1828800" cy="685800"/>
                <a:chOff x="1440" y="1776"/>
                <a:chExt cx="1152" cy="432"/>
              </a:xfrm>
            </p:grpSpPr>
            <p:sp>
              <p:nvSpPr>
                <p:cNvPr id="39" name="Line 32"/>
                <p:cNvSpPr>
                  <a:spLocks noChangeShapeType="1"/>
                </p:cNvSpPr>
                <p:nvPr/>
              </p:nvSpPr>
              <p:spPr bwMode="auto">
                <a:xfrm>
                  <a:off x="1440" y="2208"/>
                  <a:ext cx="432" cy="0"/>
                </a:xfrm>
                <a:prstGeom prst="line">
                  <a:avLst/>
                </a:prstGeom>
                <a:noFill/>
                <a:ln w="38100">
                  <a:solidFill>
                    <a:srgbClr val="FF3300"/>
                  </a:solidFill>
                  <a:round/>
                  <a:headEnd/>
                  <a:tailEnd type="triangle" w="med" len="med"/>
                </a:ln>
              </p:spPr>
              <p:txBody>
                <a:bodyPr wrap="none" anchor="ctr"/>
                <a:lstStyle/>
                <a:p>
                  <a:endParaRPr lang="en-GB"/>
                </a:p>
              </p:txBody>
            </p:sp>
            <p:sp>
              <p:nvSpPr>
                <p:cNvPr id="40" name="Line 33"/>
                <p:cNvSpPr>
                  <a:spLocks noChangeShapeType="1"/>
                </p:cNvSpPr>
                <p:nvPr/>
              </p:nvSpPr>
              <p:spPr bwMode="auto">
                <a:xfrm>
                  <a:off x="1872" y="2208"/>
                  <a:ext cx="432" cy="0"/>
                </a:xfrm>
                <a:prstGeom prst="line">
                  <a:avLst/>
                </a:prstGeom>
                <a:noFill/>
                <a:ln w="38100">
                  <a:solidFill>
                    <a:srgbClr val="FF3300"/>
                  </a:solidFill>
                  <a:round/>
                  <a:headEnd/>
                  <a:tailEnd/>
                </a:ln>
              </p:spPr>
              <p:txBody>
                <a:bodyPr wrap="none" anchor="ctr"/>
                <a:lstStyle/>
                <a:p>
                  <a:endParaRPr lang="en-GB"/>
                </a:p>
              </p:txBody>
            </p:sp>
            <p:sp>
              <p:nvSpPr>
                <p:cNvPr id="41" name="Line 34"/>
                <p:cNvSpPr>
                  <a:spLocks noChangeShapeType="1"/>
                </p:cNvSpPr>
                <p:nvPr/>
              </p:nvSpPr>
              <p:spPr bwMode="auto">
                <a:xfrm flipV="1">
                  <a:off x="2304" y="1776"/>
                  <a:ext cx="288" cy="432"/>
                </a:xfrm>
                <a:prstGeom prst="line">
                  <a:avLst/>
                </a:prstGeom>
                <a:noFill/>
                <a:ln w="38100">
                  <a:solidFill>
                    <a:srgbClr val="FF3300"/>
                  </a:solidFill>
                  <a:round/>
                  <a:headEnd/>
                  <a:tailEnd type="triangle" w="med" len="med"/>
                </a:ln>
              </p:spPr>
              <p:txBody>
                <a:bodyPr wrap="none" anchor="ctr"/>
                <a:lstStyle/>
                <a:p>
                  <a:endParaRPr lang="en-GB"/>
                </a:p>
              </p:txBody>
            </p:sp>
          </p:grpSp>
          <p:grpSp>
            <p:nvGrpSpPr>
              <p:cNvPr id="19" name="Group 35"/>
              <p:cNvGrpSpPr>
                <a:grpSpLocks/>
              </p:cNvGrpSpPr>
              <p:nvPr/>
            </p:nvGrpSpPr>
            <p:grpSpPr bwMode="auto">
              <a:xfrm rot="10800000">
                <a:off x="5126038" y="2217738"/>
                <a:ext cx="1828800" cy="685800"/>
                <a:chOff x="1440" y="1776"/>
                <a:chExt cx="1152" cy="432"/>
              </a:xfrm>
            </p:grpSpPr>
            <p:sp>
              <p:nvSpPr>
                <p:cNvPr id="36" name="Line 36"/>
                <p:cNvSpPr>
                  <a:spLocks noChangeShapeType="1"/>
                </p:cNvSpPr>
                <p:nvPr/>
              </p:nvSpPr>
              <p:spPr bwMode="auto">
                <a:xfrm>
                  <a:off x="1440" y="2208"/>
                  <a:ext cx="432" cy="0"/>
                </a:xfrm>
                <a:prstGeom prst="line">
                  <a:avLst/>
                </a:prstGeom>
                <a:noFill/>
                <a:ln w="38100">
                  <a:solidFill>
                    <a:srgbClr val="FF3300"/>
                  </a:solidFill>
                  <a:round/>
                  <a:headEnd/>
                  <a:tailEnd type="triangle" w="med" len="med"/>
                </a:ln>
              </p:spPr>
              <p:txBody>
                <a:bodyPr wrap="none" anchor="ctr"/>
                <a:lstStyle/>
                <a:p>
                  <a:endParaRPr lang="en-GB"/>
                </a:p>
              </p:txBody>
            </p:sp>
            <p:sp>
              <p:nvSpPr>
                <p:cNvPr id="37" name="Line 37"/>
                <p:cNvSpPr>
                  <a:spLocks noChangeShapeType="1"/>
                </p:cNvSpPr>
                <p:nvPr/>
              </p:nvSpPr>
              <p:spPr bwMode="auto">
                <a:xfrm>
                  <a:off x="1872" y="2208"/>
                  <a:ext cx="432" cy="0"/>
                </a:xfrm>
                <a:prstGeom prst="line">
                  <a:avLst/>
                </a:prstGeom>
                <a:noFill/>
                <a:ln w="38100">
                  <a:solidFill>
                    <a:srgbClr val="FF3300"/>
                  </a:solidFill>
                  <a:round/>
                  <a:headEnd/>
                  <a:tailEnd/>
                </a:ln>
              </p:spPr>
              <p:txBody>
                <a:bodyPr wrap="none" anchor="ctr"/>
                <a:lstStyle/>
                <a:p>
                  <a:endParaRPr lang="en-GB"/>
                </a:p>
              </p:txBody>
            </p:sp>
            <p:sp>
              <p:nvSpPr>
                <p:cNvPr id="38" name="Line 38"/>
                <p:cNvSpPr>
                  <a:spLocks noChangeShapeType="1"/>
                </p:cNvSpPr>
                <p:nvPr/>
              </p:nvSpPr>
              <p:spPr bwMode="auto">
                <a:xfrm flipV="1">
                  <a:off x="2304" y="1776"/>
                  <a:ext cx="288" cy="432"/>
                </a:xfrm>
                <a:prstGeom prst="line">
                  <a:avLst/>
                </a:prstGeom>
                <a:noFill/>
                <a:ln w="38100">
                  <a:solidFill>
                    <a:srgbClr val="FF3300"/>
                  </a:solidFill>
                  <a:round/>
                  <a:headEnd/>
                  <a:tailEnd type="triangle" w="med" len="med"/>
                </a:ln>
              </p:spPr>
              <p:txBody>
                <a:bodyPr wrap="none" anchor="ctr"/>
                <a:lstStyle/>
                <a:p>
                  <a:endParaRPr lang="en-GB"/>
                </a:p>
              </p:txBody>
            </p:sp>
          </p:grpSp>
          <p:pic>
            <p:nvPicPr>
              <p:cNvPr id="20" name="Picture 39"/>
              <p:cNvPicPr>
                <a:picLocks noChangeAspect="1" noChangeArrowheads="1"/>
              </p:cNvPicPr>
              <p:nvPr/>
            </p:nvPicPr>
            <p:blipFill>
              <a:blip r:embed="rId4" cstate="print"/>
              <a:srcRect t="20749" b="56583"/>
              <a:stretch>
                <a:fillRect/>
              </a:stretch>
            </p:blipFill>
            <p:spPr bwMode="auto">
              <a:xfrm>
                <a:off x="3662363" y="2159000"/>
                <a:ext cx="803275" cy="122238"/>
              </a:xfrm>
              <a:prstGeom prst="rect">
                <a:avLst/>
              </a:prstGeom>
              <a:noFill/>
              <a:ln w="38100">
                <a:noFill/>
                <a:miter lim="800000"/>
                <a:headEnd/>
                <a:tailEnd/>
              </a:ln>
            </p:spPr>
          </p:pic>
          <p:sp>
            <p:nvSpPr>
              <p:cNvPr id="21" name="Line 40"/>
              <p:cNvSpPr>
                <a:spLocks noChangeShapeType="1"/>
              </p:cNvSpPr>
              <p:nvPr/>
            </p:nvSpPr>
            <p:spPr bwMode="auto">
              <a:xfrm>
                <a:off x="4478338" y="2217738"/>
                <a:ext cx="76200" cy="0"/>
              </a:xfrm>
              <a:prstGeom prst="line">
                <a:avLst/>
              </a:prstGeom>
              <a:noFill/>
              <a:ln w="9525">
                <a:solidFill>
                  <a:srgbClr val="339933"/>
                </a:solidFill>
                <a:round/>
                <a:headEnd/>
                <a:tailEnd type="triangle" w="med" len="med"/>
              </a:ln>
            </p:spPr>
            <p:txBody>
              <a:bodyPr wrap="none" anchor="ctr"/>
              <a:lstStyle/>
              <a:p>
                <a:endParaRPr lang="en-GB"/>
              </a:p>
            </p:txBody>
          </p:sp>
          <p:pic>
            <p:nvPicPr>
              <p:cNvPr id="22" name="Picture 41"/>
              <p:cNvPicPr>
                <a:picLocks noChangeAspect="1" noChangeArrowheads="1"/>
              </p:cNvPicPr>
              <p:nvPr/>
            </p:nvPicPr>
            <p:blipFill>
              <a:blip r:embed="rId4" cstate="print"/>
              <a:srcRect t="20749" b="56583"/>
              <a:stretch>
                <a:fillRect/>
              </a:stretch>
            </p:blipFill>
            <p:spPr bwMode="auto">
              <a:xfrm>
                <a:off x="4775200" y="2154238"/>
                <a:ext cx="803275" cy="122237"/>
              </a:xfrm>
              <a:prstGeom prst="rect">
                <a:avLst/>
              </a:prstGeom>
              <a:noFill/>
              <a:ln w="38100">
                <a:noFill/>
                <a:miter lim="800000"/>
                <a:headEnd/>
                <a:tailEnd/>
              </a:ln>
            </p:spPr>
          </p:pic>
          <p:sp>
            <p:nvSpPr>
              <p:cNvPr id="23" name="Line 42"/>
              <p:cNvSpPr>
                <a:spLocks noChangeShapeType="1"/>
              </p:cNvSpPr>
              <p:nvPr/>
            </p:nvSpPr>
            <p:spPr bwMode="auto">
              <a:xfrm flipH="1">
                <a:off x="4706938" y="2217738"/>
                <a:ext cx="76200" cy="0"/>
              </a:xfrm>
              <a:prstGeom prst="line">
                <a:avLst/>
              </a:prstGeom>
              <a:noFill/>
              <a:ln w="9525">
                <a:solidFill>
                  <a:srgbClr val="339933"/>
                </a:solidFill>
                <a:round/>
                <a:headEnd/>
                <a:tailEnd type="triangle" w="med" len="med"/>
              </a:ln>
            </p:spPr>
            <p:txBody>
              <a:bodyPr wrap="none" anchor="ctr"/>
              <a:lstStyle/>
              <a:p>
                <a:endParaRPr lang="en-GB"/>
              </a:p>
            </p:txBody>
          </p:sp>
          <p:sp>
            <p:nvSpPr>
              <p:cNvPr id="24" name="Text Box 43"/>
              <p:cNvSpPr txBox="1">
                <a:spLocks noChangeArrowheads="1"/>
              </p:cNvSpPr>
              <p:nvPr/>
            </p:nvSpPr>
            <p:spPr bwMode="auto">
              <a:xfrm>
                <a:off x="668338" y="23701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p</a:t>
                </a:r>
                <a:endParaRPr lang="en-US" sz="2400" b="1">
                  <a:solidFill>
                    <a:schemeClr val="accent2"/>
                  </a:solidFill>
                  <a:latin typeface="Times" pitchFamily="18" charset="0"/>
                </a:endParaRPr>
              </a:p>
            </p:txBody>
          </p:sp>
          <p:sp>
            <p:nvSpPr>
              <p:cNvPr id="25" name="Text Box 44"/>
              <p:cNvSpPr txBox="1">
                <a:spLocks noChangeArrowheads="1"/>
              </p:cNvSpPr>
              <p:nvPr/>
            </p:nvSpPr>
            <p:spPr bwMode="auto">
              <a:xfrm>
                <a:off x="8288338" y="23701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p</a:t>
                </a:r>
                <a:endParaRPr lang="en-US" sz="2400" b="1">
                  <a:solidFill>
                    <a:schemeClr val="accent2"/>
                  </a:solidFill>
                  <a:latin typeface="Times" pitchFamily="18" charset="0"/>
                </a:endParaRPr>
              </a:p>
            </p:txBody>
          </p:sp>
          <p:sp>
            <p:nvSpPr>
              <p:cNvPr id="26" name="Text Box 45"/>
              <p:cNvSpPr txBox="1">
                <a:spLocks noChangeArrowheads="1"/>
              </p:cNvSpPr>
              <p:nvPr/>
            </p:nvSpPr>
            <p:spPr bwMode="auto">
              <a:xfrm>
                <a:off x="5392738" y="25987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p>
            </p:txBody>
          </p:sp>
          <p:sp>
            <p:nvSpPr>
              <p:cNvPr id="27" name="Text Box 46"/>
              <p:cNvSpPr txBox="1">
                <a:spLocks noChangeArrowheads="1"/>
              </p:cNvSpPr>
              <p:nvPr/>
            </p:nvSpPr>
            <p:spPr bwMode="auto">
              <a:xfrm>
                <a:off x="6230938" y="2217738"/>
                <a:ext cx="573087"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r>
                  <a:rPr lang="en-US" sz="2400" b="1" baseline="-25000">
                    <a:solidFill>
                      <a:srgbClr val="FF3300"/>
                    </a:solidFill>
                    <a:latin typeface="Times" pitchFamily="18" charset="0"/>
                  </a:rPr>
                  <a:t>2</a:t>
                </a:r>
              </a:p>
            </p:txBody>
          </p:sp>
          <p:sp>
            <p:nvSpPr>
              <p:cNvPr id="28" name="Text Box 47"/>
              <p:cNvSpPr txBox="1">
                <a:spLocks noChangeArrowheads="1"/>
              </p:cNvSpPr>
              <p:nvPr/>
            </p:nvSpPr>
            <p:spPr bwMode="auto">
              <a:xfrm>
                <a:off x="2649538" y="1684338"/>
                <a:ext cx="627062"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r>
                  <a:rPr lang="en-US" sz="2400" b="1" baseline="-25000">
                    <a:solidFill>
                      <a:srgbClr val="FF3300"/>
                    </a:solidFill>
                    <a:latin typeface="Times" pitchFamily="18" charset="0"/>
                  </a:rPr>
                  <a:t>1</a:t>
                </a:r>
              </a:p>
            </p:txBody>
          </p:sp>
          <p:sp>
            <p:nvSpPr>
              <p:cNvPr id="29" name="Text Box 48"/>
              <p:cNvSpPr txBox="1">
                <a:spLocks noChangeArrowheads="1"/>
              </p:cNvSpPr>
              <p:nvPr/>
            </p:nvSpPr>
            <p:spPr bwMode="auto">
              <a:xfrm>
                <a:off x="3640138" y="1074738"/>
                <a:ext cx="3048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FF3300"/>
                    </a:solidFill>
                    <a:latin typeface="Times" pitchFamily="18" charset="0"/>
                  </a:rPr>
                  <a:t>q</a:t>
                </a:r>
              </a:p>
            </p:txBody>
          </p:sp>
          <p:sp>
            <p:nvSpPr>
              <p:cNvPr id="30" name="Text Box 49"/>
              <p:cNvSpPr txBox="1">
                <a:spLocks noChangeArrowheads="1"/>
              </p:cNvSpPr>
              <p:nvPr/>
            </p:nvSpPr>
            <p:spPr bwMode="auto">
              <a:xfrm>
                <a:off x="3241675" y="2565400"/>
                <a:ext cx="6096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Z</a:t>
                </a:r>
                <a:r>
                  <a:rPr lang="en-US" sz="2400" b="1" baseline="30000">
                    <a:latin typeface="Times" pitchFamily="18" charset="0"/>
                  </a:rPr>
                  <a:t>0</a:t>
                </a:r>
                <a:endParaRPr lang="en-US" sz="2400" b="1">
                  <a:latin typeface="Times" pitchFamily="18" charset="0"/>
                </a:endParaRPr>
              </a:p>
            </p:txBody>
          </p:sp>
          <p:sp>
            <p:nvSpPr>
              <p:cNvPr id="31" name="Text Box 50"/>
              <p:cNvSpPr txBox="1">
                <a:spLocks noChangeArrowheads="1"/>
              </p:cNvSpPr>
              <p:nvPr/>
            </p:nvSpPr>
            <p:spPr bwMode="auto">
              <a:xfrm>
                <a:off x="5691188" y="1387475"/>
                <a:ext cx="609600" cy="45720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Z</a:t>
                </a:r>
                <a:r>
                  <a:rPr lang="en-US" sz="2400" b="1" baseline="30000">
                    <a:latin typeface="Times" pitchFamily="18" charset="0"/>
                  </a:rPr>
                  <a:t>0</a:t>
                </a:r>
                <a:endParaRPr lang="en-US" sz="2400" b="1">
                  <a:latin typeface="Times" pitchFamily="18" charset="0"/>
                </a:endParaRPr>
              </a:p>
            </p:txBody>
          </p:sp>
          <p:sp>
            <p:nvSpPr>
              <p:cNvPr id="32" name="Text Box 51"/>
              <p:cNvSpPr txBox="1">
                <a:spLocks noChangeArrowheads="1"/>
              </p:cNvSpPr>
              <p:nvPr/>
            </p:nvSpPr>
            <p:spPr bwMode="auto">
              <a:xfrm>
                <a:off x="4554538" y="2217738"/>
                <a:ext cx="4572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CC00FF"/>
                    </a:solidFill>
                    <a:latin typeface="Times" pitchFamily="18" charset="0"/>
                  </a:rPr>
                  <a:t>H</a:t>
                </a:r>
                <a:endParaRPr lang="en-US" sz="2400" b="1">
                  <a:latin typeface="Times" pitchFamily="18" charset="0"/>
                </a:endParaRPr>
              </a:p>
            </p:txBody>
          </p:sp>
          <p:sp>
            <p:nvSpPr>
              <p:cNvPr id="33" name="Text Box 52"/>
              <p:cNvSpPr txBox="1">
                <a:spLocks noChangeArrowheads="1"/>
              </p:cNvSpPr>
              <p:nvPr/>
            </p:nvSpPr>
            <p:spPr bwMode="auto">
              <a:xfrm>
                <a:off x="4935538" y="1836738"/>
                <a:ext cx="457200" cy="457200"/>
              </a:xfrm>
              <a:prstGeom prst="rect">
                <a:avLst/>
              </a:prstGeom>
              <a:noFill/>
              <a:ln w="9525">
                <a:noFill/>
                <a:miter lim="800000"/>
                <a:headEnd/>
                <a:tailEnd/>
              </a:ln>
            </p:spPr>
            <p:txBody>
              <a:bodyPr>
                <a:spAutoFit/>
              </a:bodyPr>
              <a:lstStyle/>
              <a:p>
                <a:pPr eaLnBrk="0" hangingPunct="0">
                  <a:spcBef>
                    <a:spcPct val="50000"/>
                  </a:spcBef>
                </a:pPr>
                <a:r>
                  <a:rPr lang="en-US" sz="2400" b="1">
                    <a:solidFill>
                      <a:srgbClr val="339933"/>
                    </a:solidFill>
                    <a:latin typeface="Times" pitchFamily="18" charset="0"/>
                  </a:rPr>
                  <a:t>W</a:t>
                </a:r>
                <a:endParaRPr lang="en-US" sz="2400" b="1">
                  <a:latin typeface="Times" pitchFamily="18" charset="0"/>
                </a:endParaRPr>
              </a:p>
            </p:txBody>
          </p:sp>
          <p:sp>
            <p:nvSpPr>
              <p:cNvPr id="34" name="Text Box 53"/>
              <p:cNvSpPr txBox="1">
                <a:spLocks noChangeArrowheads="1"/>
              </p:cNvSpPr>
              <p:nvPr/>
            </p:nvSpPr>
            <p:spPr bwMode="auto">
              <a:xfrm>
                <a:off x="4097338" y="1836738"/>
                <a:ext cx="457200" cy="457200"/>
              </a:xfrm>
              <a:prstGeom prst="rect">
                <a:avLst/>
              </a:prstGeom>
              <a:noFill/>
              <a:ln w="9525">
                <a:noFill/>
                <a:miter lim="800000"/>
                <a:headEnd/>
                <a:tailEnd/>
              </a:ln>
            </p:spPr>
            <p:txBody>
              <a:bodyPr>
                <a:spAutoFit/>
              </a:bodyPr>
              <a:lstStyle/>
              <a:p>
                <a:pPr eaLnBrk="0" hangingPunct="0">
                  <a:spcBef>
                    <a:spcPct val="50000"/>
                  </a:spcBef>
                </a:pPr>
                <a:r>
                  <a:rPr lang="en-US" sz="2400" b="1" dirty="0">
                    <a:solidFill>
                      <a:srgbClr val="339933"/>
                    </a:solidFill>
                    <a:latin typeface="Times" pitchFamily="18" charset="0"/>
                  </a:rPr>
                  <a:t>W</a:t>
                </a:r>
                <a:endParaRPr lang="en-US" sz="2400" b="1" dirty="0">
                  <a:latin typeface="Times" pitchFamily="18" charset="0"/>
                </a:endParaRPr>
              </a:p>
            </p:txBody>
          </p:sp>
          <p:sp>
            <p:nvSpPr>
              <p:cNvPr id="35" name="Oval 54"/>
              <p:cNvSpPr>
                <a:spLocks noChangeArrowheads="1"/>
              </p:cNvSpPr>
              <p:nvPr/>
            </p:nvSpPr>
            <p:spPr bwMode="auto">
              <a:xfrm>
                <a:off x="4554538" y="2141538"/>
                <a:ext cx="152400" cy="152400"/>
              </a:xfrm>
              <a:prstGeom prst="ellipse">
                <a:avLst/>
              </a:prstGeom>
              <a:solidFill>
                <a:srgbClr val="CC00FF"/>
              </a:solidFill>
              <a:ln w="9525">
                <a:solidFill>
                  <a:srgbClr val="CC00FF"/>
                </a:solidFill>
                <a:round/>
                <a:headEnd/>
                <a:tailEnd/>
              </a:ln>
            </p:spPr>
            <p:txBody>
              <a:bodyPr wrap="none" anchor="ctr"/>
              <a:lstStyle/>
              <a:p>
                <a:endParaRPr lang="en-US"/>
              </a:p>
            </p:txBody>
          </p:sp>
        </p:grpSp>
        <p:sp>
          <p:nvSpPr>
            <p:cNvPr id="12" name="Rectangle 3"/>
            <p:cNvSpPr>
              <a:spLocks noChangeArrowheads="1"/>
            </p:cNvSpPr>
            <p:nvPr/>
          </p:nvSpPr>
          <p:spPr bwMode="auto">
            <a:xfrm>
              <a:off x="35496" y="5013176"/>
              <a:ext cx="2664296" cy="468032"/>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400" b="1" dirty="0" smtClean="0">
                  <a:solidFill>
                    <a:srgbClr val="FFC000"/>
                  </a:solidFill>
                </a:rPr>
                <a:t>→ LHC Motivation</a:t>
              </a:r>
              <a:endParaRPr lang="en-US" sz="2400" b="1" dirty="0">
                <a:solidFill>
                  <a:srgbClr val="FFC000"/>
                </a:solidFill>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mb_httvhtt.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04345" y="2276872"/>
            <a:ext cx="3436554" cy="3573016"/>
          </a:xfrm>
          <a:prstGeom prst="rect">
            <a:avLst/>
          </a:prstGeom>
          <a:effectLst>
            <a:outerShdw blurRad="50800" dist="38100" dir="2700000" algn="tl" rotWithShape="0">
              <a:prstClr val="black">
                <a:alpha val="40000"/>
              </a:prstClr>
            </a:outerShdw>
          </a:effectLst>
        </p:spPr>
      </p:pic>
      <p:pic>
        <p:nvPicPr>
          <p:cNvPr id="4" name="Picture 3" descr="limitVHbb_PAS_final.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85051" y="908720"/>
            <a:ext cx="3623101" cy="2736304"/>
          </a:xfrm>
          <a:prstGeom prst="rect">
            <a:avLst/>
          </a:prstGeom>
          <a:effectLst>
            <a:outerShdw blurRad="50800" dist="38100" dir="2700000" algn="tl" rotWithShape="0">
              <a:prstClr val="black">
                <a:alpha val="40000"/>
              </a:prstClr>
            </a:outerShdw>
          </a:effectLst>
        </p:spPr>
      </p:pic>
      <p:sp>
        <p:nvSpPr>
          <p:cNvPr id="12" name="Slide Number Placeholder 11"/>
          <p:cNvSpPr>
            <a:spLocks noGrp="1"/>
          </p:cNvSpPr>
          <p:nvPr>
            <p:ph type="sldNum" sz="quarter" idx="12"/>
          </p:nvPr>
        </p:nvSpPr>
        <p:spPr/>
        <p:txBody>
          <a:bodyPr/>
          <a:lstStyle/>
          <a:p>
            <a:fld id="{BFE16033-E80D-474B-ABFD-42FA6F20C8D3}" type="slidenum">
              <a:rPr lang="en-US" smtClean="0"/>
              <a:pPr/>
              <a:t>60</a:t>
            </a:fld>
            <a:endParaRPr lang="en-US" dirty="0"/>
          </a:p>
        </p:txBody>
      </p:sp>
      <p:sp>
        <p:nvSpPr>
          <p:cNvPr id="3" name="TextBox 2"/>
          <p:cNvSpPr txBox="1"/>
          <p:nvPr/>
        </p:nvSpPr>
        <p:spPr>
          <a:xfrm>
            <a:off x="716803" y="1916832"/>
            <a:ext cx="1279646" cy="40011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smtClean="0">
                <a:solidFill>
                  <a:schemeClr val="tx1"/>
                </a:solidFill>
                <a:latin typeface="+mn-lt"/>
              </a:rPr>
              <a:t>VH </a:t>
            </a:r>
            <a:r>
              <a:rPr lang="en-US" sz="2000" dirty="0" smtClean="0">
                <a:solidFill>
                  <a:schemeClr val="tx1"/>
                </a:solidFill>
                <a:latin typeface="+mn-lt"/>
                <a:sym typeface="Wingdings"/>
              </a:rPr>
              <a:t> </a:t>
            </a:r>
            <a:r>
              <a:rPr lang="en-US" sz="2000" dirty="0" err="1" smtClean="0">
                <a:solidFill>
                  <a:schemeClr val="tx1"/>
                </a:solidFill>
                <a:latin typeface="+mn-lt"/>
              </a:rPr>
              <a:t>Vbb</a:t>
            </a:r>
            <a:endParaRPr lang="en-US" sz="2000" dirty="0">
              <a:solidFill>
                <a:schemeClr val="tx1"/>
              </a:solidFill>
              <a:latin typeface="+mn-lt"/>
            </a:endParaRPr>
          </a:p>
        </p:txBody>
      </p:sp>
      <p:sp>
        <p:nvSpPr>
          <p:cNvPr id="21" name="Title 1"/>
          <p:cNvSpPr txBox="1">
            <a:spLocks/>
          </p:cNvSpPr>
          <p:nvPr/>
        </p:nvSpPr>
        <p:spPr>
          <a:xfrm>
            <a:off x="7097819" y="2852937"/>
            <a:ext cx="997034" cy="400077"/>
          </a:xfrm>
          <a:prstGeom prst="rect">
            <a:avLst/>
          </a:prstGeom>
          <a:ln>
            <a:noFill/>
          </a:ln>
        </p:spPr>
        <p:style>
          <a:lnRef idx="1">
            <a:schemeClr val="accent2"/>
          </a:lnRef>
          <a:fillRef idx="2">
            <a:schemeClr val="accent2"/>
          </a:fillRef>
          <a:effectRef idx="1">
            <a:schemeClr val="accent2"/>
          </a:effectRef>
          <a:fontRef idx="minor">
            <a:schemeClr val="dk1"/>
          </a:fontRef>
        </p:style>
        <p:txBody>
          <a:bodyPr vert="horz" wrap="square" lIns="91407" tIns="45704" rIns="91407" bIns="45704" rtlCol="0" anchor="ctr">
            <a:spAutoFit/>
          </a:bodyPr>
          <a:lstStyle>
            <a:lvl1pPr algn="r" rtl="0" eaLnBrk="1" latinLnBrk="0" hangingPunct="1">
              <a:spcBef>
                <a:spcPct val="0"/>
              </a:spcBef>
              <a:buNone/>
              <a:defRPr sz="4400" kern="1200" spc="-150" baseline="0">
                <a:solidFill>
                  <a:srgbClr val="0D0D0D"/>
                </a:solidFill>
                <a:effectLst>
                  <a:reflection blurRad="6350" stA="55000" endA="300" endPos="45500" dir="5400000" sy="-100000" algn="bl" rotWithShape="0"/>
                </a:effectLst>
                <a:latin typeface="+mj-lt"/>
                <a:ea typeface="+mj-ea"/>
                <a:cs typeface="+mj-cs"/>
              </a:defRPr>
            </a:lvl1pPr>
          </a:lstStyle>
          <a:p>
            <a:pPr algn="l"/>
            <a:r>
              <a:rPr lang="en-US" sz="2000" dirty="0" smtClean="0">
                <a:solidFill>
                  <a:srgbClr val="000000"/>
                </a:solidFill>
                <a:effectLst/>
                <a:latin typeface="+mn-lt"/>
              </a:rPr>
              <a:t>H</a:t>
            </a:r>
            <a:r>
              <a:rPr lang="en-US" sz="2000" dirty="0">
                <a:solidFill>
                  <a:srgbClr val="000000"/>
                </a:solidFill>
                <a:effectLst/>
                <a:latin typeface="+mn-lt"/>
              </a:rPr>
              <a:t> </a:t>
            </a:r>
            <a:r>
              <a:rPr lang="en-US" sz="2000" dirty="0" smtClean="0">
                <a:solidFill>
                  <a:srgbClr val="000000"/>
                </a:solidFill>
                <a:effectLst/>
                <a:latin typeface="+mn-lt"/>
                <a:sym typeface="Wingdings"/>
              </a:rPr>
              <a:t></a:t>
            </a:r>
            <a:r>
              <a:rPr lang="en-US" sz="2000" dirty="0" smtClean="0">
                <a:solidFill>
                  <a:srgbClr val="000000"/>
                </a:solidFill>
                <a:effectLst/>
                <a:latin typeface="+mn-lt"/>
              </a:rPr>
              <a:t> </a:t>
            </a:r>
            <a:r>
              <a:rPr lang="en-US" sz="2000" dirty="0" err="1" smtClean="0">
                <a:solidFill>
                  <a:srgbClr val="000000"/>
                </a:solidFill>
                <a:effectLst/>
                <a:latin typeface="+mn-lt"/>
              </a:rPr>
              <a:t>τ</a:t>
            </a:r>
            <a:r>
              <a:rPr lang="en-US" sz="2000" dirty="0" smtClean="0">
                <a:solidFill>
                  <a:srgbClr val="000000"/>
                </a:solidFill>
                <a:effectLst/>
                <a:latin typeface="+mn-lt"/>
              </a:rPr>
              <a:t> </a:t>
            </a:r>
            <a:r>
              <a:rPr lang="en-US" sz="2000" dirty="0" err="1" smtClean="0">
                <a:solidFill>
                  <a:srgbClr val="000000"/>
                </a:solidFill>
                <a:effectLst/>
                <a:latin typeface="+mn-lt"/>
              </a:rPr>
              <a:t>τ</a:t>
            </a:r>
            <a:endParaRPr lang="en-US" sz="2000" dirty="0">
              <a:solidFill>
                <a:srgbClr val="000000"/>
              </a:solidFill>
              <a:effectLst/>
              <a:latin typeface="+mn-lt"/>
            </a:endParaRPr>
          </a:p>
        </p:txBody>
      </p:sp>
      <p:sp>
        <p:nvSpPr>
          <p:cNvPr id="17" name="TextBox 16"/>
          <p:cNvSpPr txBox="1"/>
          <p:nvPr/>
        </p:nvSpPr>
        <p:spPr>
          <a:xfrm>
            <a:off x="4040248" y="836713"/>
            <a:ext cx="3684916" cy="120032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smtClean="0">
                <a:solidFill>
                  <a:srgbClr val="000000"/>
                </a:solidFill>
              </a:rPr>
              <a:t>Mild excess of 2.2 </a:t>
            </a:r>
            <a:r>
              <a:rPr lang="en-US" sz="1800" dirty="0" smtClean="0">
                <a:solidFill>
                  <a:srgbClr val="000000"/>
                </a:solidFill>
                <a:latin typeface="Symbol" pitchFamily="18" charset="2"/>
              </a:rPr>
              <a:t>s</a:t>
            </a:r>
            <a:r>
              <a:rPr lang="en-US" sz="1800" dirty="0" smtClean="0">
                <a:solidFill>
                  <a:srgbClr val="000000"/>
                </a:solidFill>
              </a:rPr>
              <a:t> building up</a:t>
            </a:r>
          </a:p>
          <a:p>
            <a:pPr marL="285750" indent="-285750">
              <a:buFont typeface="Arial"/>
              <a:buChar char="•"/>
            </a:pPr>
            <a:r>
              <a:rPr lang="en-US" sz="1800" dirty="0" smtClean="0">
                <a:solidFill>
                  <a:srgbClr val="800000"/>
                </a:solidFill>
              </a:rPr>
              <a:t>Coherent picture between the sub channels Z(</a:t>
            </a:r>
            <a:r>
              <a:rPr lang="en-US" sz="1800" dirty="0" err="1" smtClean="0">
                <a:solidFill>
                  <a:srgbClr val="800000"/>
                </a:solidFill>
              </a:rPr>
              <a:t>ll</a:t>
            </a:r>
            <a:r>
              <a:rPr lang="en-US" sz="1800" dirty="0" smtClean="0">
                <a:solidFill>
                  <a:srgbClr val="800000"/>
                </a:solidFill>
              </a:rPr>
              <a:t>)H(bb); Z</a:t>
            </a:r>
            <a:r>
              <a:rPr lang="en-US" sz="1800" dirty="0">
                <a:solidFill>
                  <a:srgbClr val="800000"/>
                </a:solidFill>
                <a:sym typeface="Wingdings"/>
              </a:rPr>
              <a:t>(</a:t>
            </a:r>
            <a:r>
              <a:rPr lang="en-US" sz="1800" dirty="0" err="1" smtClean="0">
                <a:solidFill>
                  <a:srgbClr val="800000"/>
                </a:solidFill>
                <a:latin typeface="Symbol" charset="2"/>
                <a:cs typeface="Symbol" charset="2"/>
                <a:sym typeface="Wingdings"/>
              </a:rPr>
              <a:t>nn</a:t>
            </a:r>
            <a:r>
              <a:rPr lang="en-US" sz="1800" dirty="0" smtClean="0">
                <a:solidFill>
                  <a:srgbClr val="800000"/>
                </a:solidFill>
                <a:sym typeface="Wingdings"/>
              </a:rPr>
              <a:t>) H(bb); W(</a:t>
            </a:r>
            <a:r>
              <a:rPr lang="en-US" sz="1800" dirty="0" err="1" smtClean="0">
                <a:solidFill>
                  <a:srgbClr val="800000"/>
                </a:solidFill>
                <a:sym typeface="Wingdings"/>
              </a:rPr>
              <a:t>l</a:t>
            </a:r>
            <a:r>
              <a:rPr lang="en-US" sz="1800" dirty="0" err="1" smtClean="0">
                <a:solidFill>
                  <a:srgbClr val="800000"/>
                </a:solidFill>
                <a:latin typeface="Symbol" charset="2"/>
                <a:cs typeface="Symbol" charset="2"/>
                <a:sym typeface="Wingdings"/>
              </a:rPr>
              <a:t>n</a:t>
            </a:r>
            <a:r>
              <a:rPr lang="en-US" sz="1800" dirty="0" smtClean="0">
                <a:solidFill>
                  <a:srgbClr val="800000"/>
                </a:solidFill>
                <a:sym typeface="Wingdings"/>
              </a:rPr>
              <a:t>) H(bb) </a:t>
            </a:r>
            <a:r>
              <a:rPr lang="en-US" sz="1800" dirty="0" smtClean="0">
                <a:solidFill>
                  <a:srgbClr val="800000"/>
                </a:solidFill>
              </a:rPr>
              <a:t>need more statistics </a:t>
            </a:r>
          </a:p>
        </p:txBody>
      </p:sp>
      <p:pic>
        <p:nvPicPr>
          <p:cNvPr id="6" name="Picture 5" descr="cmb_sm.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5998" y="3717032"/>
            <a:ext cx="3146624" cy="3140968"/>
          </a:xfrm>
          <a:prstGeom prst="rect">
            <a:avLst/>
          </a:prstGeom>
          <a:effectLst>
            <a:outerShdw blurRad="50800" dist="38100" dir="2700000" algn="tl" rotWithShape="0">
              <a:prstClr val="black">
                <a:alpha val="40000"/>
              </a:prstClr>
            </a:outerShdw>
          </a:effectLst>
        </p:spPr>
      </p:pic>
      <p:sp>
        <p:nvSpPr>
          <p:cNvPr id="18" name="Title 1"/>
          <p:cNvSpPr txBox="1">
            <a:spLocks/>
          </p:cNvSpPr>
          <p:nvPr/>
        </p:nvSpPr>
        <p:spPr>
          <a:xfrm>
            <a:off x="2777339" y="4221089"/>
            <a:ext cx="1129972" cy="400077"/>
          </a:xfrm>
          <a:prstGeom prst="rect">
            <a:avLst/>
          </a:prstGeom>
          <a:ln>
            <a:noFill/>
          </a:ln>
        </p:spPr>
        <p:style>
          <a:lnRef idx="1">
            <a:schemeClr val="accent2"/>
          </a:lnRef>
          <a:fillRef idx="2">
            <a:schemeClr val="accent2"/>
          </a:fillRef>
          <a:effectRef idx="1">
            <a:schemeClr val="accent2"/>
          </a:effectRef>
          <a:fontRef idx="minor">
            <a:schemeClr val="dk1"/>
          </a:fontRef>
        </p:style>
        <p:txBody>
          <a:bodyPr vert="horz" wrap="square" lIns="91407" tIns="45704" rIns="91407" bIns="45704" rtlCol="0" anchor="ctr">
            <a:spAutoFit/>
          </a:bodyPr>
          <a:lstStyle>
            <a:lvl1pPr algn="r" rtl="0" eaLnBrk="1" latinLnBrk="0" hangingPunct="1">
              <a:spcBef>
                <a:spcPct val="0"/>
              </a:spcBef>
              <a:buNone/>
              <a:defRPr sz="4400" kern="1200" spc="-150" baseline="0">
                <a:solidFill>
                  <a:srgbClr val="0D0D0D"/>
                </a:solidFill>
                <a:effectLst>
                  <a:reflection blurRad="6350" stA="55000" endA="300" endPos="45500" dir="5400000" sy="-100000" algn="bl" rotWithShape="0"/>
                </a:effectLst>
                <a:latin typeface="+mj-lt"/>
                <a:ea typeface="+mj-ea"/>
                <a:cs typeface="+mj-cs"/>
              </a:defRPr>
            </a:lvl1pPr>
          </a:lstStyle>
          <a:p>
            <a:pPr algn="l"/>
            <a:r>
              <a:rPr lang="en-US" sz="2000" dirty="0" smtClean="0">
                <a:solidFill>
                  <a:srgbClr val="000000"/>
                </a:solidFill>
                <a:effectLst/>
                <a:latin typeface="+mn-lt"/>
              </a:rPr>
              <a:t>VH </a:t>
            </a:r>
            <a:r>
              <a:rPr lang="en-US" sz="2000" dirty="0" smtClean="0">
                <a:solidFill>
                  <a:srgbClr val="000000"/>
                </a:solidFill>
                <a:effectLst/>
                <a:latin typeface="+mn-lt"/>
                <a:sym typeface="Wingdings"/>
              </a:rPr>
              <a:t></a:t>
            </a:r>
            <a:r>
              <a:rPr lang="en-US" sz="2000" dirty="0" smtClean="0">
                <a:solidFill>
                  <a:srgbClr val="000000"/>
                </a:solidFill>
                <a:effectLst/>
                <a:latin typeface="+mn-lt"/>
              </a:rPr>
              <a:t> </a:t>
            </a:r>
            <a:r>
              <a:rPr lang="en-US" sz="2000" dirty="0" err="1" smtClean="0">
                <a:solidFill>
                  <a:srgbClr val="000000"/>
                </a:solidFill>
                <a:effectLst/>
                <a:latin typeface="+mn-lt"/>
              </a:rPr>
              <a:t>Vτ</a:t>
            </a:r>
            <a:r>
              <a:rPr lang="en-US" sz="2000" dirty="0" smtClean="0">
                <a:solidFill>
                  <a:srgbClr val="000000"/>
                </a:solidFill>
                <a:effectLst/>
                <a:latin typeface="+mn-lt"/>
              </a:rPr>
              <a:t> </a:t>
            </a:r>
            <a:r>
              <a:rPr lang="en-US" sz="2000" dirty="0" err="1" smtClean="0">
                <a:solidFill>
                  <a:srgbClr val="000000"/>
                </a:solidFill>
                <a:effectLst/>
                <a:latin typeface="+mn-lt"/>
              </a:rPr>
              <a:t>τ</a:t>
            </a:r>
            <a:endParaRPr lang="en-US" sz="2000" dirty="0">
              <a:solidFill>
                <a:srgbClr val="000000"/>
              </a:solidFill>
              <a:effectLst/>
              <a:latin typeface="+mn-lt"/>
            </a:endParaRPr>
          </a:p>
        </p:txBody>
      </p:sp>
      <p:sp>
        <p:nvSpPr>
          <p:cNvPr id="22" name="TextBox 21"/>
          <p:cNvSpPr txBox="1"/>
          <p:nvPr/>
        </p:nvSpPr>
        <p:spPr>
          <a:xfrm>
            <a:off x="4211960" y="6093296"/>
            <a:ext cx="4320480" cy="369332"/>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smtClean="0">
                <a:solidFill>
                  <a:srgbClr val="000000"/>
                </a:solidFill>
              </a:rPr>
              <a:t>Very mild excess is building up at 1.3 </a:t>
            </a:r>
            <a:r>
              <a:rPr lang="en-US" sz="1800" dirty="0" smtClean="0">
                <a:solidFill>
                  <a:srgbClr val="000000"/>
                </a:solidFill>
                <a:latin typeface="Symbol" pitchFamily="18" charset="2"/>
              </a:rPr>
              <a:t>s</a:t>
            </a:r>
            <a:r>
              <a:rPr lang="en-US" dirty="0" smtClean="0">
                <a:solidFill>
                  <a:srgbClr val="000000"/>
                </a:solidFill>
              </a:rPr>
              <a:t> </a:t>
            </a:r>
            <a:r>
              <a:rPr lang="en-US" sz="1800" dirty="0" smtClean="0">
                <a:solidFill>
                  <a:srgbClr val="000000"/>
                </a:solidFill>
              </a:rPr>
              <a:t>level  </a:t>
            </a:r>
          </a:p>
        </p:txBody>
      </p:sp>
      <p:sp>
        <p:nvSpPr>
          <p:cNvPr id="23" name="TextBox 22"/>
          <p:cNvSpPr txBox="1"/>
          <p:nvPr/>
        </p:nvSpPr>
        <p:spPr>
          <a:xfrm>
            <a:off x="1979712" y="476672"/>
            <a:ext cx="1296144"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HIG-12-044 </a:t>
            </a:r>
            <a:r>
              <a:rPr lang="en-US" sz="1600" b="1" dirty="0"/>
              <a:t> </a:t>
            </a:r>
          </a:p>
        </p:txBody>
      </p:sp>
      <p:sp>
        <p:nvSpPr>
          <p:cNvPr id="24" name="TextBox 23"/>
          <p:cNvSpPr txBox="1"/>
          <p:nvPr/>
        </p:nvSpPr>
        <p:spPr>
          <a:xfrm>
            <a:off x="3043214" y="4869160"/>
            <a:ext cx="1240753"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HIG-12-051 </a:t>
            </a:r>
            <a:r>
              <a:rPr lang="en-US" sz="1600" b="1" dirty="0"/>
              <a:t> </a:t>
            </a:r>
          </a:p>
        </p:txBody>
      </p:sp>
      <p:sp>
        <p:nvSpPr>
          <p:cNvPr id="25" name="TextBox 24"/>
          <p:cNvSpPr txBox="1"/>
          <p:nvPr/>
        </p:nvSpPr>
        <p:spPr>
          <a:xfrm>
            <a:off x="7696038" y="2132856"/>
            <a:ext cx="1268450"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HIG-12-043 </a:t>
            </a:r>
            <a:r>
              <a:rPr lang="en-US" sz="1600" b="1" dirty="0"/>
              <a:t> </a:t>
            </a:r>
          </a:p>
        </p:txBody>
      </p:sp>
      <p:sp>
        <p:nvSpPr>
          <p:cNvPr id="7" name="TextBox 6"/>
          <p:cNvSpPr txBox="1"/>
          <p:nvPr/>
        </p:nvSpPr>
        <p:spPr>
          <a:xfrm>
            <a:off x="650333" y="4797152"/>
            <a:ext cx="2392578" cy="369332"/>
          </a:xfrm>
          <a:prstGeom prst="rect">
            <a:avLst/>
          </a:prstGeom>
          <a:noFill/>
        </p:spPr>
        <p:txBody>
          <a:bodyPr wrap="none" rtlCol="0">
            <a:spAutoFit/>
          </a:bodyPr>
          <a:lstStyle/>
          <a:p>
            <a:r>
              <a:rPr lang="en-US" sz="1800" dirty="0" smtClean="0">
                <a:solidFill>
                  <a:srgbClr val="000000"/>
                </a:solidFill>
                <a:latin typeface="+mn-lt"/>
              </a:rPr>
              <a:t>Very small contribution</a:t>
            </a:r>
            <a:endParaRPr lang="en-US" sz="1800" dirty="0">
              <a:solidFill>
                <a:srgbClr val="000000"/>
              </a:solidFill>
              <a:latin typeface="+mn-lt"/>
            </a:endParaRPr>
          </a:p>
        </p:txBody>
      </p:sp>
      <p:sp>
        <p:nvSpPr>
          <p:cNvPr id="16" name="TextBox 15"/>
          <p:cNvSpPr txBox="1"/>
          <p:nvPr/>
        </p:nvSpPr>
        <p:spPr>
          <a:xfrm>
            <a:off x="5635503" y="3429000"/>
            <a:ext cx="1675715" cy="369332"/>
          </a:xfrm>
          <a:prstGeom prst="rect">
            <a:avLst/>
          </a:prstGeom>
          <a:noFill/>
        </p:spPr>
        <p:txBody>
          <a:bodyPr wrap="none" rtlCol="0">
            <a:spAutoFit/>
          </a:bodyPr>
          <a:lstStyle/>
          <a:p>
            <a:r>
              <a:rPr lang="en-US" sz="1800" dirty="0" smtClean="0">
                <a:solidFill>
                  <a:srgbClr val="000000"/>
                </a:solidFill>
                <a:latin typeface="+mn-lt"/>
              </a:rPr>
              <a:t>All including VH</a:t>
            </a:r>
            <a:endParaRPr lang="en-US" sz="1800" dirty="0">
              <a:solidFill>
                <a:srgbClr val="000000"/>
              </a:solidFill>
              <a:latin typeface="+mn-lt"/>
            </a:endParaRPr>
          </a:p>
        </p:txBody>
      </p:sp>
      <p:sp>
        <p:nvSpPr>
          <p:cNvPr id="19" name="Rectangle 3"/>
          <p:cNvSpPr>
            <a:spLocks noChangeArrowheads="1"/>
          </p:cNvSpPr>
          <p:nvPr/>
        </p:nvSpPr>
        <p:spPr bwMode="auto">
          <a:xfrm>
            <a:off x="7308304" y="80648"/>
            <a:ext cx="1584176" cy="54004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US" sz="2500" b="1" dirty="0" smtClean="0">
                <a:solidFill>
                  <a:srgbClr val="FFC000"/>
                </a:solidFill>
              </a:rPr>
              <a:t>Fermions</a:t>
            </a:r>
            <a:endParaRPr lang="en-US" sz="2500" b="1" dirty="0">
              <a:solidFill>
                <a:srgbClr val="FFC000"/>
              </a:solidFill>
            </a:endParaRPr>
          </a:p>
        </p:txBody>
      </p:sp>
    </p:spTree>
    <p:extLst>
      <p:ext uri="{BB962C8B-B14F-4D97-AF65-F5344CB8AC3E}">
        <p14:creationId xmlns="" xmlns:p14="http://schemas.microsoft.com/office/powerpoint/2010/main" val="13359406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99" y="12700"/>
            <a:ext cx="9144000" cy="52323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0" name="Tableau 9"/>
          <p:cNvGraphicFramePr>
            <a:graphicFrameLocks noGrp="1"/>
          </p:cNvGraphicFramePr>
          <p:nvPr>
            <p:extLst>
              <p:ext uri="{D42A27DB-BD31-4B8C-83A1-F6EECF244321}">
                <p14:modId xmlns:p14="http://schemas.microsoft.com/office/powerpoint/2010/main" xmlns="" val="1370596566"/>
              </p:ext>
            </p:extLst>
          </p:nvPr>
        </p:nvGraphicFramePr>
        <p:xfrm>
          <a:off x="241300" y="5702300"/>
          <a:ext cx="8727441" cy="1163319"/>
        </p:xfrm>
        <a:graphic>
          <a:graphicData uri="http://schemas.openxmlformats.org/drawingml/2006/table">
            <a:tbl>
              <a:tblPr firstRow="1" bandRow="1">
                <a:tableStyleId>{5940675A-B579-460E-94D1-54222C63F5DA}</a:tableStyleId>
              </a:tblPr>
              <a:tblGrid>
                <a:gridCol w="1776619"/>
                <a:gridCol w="1776619"/>
                <a:gridCol w="2098262"/>
                <a:gridCol w="1299322"/>
                <a:gridCol w="1776619"/>
              </a:tblGrid>
              <a:tr h="584199">
                <a:tc>
                  <a:txBody>
                    <a:bodyPr/>
                    <a:lstStyle/>
                    <a:p>
                      <a:pPr algn="ctr"/>
                      <a:r>
                        <a:rPr lang="fr-FR" sz="1600" dirty="0" smtClean="0"/>
                        <a:t>Signal</a:t>
                      </a:r>
                      <a:endParaRPr lang="fr-FR" sz="1600" dirty="0">
                        <a:solidFill>
                          <a:srgbClr val="FFFFFF"/>
                        </a:solidFill>
                      </a:endParaRPr>
                    </a:p>
                  </a:txBody>
                  <a:tcPr anchor="ctr"/>
                </a:tc>
                <a:tc>
                  <a:txBody>
                    <a:bodyPr/>
                    <a:lstStyle/>
                    <a:p>
                      <a:pPr algn="ctr"/>
                      <a:r>
                        <a:rPr lang="fr-FR" sz="1600" dirty="0" smtClean="0"/>
                        <a:t>Signal </a:t>
                      </a:r>
                      <a:r>
                        <a:rPr lang="fr-FR" sz="1600" dirty="0" err="1" smtClean="0"/>
                        <a:t>purity</a:t>
                      </a:r>
                      <a:endParaRPr lang="fr-FR" sz="1600" dirty="0" smtClean="0"/>
                    </a:p>
                    <a:p>
                      <a:pPr algn="ctr"/>
                      <a:r>
                        <a:rPr lang="fr-FR" sz="1600" dirty="0" smtClean="0"/>
                        <a:t>s/b</a:t>
                      </a:r>
                      <a:endParaRPr lang="fr-FR" sz="1600" dirty="0">
                        <a:solidFill>
                          <a:srgbClr val="FFFFFF"/>
                        </a:solidFill>
                      </a:endParaRPr>
                    </a:p>
                  </a:txBody>
                  <a:tcPr anchor="ctr"/>
                </a:tc>
                <a:tc>
                  <a:txBody>
                    <a:bodyPr/>
                    <a:lstStyle/>
                    <a:p>
                      <a:pPr algn="ctr"/>
                      <a:r>
                        <a:rPr lang="fr-FR" sz="1600" dirty="0" smtClean="0"/>
                        <a:t>Main backgrounds</a:t>
                      </a:r>
                      <a:endParaRPr lang="fr-FR" sz="1600" dirty="0">
                        <a:solidFill>
                          <a:srgbClr val="FFFFFF"/>
                        </a:solidFill>
                      </a:endParaRPr>
                    </a:p>
                  </a:txBody>
                  <a:tcPr anchor="ctr"/>
                </a:tc>
                <a:tc>
                  <a:txBody>
                    <a:bodyPr/>
                    <a:lstStyle/>
                    <a:p>
                      <a:pPr algn="ctr"/>
                      <a:r>
                        <a:rPr lang="fr-FR" sz="1600" dirty="0" smtClean="0"/>
                        <a:t>Production</a:t>
                      </a:r>
                      <a:endParaRPr lang="fr-FR" sz="1600" dirty="0">
                        <a:solidFill>
                          <a:srgbClr val="FFFFFF"/>
                        </a:solidFill>
                      </a:endParaRPr>
                    </a:p>
                  </a:txBody>
                  <a:tcPr anchor="ctr"/>
                </a:tc>
                <a:tc>
                  <a:txBody>
                    <a:bodyPr/>
                    <a:lstStyle/>
                    <a:p>
                      <a:pPr algn="l"/>
                      <a:r>
                        <a:rPr lang="fr-FR" sz="1600" dirty="0" smtClean="0"/>
                        <a:t>    </a:t>
                      </a:r>
                      <a:r>
                        <a:rPr lang="fr-FR" sz="1600" dirty="0" smtClean="0">
                          <a:solidFill>
                            <a:srgbClr val="FF0000"/>
                          </a:solidFill>
                        </a:rPr>
                        <a:t> 8</a:t>
                      </a:r>
                      <a:r>
                        <a:rPr lang="fr-FR" sz="1600" dirty="0" smtClean="0"/>
                        <a:t> </a:t>
                      </a:r>
                      <a:r>
                        <a:rPr lang="fr-FR" sz="1600" dirty="0" err="1" smtClean="0"/>
                        <a:t>TeV</a:t>
                      </a:r>
                      <a:r>
                        <a:rPr lang="fr-FR" sz="1600" dirty="0" smtClean="0"/>
                        <a:t>      </a:t>
                      </a:r>
                      <a:r>
                        <a:rPr lang="fr-FR" sz="1600" baseline="0" dirty="0" smtClean="0"/>
                        <a:t> </a:t>
                      </a:r>
                      <a:endParaRPr lang="fr-FR" sz="1600" dirty="0">
                        <a:solidFill>
                          <a:srgbClr val="FFFFFF"/>
                        </a:solidFill>
                      </a:endParaRPr>
                    </a:p>
                  </a:txBody>
                  <a:tcPr anchor="ctr"/>
                </a:tc>
              </a:tr>
              <a:tr h="482789">
                <a:tc>
                  <a:txBody>
                    <a:bodyPr/>
                    <a:lstStyle/>
                    <a:p>
                      <a:pPr algn="ctr"/>
                      <a:r>
                        <a:rPr lang="fr-FR" sz="1600" dirty="0" smtClean="0"/>
                        <a:t>~</a:t>
                      </a:r>
                      <a:r>
                        <a:rPr lang="fr-FR" sz="1600" dirty="0" smtClean="0">
                          <a:solidFill>
                            <a:srgbClr val="FF0000"/>
                          </a:solidFill>
                        </a:rPr>
                        <a:t>110</a:t>
                      </a:r>
                      <a:endParaRPr lang="fr-FR" sz="1600" dirty="0">
                        <a:solidFill>
                          <a:schemeClr val="tx1"/>
                        </a:solidFill>
                      </a:endParaRPr>
                    </a:p>
                  </a:txBody>
                  <a:tcPr anchor="ctr"/>
                </a:tc>
                <a:tc>
                  <a:txBody>
                    <a:bodyPr/>
                    <a:lstStyle/>
                    <a:p>
                      <a:pPr algn="ctr"/>
                      <a:r>
                        <a:rPr lang="fr-FR" sz="1800" baseline="0" dirty="0" smtClean="0">
                          <a:solidFill>
                            <a:srgbClr val="FF0000"/>
                          </a:solidFill>
                        </a:rPr>
                        <a:t>~10%</a:t>
                      </a:r>
                      <a:endParaRPr lang="fr-FR" sz="1800" dirty="0">
                        <a:solidFill>
                          <a:srgbClr val="FF0000"/>
                        </a:solidFill>
                      </a:endParaRPr>
                    </a:p>
                  </a:txBody>
                  <a:tcPr anchor="ctr"/>
                </a:tc>
                <a:tc>
                  <a:txBody>
                    <a:bodyPr/>
                    <a:lstStyle/>
                    <a:p>
                      <a:pPr algn="ctr"/>
                      <a:r>
                        <a:rPr lang="fr-FR" sz="1600" dirty="0" smtClean="0"/>
                        <a:t>WW, </a:t>
                      </a:r>
                      <a:r>
                        <a:rPr lang="fr-FR" sz="1600" dirty="0" err="1" smtClean="0"/>
                        <a:t>W+jets</a:t>
                      </a:r>
                      <a:r>
                        <a:rPr lang="fr-FR" sz="1600" dirty="0" smtClean="0"/>
                        <a:t>, top, etc…</a:t>
                      </a:r>
                      <a:endParaRPr lang="fr-FR" sz="1600" dirty="0">
                        <a:solidFill>
                          <a:srgbClr val="FFFFFF"/>
                        </a:solidFill>
                      </a:endParaRPr>
                    </a:p>
                  </a:txBody>
                  <a:tcPr anchor="ctr"/>
                </a:tc>
                <a:tc>
                  <a:txBody>
                    <a:bodyPr/>
                    <a:lstStyle/>
                    <a:p>
                      <a:pPr algn="ctr"/>
                      <a:r>
                        <a:rPr lang="fr-FR" sz="1600" dirty="0" err="1" smtClean="0">
                          <a:solidFill>
                            <a:schemeClr val="tx1"/>
                          </a:solidFill>
                        </a:rPr>
                        <a:t>ggH</a:t>
                      </a:r>
                      <a:endParaRPr lang="fr-FR" sz="1600" dirty="0">
                        <a:solidFill>
                          <a:srgbClr val="FFFFFF"/>
                        </a:solidFill>
                      </a:endParaRPr>
                    </a:p>
                  </a:txBody>
                  <a:tcPr anchor="ctr"/>
                </a:tc>
                <a:tc>
                  <a:txBody>
                    <a:bodyPr/>
                    <a:lstStyle/>
                    <a:p>
                      <a:pPr algn="ctr"/>
                      <a:r>
                        <a:rPr lang="fr-FR" sz="1600" dirty="0" smtClean="0">
                          <a:solidFill>
                            <a:srgbClr val="FF0000"/>
                          </a:solidFill>
                        </a:rPr>
                        <a:t>13 fb</a:t>
                      </a:r>
                      <a:r>
                        <a:rPr lang="fr-FR" sz="1600" baseline="30000" dirty="0" smtClean="0">
                          <a:solidFill>
                            <a:srgbClr val="FF0000"/>
                          </a:solidFill>
                        </a:rPr>
                        <a:t>-1</a:t>
                      </a:r>
                      <a:endParaRPr lang="fr-FR" sz="1600" dirty="0">
                        <a:solidFill>
                          <a:srgbClr val="FF0000"/>
                        </a:solidFill>
                      </a:endParaRPr>
                    </a:p>
                  </a:txBody>
                  <a:tcPr anchor="ctr"/>
                </a:tc>
              </a:tr>
            </a:tbl>
          </a:graphicData>
        </a:graphic>
      </p:graphicFrame>
      <p:sp>
        <p:nvSpPr>
          <p:cNvPr id="8" name="ZoneTexte 7"/>
          <p:cNvSpPr txBox="1"/>
          <p:nvPr/>
        </p:nvSpPr>
        <p:spPr>
          <a:xfrm>
            <a:off x="114300" y="5294868"/>
            <a:ext cx="3095431" cy="369332"/>
          </a:xfrm>
          <a:prstGeom prst="rect">
            <a:avLst/>
          </a:prstGeom>
          <a:noFill/>
        </p:spPr>
        <p:txBody>
          <a:bodyPr wrap="none" rtlCol="0">
            <a:spAutoFit/>
          </a:bodyPr>
          <a:lstStyle/>
          <a:p>
            <a:r>
              <a:rPr lang="fr-FR" dirty="0" smtClean="0"/>
              <a:t>WW </a:t>
            </a:r>
            <a:r>
              <a:rPr lang="fr-FR" dirty="0" err="1" smtClean="0"/>
              <a:t>channel</a:t>
            </a:r>
            <a:r>
              <a:rPr lang="fr-FR" dirty="0" smtClean="0"/>
              <a:t> basic </a:t>
            </a:r>
            <a:r>
              <a:rPr lang="fr-FR" dirty="0" err="1" smtClean="0"/>
              <a:t>facts</a:t>
            </a:r>
            <a:r>
              <a:rPr lang="fr-FR" dirty="0" smtClean="0"/>
              <a:t> </a:t>
            </a:r>
            <a:r>
              <a:rPr lang="fr-FR" dirty="0" err="1"/>
              <a:t>s</a:t>
            </a:r>
            <a:r>
              <a:rPr lang="fr-FR" dirty="0" err="1" smtClean="0"/>
              <a:t>heet</a:t>
            </a:r>
            <a:r>
              <a:rPr lang="fr-FR" dirty="0" smtClean="0"/>
              <a:t> :</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xmlns="" val="3027921722"/>
              </p:ext>
            </p:extLst>
          </p:nvPr>
        </p:nvGraphicFramePr>
        <p:xfrm>
          <a:off x="8098612" y="5800328"/>
          <a:ext cx="677085" cy="448071"/>
        </p:xfrm>
        <a:graphic>
          <a:graphicData uri="http://schemas.openxmlformats.org/presentationml/2006/ole">
            <p:oleObj spid="_x0000_s1195010" name="Équation" r:id="rId4" imgW="393120" imgH="264960" progId="Equation.3">
              <p:embed/>
            </p:oleObj>
          </a:graphicData>
        </a:graphic>
      </p:graphicFrame>
      <p:pic>
        <p:nvPicPr>
          <p:cNvPr id="2" name="Image 1" descr="lvlvED.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25400"/>
            <a:ext cx="9144000" cy="5166986"/>
          </a:xfrm>
          <a:prstGeom prst="rect">
            <a:avLst/>
          </a:prstGeom>
        </p:spPr>
      </p:pic>
      <p:sp>
        <p:nvSpPr>
          <p:cNvPr id="4" name="Rectangle 3"/>
          <p:cNvSpPr/>
          <p:nvPr/>
        </p:nvSpPr>
        <p:spPr>
          <a:xfrm>
            <a:off x="38100" y="482600"/>
            <a:ext cx="2955899" cy="2044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smtClean="0">
              <a:latin typeface="Trebuchet MS"/>
              <a:cs typeface="Trebuchet MS"/>
            </a:endParaRPr>
          </a:p>
          <a:p>
            <a:pPr algn="ctr"/>
            <a:endParaRPr lang="fr-FR" dirty="0">
              <a:latin typeface="Trebuchet MS"/>
              <a:cs typeface="Trebuchet MS"/>
            </a:endParaRPr>
          </a:p>
          <a:p>
            <a:pPr algn="ctr"/>
            <a:r>
              <a:rPr lang="fr-FR" dirty="0" smtClean="0">
                <a:latin typeface="Trebuchet MS"/>
                <a:cs typeface="Trebuchet MS"/>
              </a:rPr>
              <a:t>0,1 jet Channel</a:t>
            </a:r>
          </a:p>
          <a:p>
            <a:pPr algn="ctr"/>
            <a:endParaRPr lang="fr-FR" sz="1600" dirty="0"/>
          </a:p>
        </p:txBody>
      </p:sp>
      <p:sp>
        <p:nvSpPr>
          <p:cNvPr id="11" name="TextBox 2"/>
          <p:cNvSpPr txBox="1"/>
          <p:nvPr/>
        </p:nvSpPr>
        <p:spPr>
          <a:xfrm>
            <a:off x="535519" y="381000"/>
            <a:ext cx="2067981" cy="1169551"/>
          </a:xfrm>
          <a:prstGeom prst="rect">
            <a:avLst/>
          </a:prstGeom>
          <a:noFill/>
        </p:spPr>
        <p:txBody>
          <a:bodyPr wrap="square" rtlCol="0">
            <a:spAutoFit/>
          </a:bodyPr>
          <a:lstStyle/>
          <a:p>
            <a:r>
              <a:rPr lang="en-US" sz="2800" i="1" dirty="0" smtClean="0">
                <a:solidFill>
                  <a:schemeClr val="bg1"/>
                </a:solidFill>
                <a:latin typeface="Trebuchet MS"/>
                <a:cs typeface="Trebuchet MS"/>
              </a:rPr>
              <a:t>H</a:t>
            </a:r>
            <a:r>
              <a:rPr lang="en-US" sz="2800" dirty="0" smtClean="0">
                <a:solidFill>
                  <a:schemeClr val="bg1"/>
                </a:solidFill>
                <a:latin typeface="Trebuchet MS"/>
                <a:cs typeface="Trebuchet MS"/>
              </a:rPr>
              <a:t> </a:t>
            </a:r>
            <a:r>
              <a:rPr lang="en-US" sz="2800" dirty="0" smtClean="0">
                <a:solidFill>
                  <a:schemeClr val="bg1"/>
                </a:solidFill>
                <a:latin typeface="Symbol" charset="2"/>
                <a:cs typeface="Symbol" charset="2"/>
              </a:rPr>
              <a:t>®</a:t>
            </a:r>
            <a:r>
              <a:rPr lang="en-US" sz="2800" dirty="0" smtClean="0">
                <a:solidFill>
                  <a:schemeClr val="bg1"/>
                </a:solidFill>
                <a:latin typeface="Trebuchet MS"/>
                <a:cs typeface="Trebuchet MS"/>
              </a:rPr>
              <a:t> </a:t>
            </a:r>
            <a:r>
              <a:rPr lang="en-US" sz="2800" i="1" dirty="0" smtClean="0">
                <a:solidFill>
                  <a:schemeClr val="bg1"/>
                </a:solidFill>
                <a:latin typeface="Trebuchet MS"/>
                <a:cs typeface="Trebuchet MS"/>
              </a:rPr>
              <a:t>WW</a:t>
            </a:r>
            <a:r>
              <a:rPr lang="en-US" sz="2800" baseline="30000" dirty="0" smtClean="0">
                <a:solidFill>
                  <a:schemeClr val="bg1"/>
                </a:solidFill>
                <a:latin typeface="Trebuchet MS"/>
                <a:cs typeface="Trebuchet MS"/>
              </a:rPr>
              <a:t>(</a:t>
            </a:r>
            <a:r>
              <a:rPr lang="en-US" sz="2800" i="1" dirty="0" smtClean="0">
                <a:solidFill>
                  <a:schemeClr val="bg1"/>
                </a:solidFill>
                <a:latin typeface="Trebuchet MS"/>
                <a:cs typeface="Trebuchet MS"/>
              </a:rPr>
              <a:t>*</a:t>
            </a:r>
            <a:r>
              <a:rPr lang="en-US" sz="2800" baseline="30000" dirty="0" smtClean="0">
                <a:solidFill>
                  <a:schemeClr val="bg1"/>
                </a:solidFill>
                <a:latin typeface="Trebuchet MS"/>
                <a:cs typeface="Trebuchet MS"/>
              </a:rPr>
              <a:t>)</a:t>
            </a:r>
            <a:r>
              <a:rPr lang="en-US" sz="2800" dirty="0" smtClean="0">
                <a:solidFill>
                  <a:schemeClr val="bg1"/>
                </a:solidFill>
                <a:latin typeface="Trebuchet MS"/>
                <a:cs typeface="Trebuchet MS"/>
              </a:rPr>
              <a:t> </a:t>
            </a:r>
          </a:p>
          <a:p>
            <a:r>
              <a:rPr lang="en-US" sz="2800" dirty="0">
                <a:solidFill>
                  <a:schemeClr val="bg1"/>
                </a:solidFill>
                <a:latin typeface="Trebuchet MS"/>
                <a:cs typeface="Trebuchet MS"/>
              </a:rPr>
              <a:t> </a:t>
            </a:r>
            <a:r>
              <a:rPr lang="en-US" sz="2800" dirty="0" smtClean="0">
                <a:solidFill>
                  <a:schemeClr val="bg1"/>
                </a:solidFill>
                <a:latin typeface="Trebuchet MS"/>
                <a:cs typeface="Trebuchet MS"/>
              </a:rPr>
              <a:t> </a:t>
            </a:r>
            <a:r>
              <a:rPr lang="en-US" sz="2800" i="1" dirty="0" smtClean="0">
                <a:solidFill>
                  <a:schemeClr val="bg1"/>
                </a:solidFill>
                <a:latin typeface="Trebuchet MS"/>
                <a:cs typeface="Trebuchet MS"/>
              </a:rPr>
              <a:t>eµ </a:t>
            </a:r>
            <a:r>
              <a:rPr lang="en-US" sz="2800" dirty="0" smtClean="0">
                <a:solidFill>
                  <a:schemeClr val="bg1"/>
                </a:solidFill>
                <a:latin typeface="Trebuchet MS"/>
                <a:cs typeface="Trebuchet MS"/>
              </a:rPr>
              <a:t>+ 2</a:t>
            </a:r>
            <a:r>
              <a:rPr lang="en-US" sz="2800" i="1" dirty="0" smtClean="0">
                <a:solidFill>
                  <a:schemeClr val="bg1"/>
                </a:solidFill>
                <a:latin typeface="Symbol" charset="2"/>
                <a:cs typeface="Symbol" charset="2"/>
              </a:rPr>
              <a:t>n</a:t>
            </a:r>
          </a:p>
          <a:p>
            <a:endParaRPr lang="en-US" sz="1400" dirty="0" smtClean="0">
              <a:solidFill>
                <a:schemeClr val="bg1"/>
              </a:solidFill>
              <a:latin typeface="Symbol" charset="2"/>
              <a:cs typeface="Symbol" charset="2"/>
            </a:endParaRPr>
          </a:p>
        </p:txBody>
      </p:sp>
      <p:sp>
        <p:nvSpPr>
          <p:cNvPr id="12" name="TextBox 29"/>
          <p:cNvSpPr txBox="1"/>
          <p:nvPr/>
        </p:nvSpPr>
        <p:spPr>
          <a:xfrm>
            <a:off x="419102" y="2019756"/>
            <a:ext cx="2285998" cy="338554"/>
          </a:xfrm>
          <a:prstGeom prst="rect">
            <a:avLst/>
          </a:prstGeom>
          <a:noFill/>
          <a:ln>
            <a:noFill/>
          </a:ln>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600" b="1" dirty="0" smtClean="0">
                <a:solidFill>
                  <a:schemeClr val="bg1"/>
                </a:solidFill>
              </a:rPr>
              <a:t>ATLAS-CONF-2012-158</a:t>
            </a:r>
            <a:endParaRPr lang="en-US" sz="1600" b="1" kern="0" dirty="0" smtClean="0">
              <a:solidFill>
                <a:schemeClr val="bg1"/>
              </a:solidFill>
            </a:endParaRPr>
          </a:p>
        </p:txBody>
      </p:sp>
      <p:sp>
        <p:nvSpPr>
          <p:cNvPr id="14" name="TextBox 13"/>
          <p:cNvSpPr txBox="1"/>
          <p:nvPr/>
        </p:nvSpPr>
        <p:spPr>
          <a:xfrm>
            <a:off x="0" y="2636912"/>
            <a:ext cx="9144000" cy="2523768"/>
          </a:xfrm>
          <a:prstGeom prst="rect">
            <a:avLst/>
          </a:prstGeom>
          <a:solidFill>
            <a:schemeClr val="bg1">
              <a:lumMod val="95000"/>
            </a:schemeClr>
          </a:solidFill>
          <a:ln>
            <a:noFill/>
          </a:ln>
        </p:spPr>
        <p:txBody>
          <a:bodyPr wrap="square" rtlCol="0">
            <a:spAutoFit/>
          </a:bodyPr>
          <a:lstStyle/>
          <a:p>
            <a:pPr marL="285750" indent="-285750">
              <a:buFont typeface="Wingdings" charset="2"/>
              <a:buChar char="q"/>
            </a:pPr>
            <a:endParaRPr lang="en-US" dirty="0" smtClean="0">
              <a:effectLst/>
              <a:ea typeface="Lucida Grande"/>
              <a:cs typeface="Lucida Grande"/>
            </a:endParaRPr>
          </a:p>
          <a:p>
            <a:pPr marL="285750" indent="-285750">
              <a:buFont typeface="Wingdings" charset="2"/>
              <a:buChar char="q"/>
            </a:pPr>
            <a:r>
              <a:rPr lang="en-US" dirty="0" smtClean="0">
                <a:effectLst/>
                <a:ea typeface="Lucida Grande"/>
                <a:cs typeface="Lucida Grande"/>
              </a:rPr>
              <a:t>Most sensitive channel over ~ 130-180 </a:t>
            </a:r>
            <a:r>
              <a:rPr lang="en-US" dirty="0" err="1" smtClean="0">
                <a:effectLst/>
                <a:ea typeface="Lucida Grande"/>
                <a:cs typeface="Lucida Grande"/>
              </a:rPr>
              <a:t>GeV</a:t>
            </a:r>
            <a:r>
              <a:rPr lang="en-US" dirty="0">
                <a:effectLst/>
                <a:ea typeface="Lucida Grande"/>
                <a:cs typeface="Lucida Grande"/>
              </a:rPr>
              <a:t> </a:t>
            </a:r>
            <a:r>
              <a:rPr lang="en-US" dirty="0" smtClean="0">
                <a:effectLst/>
                <a:ea typeface="Lucida Grande"/>
                <a:cs typeface="Lucida Grande"/>
              </a:rPr>
              <a:t> </a:t>
            </a:r>
            <a:r>
              <a:rPr lang="en-US" sz="1400" dirty="0" smtClean="0">
                <a:effectLst/>
                <a:ea typeface="Lucida Grande"/>
                <a:cs typeface="Lucida Grande"/>
              </a:rPr>
              <a:t>(σ ~ 200 </a:t>
            </a:r>
            <a:r>
              <a:rPr lang="en-US" sz="1400" dirty="0" err="1" smtClean="0">
                <a:effectLst/>
                <a:ea typeface="Lucida Grande"/>
                <a:cs typeface="Lucida Grande"/>
              </a:rPr>
              <a:t>fb</a:t>
            </a:r>
            <a:r>
              <a:rPr lang="en-US" sz="1400" dirty="0" smtClean="0">
                <a:effectLst/>
                <a:ea typeface="Lucida Grande"/>
                <a:cs typeface="Lucida Grande"/>
              </a:rPr>
              <a:t>)</a:t>
            </a:r>
            <a:endParaRPr lang="en-US" sz="1400" dirty="0">
              <a:effectLst/>
              <a:ea typeface="Lucida Grande"/>
              <a:cs typeface="Lucida Grande"/>
            </a:endParaRPr>
          </a:p>
          <a:p>
            <a:pPr marL="285750" indent="-285750">
              <a:buFont typeface="Wingdings" charset="2"/>
              <a:buChar char="q"/>
            </a:pPr>
            <a:r>
              <a:rPr lang="en-US" dirty="0" smtClean="0">
                <a:effectLst/>
                <a:ea typeface="Lucida Grande"/>
                <a:cs typeface="Lucida Grande"/>
              </a:rPr>
              <a:t>However: challenging: 2ν </a:t>
            </a:r>
            <a:r>
              <a:rPr lang="en-US" dirty="0" smtClean="0">
                <a:effectLst/>
                <a:ea typeface="Lucida Grande"/>
                <a:cs typeface="Lucida Grande"/>
                <a:sym typeface="Wingdings"/>
              </a:rPr>
              <a:t> </a:t>
            </a:r>
            <a:r>
              <a:rPr lang="en-US" dirty="0" smtClean="0">
                <a:effectLst/>
                <a:ea typeface="Lucida Grande"/>
                <a:cs typeface="Lucida Grande"/>
              </a:rPr>
              <a:t>no mass</a:t>
            </a:r>
            <a:r>
              <a:rPr lang="en-US" dirty="0">
                <a:effectLst/>
                <a:ea typeface="Lucida Grande"/>
                <a:cs typeface="Lucida Grande"/>
                <a:sym typeface="Wingdings"/>
              </a:rPr>
              <a:t> </a:t>
            </a:r>
            <a:r>
              <a:rPr lang="en-US" dirty="0" smtClean="0">
                <a:effectLst/>
                <a:ea typeface="Lucida Grande"/>
                <a:cs typeface="Lucida Grande"/>
                <a:sym typeface="Wingdings"/>
              </a:rPr>
              <a:t>reconstruction/peak  “counting channel”</a:t>
            </a:r>
          </a:p>
          <a:p>
            <a:pPr marL="285750" indent="-285750">
              <a:buFont typeface="Wingdings" charset="2"/>
              <a:buChar char="q"/>
            </a:pPr>
            <a:r>
              <a:rPr lang="en-US" dirty="0" smtClean="0">
                <a:effectLst/>
                <a:ea typeface="Lucida Grande"/>
                <a:cs typeface="Lucida Grande"/>
                <a:sym typeface="Wingdings"/>
              </a:rPr>
              <a:t>2 isolated opposite-sign leptons,  large </a:t>
            </a:r>
            <a:r>
              <a:rPr lang="en-US" dirty="0" err="1" smtClean="0">
                <a:effectLst/>
                <a:ea typeface="Lucida Grande"/>
                <a:cs typeface="Lucida Grande"/>
                <a:sym typeface="Wingdings"/>
              </a:rPr>
              <a:t>E</a:t>
            </a:r>
            <a:r>
              <a:rPr lang="en-US" baseline="-25000" dirty="0" err="1" smtClean="0">
                <a:effectLst/>
                <a:ea typeface="Lucida Grande"/>
                <a:cs typeface="Lucida Grande"/>
                <a:sym typeface="Wingdings"/>
              </a:rPr>
              <a:t>T</a:t>
            </a:r>
            <a:r>
              <a:rPr lang="en-US" baseline="30000" dirty="0" err="1" smtClean="0">
                <a:effectLst/>
                <a:ea typeface="Lucida Grande"/>
                <a:cs typeface="Lucida Grande"/>
                <a:sym typeface="Wingdings"/>
              </a:rPr>
              <a:t>miss</a:t>
            </a:r>
            <a:r>
              <a:rPr lang="en-US" baseline="30000" dirty="0" smtClean="0">
                <a:effectLst/>
                <a:ea typeface="Lucida Grande"/>
                <a:cs typeface="Lucida Grande"/>
                <a:sym typeface="Wingdings"/>
              </a:rPr>
              <a:t> </a:t>
            </a:r>
            <a:r>
              <a:rPr lang="en-US" dirty="0" smtClean="0">
                <a:effectLst/>
                <a:ea typeface="Lucida Grande"/>
                <a:cs typeface="Lucida Grande"/>
                <a:sym typeface="Wingdings"/>
              </a:rPr>
              <a:t>  </a:t>
            </a:r>
          </a:p>
          <a:p>
            <a:pPr marL="285750" indent="-285750">
              <a:buFont typeface="Wingdings" charset="2"/>
              <a:buChar char="q"/>
            </a:pPr>
            <a:r>
              <a:rPr lang="en-US" dirty="0" smtClean="0">
                <a:effectLst/>
              </a:rPr>
              <a:t>Main backgrounds: WW, top, </a:t>
            </a:r>
            <a:r>
              <a:rPr lang="en-US" dirty="0" err="1" smtClean="0">
                <a:effectLst/>
              </a:rPr>
              <a:t>Z+jets</a:t>
            </a:r>
            <a:endParaRPr lang="en-US" dirty="0" smtClean="0">
              <a:effectLst/>
            </a:endParaRPr>
          </a:p>
          <a:p>
            <a:r>
              <a:rPr lang="en-US" dirty="0" smtClean="0">
                <a:effectLst/>
                <a:ea typeface="Lucida Grande"/>
                <a:cs typeface="Lucida Grande"/>
                <a:sym typeface="Wingdings"/>
              </a:rPr>
              <a:t>      </a:t>
            </a:r>
            <a:r>
              <a:rPr lang="en-US" dirty="0" err="1">
                <a:effectLst/>
                <a:ea typeface="Lucida Grande"/>
                <a:cs typeface="Lucida Grande"/>
                <a:sym typeface="Wingdings"/>
              </a:rPr>
              <a:t>m</a:t>
            </a:r>
            <a:r>
              <a:rPr lang="en-US" baseline="-25000" dirty="0" err="1" smtClean="0">
                <a:effectLst/>
                <a:ea typeface="Lucida Grande"/>
                <a:cs typeface="Lucida Grande"/>
                <a:sym typeface="Wingdings"/>
              </a:rPr>
              <a:t>ll</a:t>
            </a:r>
            <a:r>
              <a:rPr lang="en-US" dirty="0" smtClean="0">
                <a:effectLst/>
                <a:ea typeface="Lucida Grande"/>
                <a:cs typeface="Lucida Grande"/>
                <a:sym typeface="Wingdings"/>
              </a:rPr>
              <a:t> </a:t>
            </a:r>
            <a:r>
              <a:rPr lang="en-US" dirty="0">
                <a:effectLst/>
                <a:ea typeface="Lucida Grande"/>
                <a:cs typeface="Lucida Grande"/>
                <a:sym typeface="Wingdings"/>
              </a:rPr>
              <a:t>≠ </a:t>
            </a:r>
            <a:r>
              <a:rPr lang="en-US" dirty="0" err="1">
                <a:effectLst/>
                <a:ea typeface="Lucida Grande"/>
                <a:cs typeface="Lucida Grande"/>
                <a:sym typeface="Wingdings"/>
              </a:rPr>
              <a:t>m</a:t>
            </a:r>
            <a:r>
              <a:rPr lang="en-US" baseline="-25000" dirty="0" err="1" smtClean="0">
                <a:effectLst/>
                <a:ea typeface="Lucida Grande"/>
                <a:cs typeface="Lucida Grande"/>
                <a:sym typeface="Wingdings"/>
              </a:rPr>
              <a:t>Z</a:t>
            </a:r>
            <a:r>
              <a:rPr lang="en-US" dirty="0" smtClean="0">
                <a:effectLst/>
                <a:ea typeface="Lucida Grande"/>
                <a:cs typeface="Lucida Grande"/>
                <a:sym typeface="Wingdings"/>
              </a:rPr>
              <a:t>, b</a:t>
            </a:r>
            <a:r>
              <a:rPr lang="en-US" dirty="0">
                <a:effectLst/>
                <a:ea typeface="Lucida Grande"/>
                <a:cs typeface="Lucida Grande"/>
                <a:sym typeface="Wingdings"/>
              </a:rPr>
              <a:t>-jet </a:t>
            </a:r>
            <a:r>
              <a:rPr lang="en-US" dirty="0" smtClean="0">
                <a:effectLst/>
                <a:ea typeface="Lucida Grande"/>
                <a:cs typeface="Lucida Grande"/>
                <a:sym typeface="Wingdings"/>
              </a:rPr>
              <a:t>veto, …  </a:t>
            </a:r>
          </a:p>
          <a:p>
            <a:r>
              <a:rPr lang="en-US" dirty="0" smtClean="0">
                <a:effectLst/>
                <a:ea typeface="Lucida Grande"/>
                <a:cs typeface="Lucida Grande"/>
                <a:sym typeface="Wingdings"/>
              </a:rPr>
              <a:t>     Topological cuts </a:t>
            </a:r>
            <a:r>
              <a:rPr lang="en-US" dirty="0" smtClean="0">
                <a:effectLst/>
                <a:sym typeface="Wingdings"/>
              </a:rPr>
              <a:t>against “irreducible” WW background: </a:t>
            </a:r>
          </a:p>
          <a:p>
            <a:r>
              <a:rPr lang="en-US" dirty="0">
                <a:effectLst/>
                <a:ea typeface="Lucida Grande"/>
                <a:cs typeface="Lucida Grande"/>
                <a:sym typeface="Wingdings"/>
              </a:rPr>
              <a:t> </a:t>
            </a:r>
            <a:r>
              <a:rPr lang="en-US" dirty="0" smtClean="0">
                <a:effectLst/>
                <a:ea typeface="Lucida Grande"/>
                <a:cs typeface="Lucida Grande"/>
                <a:sym typeface="Wingdings"/>
              </a:rPr>
              <a:t>        </a:t>
            </a:r>
            <a:r>
              <a:rPr lang="en-US" dirty="0" err="1" smtClean="0">
                <a:effectLst/>
                <a:ea typeface="Lucida Grande"/>
                <a:cs typeface="Lucida Grande"/>
                <a:sym typeface="Wingdings"/>
              </a:rPr>
              <a:t>p</a:t>
            </a:r>
            <a:r>
              <a:rPr lang="en-US" baseline="-25000" dirty="0" err="1" smtClean="0">
                <a:effectLst/>
                <a:ea typeface="Lucida Grande"/>
                <a:cs typeface="Lucida Grande"/>
                <a:sym typeface="Wingdings"/>
              </a:rPr>
              <a:t>Tll</a:t>
            </a:r>
            <a:r>
              <a:rPr lang="en-US" dirty="0" smtClean="0">
                <a:effectLst/>
                <a:ea typeface="Lucida Grande"/>
                <a:cs typeface="Lucida Grande"/>
                <a:sym typeface="Wingdings"/>
              </a:rPr>
              <a:t>, </a:t>
            </a:r>
            <a:r>
              <a:rPr lang="en-US" dirty="0" err="1">
                <a:effectLst/>
                <a:ea typeface="Lucida Grande"/>
                <a:cs typeface="Lucida Grande"/>
                <a:sym typeface="Wingdings"/>
              </a:rPr>
              <a:t>m</a:t>
            </a:r>
            <a:r>
              <a:rPr lang="en-US" baseline="-25000" dirty="0" err="1" smtClean="0">
                <a:effectLst/>
                <a:ea typeface="Lucida Grande"/>
                <a:cs typeface="Lucida Grande"/>
                <a:sym typeface="Wingdings"/>
              </a:rPr>
              <a:t>ll</a:t>
            </a:r>
            <a:r>
              <a:rPr lang="en-US" dirty="0" smtClean="0">
                <a:effectLst/>
                <a:ea typeface="Lucida Grande"/>
                <a:cs typeface="Lucida Grande"/>
                <a:sym typeface="Wingdings"/>
              </a:rPr>
              <a:t>, </a:t>
            </a:r>
            <a:r>
              <a:rPr lang="en-US" dirty="0" err="1" smtClean="0">
                <a:effectLst/>
                <a:ea typeface="Lucida Grande"/>
                <a:cs typeface="Lucida Grande"/>
                <a:sym typeface="Wingdings"/>
              </a:rPr>
              <a:t>Δϕ</a:t>
            </a:r>
            <a:r>
              <a:rPr lang="en-US" baseline="-25000" dirty="0" err="1" smtClean="0">
                <a:effectLst/>
                <a:sym typeface="Wingdings"/>
              </a:rPr>
              <a:t>ll</a:t>
            </a:r>
            <a:r>
              <a:rPr lang="en-US" baseline="-25000" dirty="0" smtClean="0">
                <a:effectLst/>
                <a:sym typeface="Wingdings"/>
              </a:rPr>
              <a:t> </a:t>
            </a:r>
            <a:r>
              <a:rPr lang="en-US" sz="1400" dirty="0" smtClean="0">
                <a:effectLst/>
                <a:sym typeface="Wingdings"/>
              </a:rPr>
              <a:t>(smaller for scalar Higgs), </a:t>
            </a:r>
            <a:r>
              <a:rPr lang="en-US" sz="1400" dirty="0" err="1" smtClean="0">
                <a:effectLst/>
                <a:sym typeface="Wingdings"/>
              </a:rPr>
              <a:t>m</a:t>
            </a:r>
            <a:r>
              <a:rPr lang="en-US" sz="1400" baseline="-25000" dirty="0" err="1" smtClean="0">
                <a:effectLst/>
                <a:sym typeface="Wingdings"/>
              </a:rPr>
              <a:t>T</a:t>
            </a:r>
            <a:r>
              <a:rPr lang="en-US" sz="1400" dirty="0" smtClean="0">
                <a:effectLst/>
                <a:sym typeface="Wingdings"/>
              </a:rPr>
              <a:t> (</a:t>
            </a:r>
            <a:r>
              <a:rPr lang="en-US" sz="1400" dirty="0" err="1" smtClean="0">
                <a:effectLst/>
                <a:sym typeface="Wingdings"/>
              </a:rPr>
              <a:t>ll</a:t>
            </a:r>
            <a:r>
              <a:rPr lang="en-US" sz="1400" dirty="0" smtClean="0">
                <a:effectLst/>
                <a:sym typeface="Wingdings"/>
              </a:rPr>
              <a:t>,</a:t>
            </a:r>
            <a:r>
              <a:rPr lang="en-US" sz="1400" dirty="0">
                <a:effectLst/>
                <a:ea typeface="Lucida Grande"/>
                <a:cs typeface="Lucida Grande"/>
                <a:sym typeface="Wingdings"/>
              </a:rPr>
              <a:t> </a:t>
            </a:r>
            <a:r>
              <a:rPr lang="en-US" sz="1400" dirty="0" err="1" smtClean="0">
                <a:effectLst/>
                <a:ea typeface="Lucida Grande"/>
                <a:cs typeface="Lucida Grande"/>
                <a:sym typeface="Wingdings"/>
              </a:rPr>
              <a:t>E</a:t>
            </a:r>
            <a:r>
              <a:rPr lang="en-US" sz="1400" baseline="-25000" dirty="0" err="1">
                <a:effectLst/>
                <a:ea typeface="Lucida Grande"/>
                <a:cs typeface="Lucida Grande"/>
                <a:sym typeface="Wingdings"/>
              </a:rPr>
              <a:t>T</a:t>
            </a:r>
            <a:r>
              <a:rPr lang="en-US" sz="1400" baseline="30000" dirty="0" err="1" smtClean="0">
                <a:effectLst/>
                <a:ea typeface="Lucida Grande"/>
                <a:cs typeface="Lucida Grande"/>
                <a:sym typeface="Wingdings"/>
              </a:rPr>
              <a:t>miss</a:t>
            </a:r>
            <a:r>
              <a:rPr lang="en-US" sz="1400" dirty="0" smtClean="0">
                <a:effectLst/>
                <a:ea typeface="Lucida Grande"/>
                <a:cs typeface="Lucida Grande"/>
                <a:sym typeface="Wingdings"/>
              </a:rPr>
              <a:t>)</a:t>
            </a:r>
          </a:p>
          <a:p>
            <a:endParaRPr lang="en-US" sz="1400" dirty="0" smtClean="0">
              <a:sym typeface="Wingdings"/>
            </a:endParaRPr>
          </a:p>
        </p:txBody>
      </p:sp>
    </p:spTree>
    <p:extLst>
      <p:ext uri="{BB962C8B-B14F-4D97-AF65-F5344CB8AC3E}">
        <p14:creationId xmlns:p14="http://schemas.microsoft.com/office/powerpoint/2010/main" xmlns="" val="19689567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
          <p:cNvSpPr txBox="1"/>
          <p:nvPr/>
        </p:nvSpPr>
        <p:spPr>
          <a:xfrm>
            <a:off x="154519" y="899428"/>
            <a:ext cx="8989481" cy="369332"/>
          </a:xfrm>
          <a:prstGeom prst="rect">
            <a:avLst/>
          </a:prstGeom>
          <a:noFill/>
        </p:spPr>
        <p:txBody>
          <a:bodyPr wrap="square" rtlCol="0">
            <a:spAutoFit/>
          </a:bodyPr>
          <a:lstStyle/>
          <a:p>
            <a:pPr>
              <a:spcBef>
                <a:spcPts val="600"/>
              </a:spcBef>
            </a:pPr>
            <a:r>
              <a:rPr lang="en-US" sz="1800" dirty="0" smtClean="0">
                <a:solidFill>
                  <a:prstClr val="black"/>
                </a:solidFill>
                <a:latin typeface="Trebuchet MS"/>
                <a:cs typeface="Trebuchet MS"/>
              </a:rPr>
              <a:t>Different-</a:t>
            </a:r>
            <a:r>
              <a:rPr lang="en-US" sz="1800" dirty="0" err="1" smtClean="0">
                <a:solidFill>
                  <a:prstClr val="black"/>
                </a:solidFill>
                <a:latin typeface="Trebuchet MS"/>
                <a:cs typeface="Trebuchet MS"/>
              </a:rPr>
              <a:t>flavour</a:t>
            </a:r>
            <a:r>
              <a:rPr lang="en-US" sz="1800" dirty="0" smtClean="0">
                <a:solidFill>
                  <a:prstClr val="black"/>
                </a:solidFill>
                <a:latin typeface="Trebuchet MS"/>
                <a:cs typeface="Trebuchet MS"/>
              </a:rPr>
              <a:t> channel and 8 </a:t>
            </a:r>
            <a:r>
              <a:rPr lang="en-US" sz="1800" dirty="0" err="1" smtClean="0">
                <a:solidFill>
                  <a:prstClr val="black"/>
                </a:solidFill>
                <a:latin typeface="Trebuchet MS"/>
                <a:cs typeface="Trebuchet MS"/>
              </a:rPr>
              <a:t>TeV</a:t>
            </a:r>
            <a:r>
              <a:rPr lang="en-US" sz="1800" dirty="0" smtClean="0">
                <a:solidFill>
                  <a:prstClr val="black"/>
                </a:solidFill>
                <a:latin typeface="Trebuchet MS"/>
                <a:cs typeface="Trebuchet MS"/>
              </a:rPr>
              <a:t> (13 fb</a:t>
            </a:r>
            <a:r>
              <a:rPr lang="en-US" sz="1800" baseline="30000" dirty="0" smtClean="0">
                <a:solidFill>
                  <a:prstClr val="black"/>
                </a:solidFill>
                <a:latin typeface="Symbol" charset="2"/>
                <a:cs typeface="Symbol" charset="2"/>
              </a:rPr>
              <a:t>-</a:t>
            </a:r>
            <a:r>
              <a:rPr lang="en-US" sz="1800" baseline="30000" dirty="0" smtClean="0">
                <a:solidFill>
                  <a:prstClr val="black"/>
                </a:solidFill>
                <a:latin typeface="Trebuchet MS"/>
                <a:cs typeface="Trebuchet MS"/>
              </a:rPr>
              <a:t>1</a:t>
            </a:r>
            <a:r>
              <a:rPr lang="en-US" sz="1800" dirty="0" smtClean="0">
                <a:solidFill>
                  <a:prstClr val="black"/>
                </a:solidFill>
                <a:latin typeface="Trebuchet MS"/>
                <a:cs typeface="Trebuchet MS"/>
              </a:rPr>
              <a:t>) 0 and 1-jet</a:t>
            </a:r>
            <a:endParaRPr lang="en-US" sz="1400" dirty="0" smtClean="0">
              <a:solidFill>
                <a:prstClr val="black"/>
              </a:solidFill>
              <a:latin typeface="Symbol" charset="2"/>
              <a:cs typeface="Symbol" charset="2"/>
            </a:endParaRPr>
          </a:p>
        </p:txBody>
      </p:sp>
      <p:sp>
        <p:nvSpPr>
          <p:cNvPr id="13" name="TextBox 29"/>
          <p:cNvSpPr txBox="1"/>
          <p:nvPr/>
        </p:nvSpPr>
        <p:spPr>
          <a:xfrm>
            <a:off x="7073900" y="139700"/>
            <a:ext cx="1930399" cy="276999"/>
          </a:xfrm>
          <a:prstGeom prst="rect">
            <a:avLst/>
          </a:prstGeom>
          <a:no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200" b="1" smtClean="0">
                <a:solidFill>
                  <a:srgbClr val="FF0000"/>
                </a:solidFill>
              </a:rPr>
              <a:t>ATLAS-CONF-2012-158</a:t>
            </a:r>
            <a:endParaRPr lang="en-US" sz="1200" b="1" kern="0" smtClean="0">
              <a:solidFill>
                <a:srgbClr val="FF0000"/>
              </a:solidFill>
            </a:endParaRPr>
          </a:p>
        </p:txBody>
      </p:sp>
      <p:sp>
        <p:nvSpPr>
          <p:cNvPr id="14" name="TextBox 9"/>
          <p:cNvSpPr txBox="1"/>
          <p:nvPr/>
        </p:nvSpPr>
        <p:spPr>
          <a:xfrm>
            <a:off x="1425176" y="4134079"/>
            <a:ext cx="7363224" cy="815608"/>
          </a:xfrm>
          <a:prstGeom prst="rect">
            <a:avLst/>
          </a:prstGeom>
          <a:noFill/>
        </p:spPr>
        <p:txBody>
          <a:bodyPr wrap="square" rtlCol="0">
            <a:spAutoFit/>
          </a:bodyPr>
          <a:lstStyle/>
          <a:p>
            <a:pPr marL="285750" indent="-285750">
              <a:spcBef>
                <a:spcPts val="1800"/>
              </a:spcBef>
              <a:buFontTx/>
              <a:buChar char="-"/>
            </a:pPr>
            <a:r>
              <a:rPr lang="en-US" sz="1600">
                <a:solidFill>
                  <a:srgbClr val="0000FF"/>
                </a:solidFill>
                <a:latin typeface="Trebuchet MS"/>
                <a:cs typeface="Trebuchet MS"/>
                <a:sym typeface="Wingdings"/>
              </a:rPr>
              <a:t>M</a:t>
            </a:r>
            <a:r>
              <a:rPr lang="en-US" sz="1600" smtClean="0">
                <a:solidFill>
                  <a:srgbClr val="0000FF"/>
                </a:solidFill>
                <a:latin typeface="Trebuchet MS"/>
                <a:cs typeface="Trebuchet MS"/>
                <a:sym typeface="Wingdings"/>
              </a:rPr>
              <a:t>ain discrimination with</a:t>
            </a:r>
            <a:r>
              <a:rPr lang="en-US" sz="1600" smtClean="0">
                <a:latin typeface="Trebuchet MS"/>
                <a:cs typeface="Trebuchet MS"/>
                <a:sym typeface="Wingdings"/>
              </a:rPr>
              <a:t>: </a:t>
            </a:r>
            <a:r>
              <a:rPr lang="en-US" sz="1600" i="1" smtClean="0">
                <a:latin typeface="Trebuchet MS"/>
                <a:cs typeface="Trebuchet MS"/>
                <a:sym typeface="Wingdings"/>
              </a:rPr>
              <a:t>m</a:t>
            </a:r>
            <a:r>
              <a:rPr lang="en-US" sz="1600" i="1" baseline="-25000" smtClean="0">
                <a:latin typeface="Trebuchet MS"/>
                <a:cs typeface="Trebuchet MS"/>
                <a:sym typeface="Wingdings"/>
              </a:rPr>
              <a:t>ll</a:t>
            </a:r>
            <a:r>
              <a:rPr lang="en-US" sz="1600" smtClean="0">
                <a:latin typeface="Trebuchet MS"/>
                <a:cs typeface="Trebuchet MS"/>
                <a:sym typeface="Wingdings"/>
              </a:rPr>
              <a:t>, </a:t>
            </a:r>
            <a:r>
              <a:rPr lang="en-US" sz="1600" smtClean="0">
                <a:latin typeface="Symbol" charset="2"/>
                <a:cs typeface="Symbol" charset="2"/>
                <a:sym typeface="Wingdings"/>
              </a:rPr>
              <a:t>D</a:t>
            </a:r>
            <a:r>
              <a:rPr lang="en-US" sz="1600" i="1" smtClean="0">
                <a:latin typeface="Trebuchet MS"/>
                <a:cs typeface="Trebuchet MS"/>
                <a:sym typeface="Wingdings"/>
              </a:rPr>
              <a:t>f</a:t>
            </a:r>
            <a:r>
              <a:rPr lang="en-US" sz="1600" i="1" baseline="-25000" smtClean="0">
                <a:latin typeface="Trebuchet MS"/>
                <a:cs typeface="Trebuchet MS"/>
                <a:sym typeface="Wingdings"/>
              </a:rPr>
              <a:t>ll</a:t>
            </a:r>
            <a:r>
              <a:rPr lang="en-US" sz="1600" smtClean="0">
                <a:latin typeface="Trebuchet MS"/>
                <a:cs typeface="Trebuchet MS"/>
                <a:sym typeface="Wingdings"/>
              </a:rPr>
              <a:t>, </a:t>
            </a:r>
            <a:r>
              <a:rPr lang="en-US" sz="1600" i="1" smtClean="0">
                <a:latin typeface="Trebuchet MS"/>
                <a:cs typeface="Trebuchet MS"/>
                <a:sym typeface="Wingdings"/>
              </a:rPr>
              <a:t>m</a:t>
            </a:r>
            <a:r>
              <a:rPr lang="en-US" sz="1600" i="1" baseline="-25000" smtClean="0">
                <a:latin typeface="Trebuchet MS"/>
                <a:cs typeface="Trebuchet MS"/>
                <a:sym typeface="Wingdings"/>
              </a:rPr>
              <a:t>T</a:t>
            </a:r>
          </a:p>
          <a:p>
            <a:pPr marL="285750" indent="-285750">
              <a:spcBef>
                <a:spcPts val="1800"/>
              </a:spcBef>
              <a:buFontTx/>
              <a:buChar char="-"/>
            </a:pPr>
            <a:r>
              <a:rPr lang="en-US" sz="1600">
                <a:solidFill>
                  <a:srgbClr val="0000FF"/>
                </a:solidFill>
                <a:latin typeface="Trebuchet MS"/>
                <a:cs typeface="Trebuchet MS"/>
              </a:rPr>
              <a:t>M</a:t>
            </a:r>
            <a:r>
              <a:rPr lang="en-US" sz="1600" smtClean="0">
                <a:solidFill>
                  <a:srgbClr val="0000FF"/>
                </a:solidFill>
                <a:latin typeface="Trebuchet MS"/>
                <a:cs typeface="Trebuchet MS"/>
              </a:rPr>
              <a:t>ain </a:t>
            </a:r>
            <a:r>
              <a:rPr lang="en-US" sz="1600">
                <a:solidFill>
                  <a:srgbClr val="0000FF"/>
                </a:solidFill>
                <a:latin typeface="Trebuchet MS"/>
                <a:cs typeface="Trebuchet MS"/>
              </a:rPr>
              <a:t>backgrounds estimated from control </a:t>
            </a:r>
            <a:r>
              <a:rPr lang="en-US" sz="1600" smtClean="0">
                <a:solidFill>
                  <a:srgbClr val="0000FF"/>
                </a:solidFill>
                <a:latin typeface="Trebuchet MS"/>
                <a:cs typeface="Trebuchet MS"/>
              </a:rPr>
              <a:t>regions</a:t>
            </a:r>
            <a:endParaRPr lang="en-US" sz="1600">
              <a:solidFill>
                <a:srgbClr val="0000FF"/>
              </a:solidFill>
              <a:latin typeface="Trebuchet MS"/>
              <a:cs typeface="Trebuchet MS"/>
            </a:endParaRPr>
          </a:p>
        </p:txBody>
      </p:sp>
      <p:pic>
        <p:nvPicPr>
          <p:cNvPr id="19" name="Picture 6" descr="fig_07-2.pdf"/>
          <p:cNvPicPr>
            <a:picLocks noChangeAspect="1"/>
          </p:cNvPicPr>
          <p:nvPr/>
        </p:nvPicPr>
        <p:blipFill>
          <a:blip r:embed="rId3" cstate="print"/>
          <a:srcRect l="2545" r="1339"/>
          <a:stretch>
            <a:fillRect/>
          </a:stretch>
        </p:blipFill>
        <p:spPr>
          <a:xfrm>
            <a:off x="3013216" y="1237697"/>
            <a:ext cx="3015717" cy="2252194"/>
          </a:xfrm>
          <a:prstGeom prst="rect">
            <a:avLst/>
          </a:prstGeom>
        </p:spPr>
      </p:pic>
      <p:pic>
        <p:nvPicPr>
          <p:cNvPr id="20" name="Picture 7" descr="fig_10a.pdf"/>
          <p:cNvPicPr>
            <a:picLocks noChangeAspect="1"/>
          </p:cNvPicPr>
          <p:nvPr/>
        </p:nvPicPr>
        <p:blipFill>
          <a:blip r:embed="rId4" cstate="print"/>
          <a:srcRect l="2948" r="3175"/>
          <a:stretch>
            <a:fillRect/>
          </a:stretch>
        </p:blipFill>
        <p:spPr>
          <a:xfrm>
            <a:off x="6181042" y="1263097"/>
            <a:ext cx="2899458" cy="2238792"/>
          </a:xfrm>
          <a:prstGeom prst="rect">
            <a:avLst/>
          </a:prstGeom>
        </p:spPr>
      </p:pic>
      <p:sp>
        <p:nvSpPr>
          <p:cNvPr id="23" name="TextBox 9"/>
          <p:cNvSpPr txBox="1"/>
          <p:nvPr/>
        </p:nvSpPr>
        <p:spPr>
          <a:xfrm>
            <a:off x="3217662" y="3390900"/>
            <a:ext cx="3145038" cy="276999"/>
          </a:xfrm>
          <a:prstGeom prst="rect">
            <a:avLst/>
          </a:prstGeom>
          <a:noFill/>
        </p:spPr>
        <p:txBody>
          <a:bodyPr wrap="square" rtlCol="0">
            <a:spAutoFit/>
          </a:bodyPr>
          <a:lstStyle/>
          <a:p>
            <a:r>
              <a:rPr lang="en-US" sz="1200" smtClean="0">
                <a:latin typeface="Trebuchet MS"/>
                <a:cs typeface="Trebuchet MS"/>
              </a:rPr>
              <a:t>Background subtracted transverse mass</a:t>
            </a:r>
          </a:p>
        </p:txBody>
      </p:sp>
      <p:sp>
        <p:nvSpPr>
          <p:cNvPr id="24" name="Rectangle 23"/>
          <p:cNvSpPr/>
          <p:nvPr/>
        </p:nvSpPr>
        <p:spPr>
          <a:xfrm>
            <a:off x="4805819" y="5223541"/>
            <a:ext cx="4274681" cy="1237262"/>
          </a:xfrm>
          <a:prstGeom prst="rect">
            <a:avLst/>
          </a:prstGeom>
        </p:spPr>
        <p:txBody>
          <a:bodyPr wrap="square">
            <a:spAutoFit/>
          </a:bodyPr>
          <a:lstStyle/>
          <a:p>
            <a:pPr lvl="0">
              <a:lnSpc>
                <a:spcPct val="140000"/>
              </a:lnSpc>
            </a:pPr>
            <a:r>
              <a:rPr lang="en-US" i="1" smtClean="0">
                <a:solidFill>
                  <a:srgbClr val="0000FF"/>
                </a:solidFill>
                <a:latin typeface="Symbol" charset="2"/>
                <a:cs typeface="Symbol" charset="2"/>
              </a:rPr>
              <a:t>m</a:t>
            </a:r>
            <a:r>
              <a:rPr lang="en-US" smtClean="0">
                <a:solidFill>
                  <a:srgbClr val="0000FF"/>
                </a:solidFill>
                <a:latin typeface="Trebuchet MS"/>
                <a:cs typeface="Trebuchet MS"/>
              </a:rPr>
              <a:t>(125 GeV) </a:t>
            </a:r>
            <a:r>
              <a:rPr lang="en-US" smtClean="0">
                <a:solidFill>
                  <a:prstClr val="black"/>
                </a:solidFill>
                <a:latin typeface="Trebuchet MS"/>
                <a:cs typeface="Trebuchet MS"/>
              </a:rPr>
              <a:t>= </a:t>
            </a:r>
            <a:r>
              <a:rPr lang="en-US" smtClean="0">
                <a:solidFill>
                  <a:srgbClr val="FF0000"/>
                </a:solidFill>
                <a:latin typeface="Trebuchet MS"/>
                <a:cs typeface="Trebuchet MS"/>
              </a:rPr>
              <a:t>1.5 ± 0.6 </a:t>
            </a:r>
          </a:p>
          <a:p>
            <a:pPr lvl="0">
              <a:lnSpc>
                <a:spcPct val="140000"/>
              </a:lnSpc>
            </a:pPr>
            <a:r>
              <a:rPr lang="en-US" smtClean="0">
                <a:solidFill>
                  <a:srgbClr val="0000FF"/>
                </a:solidFill>
                <a:latin typeface="Trebuchet MS"/>
                <a:cs typeface="Trebuchet MS"/>
              </a:rPr>
              <a:t>Observed Significance (125 GeV)</a:t>
            </a:r>
            <a:r>
              <a:rPr lang="en-US" smtClean="0">
                <a:solidFill>
                  <a:prstClr val="black"/>
                </a:solidFill>
                <a:latin typeface="Trebuchet MS"/>
                <a:cs typeface="Trebuchet MS"/>
              </a:rPr>
              <a:t>: </a:t>
            </a:r>
            <a:r>
              <a:rPr lang="en-US" smtClean="0">
                <a:solidFill>
                  <a:srgbClr val="FF0000"/>
                </a:solidFill>
                <a:latin typeface="Trebuchet MS"/>
                <a:cs typeface="Trebuchet MS"/>
              </a:rPr>
              <a:t>2.6σ</a:t>
            </a:r>
            <a:r>
              <a:rPr lang="en-US" smtClean="0">
                <a:solidFill>
                  <a:prstClr val="black"/>
                </a:solidFill>
                <a:latin typeface="Trebuchet MS"/>
                <a:cs typeface="Trebuchet MS"/>
              </a:rPr>
              <a:t> </a:t>
            </a:r>
          </a:p>
          <a:p>
            <a:pPr lvl="0">
              <a:lnSpc>
                <a:spcPct val="140000"/>
              </a:lnSpc>
            </a:pPr>
            <a:r>
              <a:rPr lang="en-US" smtClean="0">
                <a:solidFill>
                  <a:prstClr val="black"/>
                </a:solidFill>
                <a:latin typeface="Trebuchet MS"/>
                <a:cs typeface="Trebuchet MS"/>
              </a:rPr>
              <a:t>Expected Significance : 1.9σ </a:t>
            </a:r>
          </a:p>
        </p:txBody>
      </p:sp>
      <p:pic>
        <p:nvPicPr>
          <p:cNvPr id="10" name="Picture 4" descr="figaux_06d.png"/>
          <p:cNvPicPr preferRelativeResize="0">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45" y="1290177"/>
            <a:ext cx="3006362" cy="2158005"/>
          </a:xfrm>
          <a:prstGeom prst="rect">
            <a:avLst/>
          </a:prstGeom>
          <a:noFill/>
          <a:ln>
            <a:noFill/>
          </a:ln>
        </p:spPr>
      </p:pic>
      <p:sp>
        <p:nvSpPr>
          <p:cNvPr id="15" name="TextBox 9"/>
          <p:cNvSpPr txBox="1"/>
          <p:nvPr/>
        </p:nvSpPr>
        <p:spPr>
          <a:xfrm>
            <a:off x="428224" y="3392100"/>
            <a:ext cx="3145038" cy="276999"/>
          </a:xfrm>
          <a:prstGeom prst="rect">
            <a:avLst/>
          </a:prstGeom>
          <a:noFill/>
        </p:spPr>
        <p:txBody>
          <a:bodyPr wrap="square" rtlCol="0">
            <a:spAutoFit/>
          </a:bodyPr>
          <a:lstStyle/>
          <a:p>
            <a:r>
              <a:rPr lang="en-US" sz="1200">
                <a:latin typeface="Trebuchet MS"/>
                <a:cs typeface="Trebuchet MS"/>
              </a:rPr>
              <a:t>T</a:t>
            </a:r>
            <a:r>
              <a:rPr lang="en-US" sz="1200" smtClean="0">
                <a:latin typeface="Trebuchet MS"/>
                <a:cs typeface="Trebuchet MS"/>
              </a:rPr>
              <a:t>ransverse mass (signal region)</a:t>
            </a:r>
          </a:p>
        </p:txBody>
      </p:sp>
      <p:sp>
        <p:nvSpPr>
          <p:cNvPr id="2" name="ZoneTexte 1"/>
          <p:cNvSpPr txBox="1"/>
          <p:nvPr/>
        </p:nvSpPr>
        <p:spPr>
          <a:xfrm>
            <a:off x="1465062" y="5689600"/>
            <a:ext cx="2548138" cy="738664"/>
          </a:xfrm>
          <a:prstGeom prst="rect">
            <a:avLst/>
          </a:prstGeom>
          <a:noFill/>
        </p:spPr>
        <p:txBody>
          <a:bodyPr wrap="square" rtlCol="0">
            <a:spAutoFit/>
          </a:bodyPr>
          <a:lstStyle/>
          <a:p>
            <a:r>
              <a:rPr lang="en-US" sz="1400" dirty="0" smtClean="0"/>
              <a:t>Ratio of measured event yield to that expected from the Standard Model Higgs signal</a:t>
            </a:r>
            <a:endParaRPr lang="en-US" sz="1400" dirty="0"/>
          </a:p>
        </p:txBody>
      </p:sp>
      <p:sp>
        <p:nvSpPr>
          <p:cNvPr id="4" name="ZoneTexte 3"/>
          <p:cNvSpPr txBox="1"/>
          <p:nvPr/>
        </p:nvSpPr>
        <p:spPr>
          <a:xfrm>
            <a:off x="1511300" y="5320268"/>
            <a:ext cx="1642585" cy="369332"/>
          </a:xfrm>
          <a:prstGeom prst="rect">
            <a:avLst/>
          </a:prstGeom>
          <a:noFill/>
        </p:spPr>
        <p:txBody>
          <a:bodyPr wrap="none" rtlCol="0">
            <a:spAutoFit/>
          </a:bodyPr>
          <a:lstStyle/>
          <a:p>
            <a:r>
              <a:rPr lang="en-US" dirty="0" smtClean="0"/>
              <a:t>Signal strength:</a:t>
            </a:r>
            <a:endParaRPr lang="en-US" dirty="0"/>
          </a:p>
        </p:txBody>
      </p:sp>
      <p:sp>
        <p:nvSpPr>
          <p:cNvPr id="5" name="Espace réservé du numéro de diapositive 4"/>
          <p:cNvSpPr>
            <a:spLocks noGrp="1"/>
          </p:cNvSpPr>
          <p:nvPr>
            <p:ph type="sldNum" sz="quarter" idx="12"/>
          </p:nvPr>
        </p:nvSpPr>
        <p:spPr/>
        <p:txBody>
          <a:bodyPr/>
          <a:lstStyle/>
          <a:p>
            <a:fld id="{21F6B277-27B0-704C-8D8E-3F2BE0D94335}" type="slidenum">
              <a:rPr lang="fr-FR" smtClean="0"/>
              <a:pPr/>
              <a:t>62</a:t>
            </a:fld>
            <a:endParaRPr lang="fr-FR"/>
          </a:p>
        </p:txBody>
      </p:sp>
      <p:sp>
        <p:nvSpPr>
          <p:cNvPr id="16" name="Rectangle 3"/>
          <p:cNvSpPr>
            <a:spLocks noChangeArrowheads="1"/>
          </p:cNvSpPr>
          <p:nvPr/>
        </p:nvSpPr>
        <p:spPr bwMode="auto">
          <a:xfrm>
            <a:off x="308160" y="224664"/>
            <a:ext cx="3183720"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rgbClr val="FFC000"/>
                </a:solidFill>
                <a:latin typeface="Trebuchet MS"/>
                <a:cs typeface="Trebuchet MS"/>
              </a:rPr>
              <a:t>H</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a:t>
            </a:r>
            <a:r>
              <a:rPr lang="en-US" sz="2400" i="1" dirty="0" smtClean="0">
                <a:solidFill>
                  <a:srgbClr val="FFC000"/>
                </a:solidFill>
                <a:latin typeface="Trebuchet MS"/>
                <a:cs typeface="Trebuchet MS"/>
              </a:rPr>
              <a:t>WW</a:t>
            </a:r>
            <a:r>
              <a:rPr lang="en-US" sz="2400" baseline="30000" dirty="0" smtClean="0">
                <a:solidFill>
                  <a:srgbClr val="FFC000"/>
                </a:solidFill>
                <a:latin typeface="Trebuchet MS"/>
                <a:cs typeface="Trebuchet MS"/>
              </a:rPr>
              <a:t>(</a:t>
            </a:r>
            <a:r>
              <a:rPr lang="en-US" sz="2400" i="1" dirty="0" smtClean="0">
                <a:solidFill>
                  <a:srgbClr val="FFC000"/>
                </a:solidFill>
                <a:latin typeface="Trebuchet MS"/>
                <a:cs typeface="Trebuchet MS"/>
              </a:rPr>
              <a:t>*</a:t>
            </a:r>
            <a:r>
              <a:rPr lang="en-US" sz="2400" baseline="30000" dirty="0" smtClean="0">
                <a:solidFill>
                  <a:srgbClr val="FFC000"/>
                </a:solidFill>
                <a:latin typeface="Trebuchet MS"/>
                <a:cs typeface="Trebuchet MS"/>
              </a:rPr>
              <a:t>)</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a:t>
            </a:r>
            <a:r>
              <a:rPr lang="en-US" sz="2400" i="1" dirty="0" smtClean="0">
                <a:solidFill>
                  <a:srgbClr val="FFC000"/>
                </a:solidFill>
                <a:latin typeface="Trebuchet MS"/>
                <a:cs typeface="Trebuchet MS"/>
              </a:rPr>
              <a:t>eµ </a:t>
            </a:r>
            <a:r>
              <a:rPr lang="en-US" sz="2400" dirty="0" smtClean="0">
                <a:solidFill>
                  <a:srgbClr val="FFC000"/>
                </a:solidFill>
                <a:latin typeface="Trebuchet MS"/>
                <a:cs typeface="Trebuchet MS"/>
              </a:rPr>
              <a:t>+ 2</a:t>
            </a:r>
            <a:r>
              <a:rPr lang="en-US" sz="2400" i="1" dirty="0" smtClean="0">
                <a:solidFill>
                  <a:srgbClr val="FFC000"/>
                </a:solidFill>
                <a:latin typeface="Symbol" charset="2"/>
                <a:cs typeface="Symbol" charset="2"/>
              </a:rPr>
              <a:t>n</a:t>
            </a:r>
            <a:endParaRPr lang="en-US" sz="2800" dirty="0" smtClean="0">
              <a:solidFill>
                <a:srgbClr val="FFC000"/>
              </a:solidFill>
              <a:latin typeface=""/>
              <a:cs typeface=""/>
            </a:endParaRPr>
          </a:p>
        </p:txBody>
      </p:sp>
      <p:sp>
        <p:nvSpPr>
          <p:cNvPr id="17" name="TextBox 16"/>
          <p:cNvSpPr txBox="1"/>
          <p:nvPr/>
        </p:nvSpPr>
        <p:spPr>
          <a:xfrm>
            <a:off x="251520" y="5229200"/>
            <a:ext cx="1380506" cy="461665"/>
          </a:xfrm>
          <a:prstGeom prst="rect">
            <a:avLst/>
          </a:prstGeom>
          <a:noFill/>
        </p:spPr>
        <p:txBody>
          <a:bodyPr wrap="none" rtlCol="0">
            <a:spAutoFit/>
          </a:bodyPr>
          <a:lstStyle/>
          <a:p>
            <a:r>
              <a:rPr lang="en-GB" sz="2400" i="1" dirty="0" smtClean="0">
                <a:latin typeface="Symbol" pitchFamily="18" charset="2"/>
              </a:rPr>
              <a:t>m</a:t>
            </a:r>
            <a:r>
              <a:rPr lang="en-GB" sz="2400" dirty="0" smtClean="0"/>
              <a:t> = </a:t>
            </a:r>
            <a:r>
              <a:rPr lang="en-GB" sz="2400" dirty="0" smtClean="0">
                <a:latin typeface="Symbol" pitchFamily="18" charset="2"/>
              </a:rPr>
              <a:t>s</a:t>
            </a:r>
            <a:r>
              <a:rPr lang="en-GB" sz="2400" dirty="0" smtClean="0"/>
              <a:t>/</a:t>
            </a:r>
            <a:r>
              <a:rPr lang="en-GB" sz="2400" dirty="0" err="1" smtClean="0">
                <a:latin typeface="Symbol" pitchFamily="18" charset="2"/>
              </a:rPr>
              <a:t>s</a:t>
            </a:r>
            <a:r>
              <a:rPr lang="en-GB" sz="2400" baseline="-25000" dirty="0" err="1" smtClean="0"/>
              <a:t>SM</a:t>
            </a:r>
            <a:endParaRPr lang="en-GB" sz="2400" baseline="-25000" dirty="0"/>
          </a:p>
        </p:txBody>
      </p:sp>
    </p:spTree>
    <p:extLst>
      <p:ext uri="{BB962C8B-B14F-4D97-AF65-F5344CB8AC3E}">
        <p14:creationId xmlns:p14="http://schemas.microsoft.com/office/powerpoint/2010/main" xmlns="" val="14803922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ombined_from110to600_logx1_logy1.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35780" y="1556792"/>
            <a:ext cx="3771831" cy="3888432"/>
          </a:xfrm>
          <a:prstGeom prst="rect">
            <a:avLst/>
          </a:prstGeom>
          <a:effectLst>
            <a:outerShdw blurRad="50800" dist="38100" dir="2700000" algn="tl" rotWithShape="0">
              <a:prstClr val="black">
                <a:alpha val="40000"/>
              </a:prstClr>
            </a:outerShdw>
          </a:effectLst>
        </p:spPr>
      </p:pic>
      <p:sp>
        <p:nvSpPr>
          <p:cNvPr id="24" name="TextBox 23"/>
          <p:cNvSpPr txBox="1"/>
          <p:nvPr/>
        </p:nvSpPr>
        <p:spPr>
          <a:xfrm>
            <a:off x="3137379" y="1331476"/>
            <a:ext cx="1794661" cy="369332"/>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defRPr>
                <a:solidFill>
                  <a:srgbClr val="FF0000"/>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smtClean="0">
                <a:solidFill>
                  <a:srgbClr val="000000"/>
                </a:solidFill>
                <a:sym typeface="Wingdings"/>
              </a:rPr>
              <a:t>WW2l2</a:t>
            </a:r>
            <a:r>
              <a:rPr lang="en-US" dirty="0" smtClean="0">
                <a:solidFill>
                  <a:srgbClr val="000000"/>
                </a:solidFill>
                <a:latin typeface="Symbol" charset="2"/>
                <a:cs typeface="Symbol" charset="2"/>
                <a:sym typeface="Wingdings"/>
              </a:rPr>
              <a:t>n</a:t>
            </a:r>
            <a:endParaRPr lang="en-US" dirty="0">
              <a:solidFill>
                <a:srgbClr val="000000"/>
              </a:solidFill>
              <a:latin typeface="Symbol" charset="2"/>
              <a:cs typeface="Symbol" charset="2"/>
            </a:endParaRPr>
          </a:p>
        </p:txBody>
      </p:sp>
      <p:sp>
        <p:nvSpPr>
          <p:cNvPr id="25" name="TextBox 24"/>
          <p:cNvSpPr txBox="1"/>
          <p:nvPr/>
        </p:nvSpPr>
        <p:spPr>
          <a:xfrm>
            <a:off x="2577444" y="5661249"/>
            <a:ext cx="3866764" cy="646331"/>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800" dirty="0" smtClean="0">
                <a:solidFill>
                  <a:srgbClr val="000000"/>
                </a:solidFill>
              </a:rPr>
              <a:t>Significant excess </a:t>
            </a:r>
          </a:p>
          <a:p>
            <a:pPr marL="285750" indent="-285750">
              <a:buFont typeface="Arial"/>
              <a:buChar char="•"/>
            </a:pPr>
            <a:r>
              <a:rPr lang="en-US" sz="1800" dirty="0" smtClean="0">
                <a:solidFill>
                  <a:srgbClr val="800000"/>
                </a:solidFill>
              </a:rPr>
              <a:t>Observed: 3.1 </a:t>
            </a:r>
            <a:r>
              <a:rPr lang="en-US" sz="1800" dirty="0" smtClean="0">
                <a:solidFill>
                  <a:srgbClr val="800000"/>
                </a:solidFill>
                <a:latin typeface="Symbol" pitchFamily="18" charset="2"/>
              </a:rPr>
              <a:t>s</a:t>
            </a:r>
            <a:r>
              <a:rPr lang="en-US" sz="1800" dirty="0" smtClean="0">
                <a:solidFill>
                  <a:srgbClr val="800000"/>
                </a:solidFill>
              </a:rPr>
              <a:t> and expected: 4.1 </a:t>
            </a:r>
            <a:r>
              <a:rPr lang="en-US" sz="1800" dirty="0" smtClean="0">
                <a:solidFill>
                  <a:srgbClr val="800000"/>
                </a:solidFill>
                <a:latin typeface="Symbol" pitchFamily="18" charset="2"/>
              </a:rPr>
              <a:t>s</a:t>
            </a:r>
            <a:endParaRPr lang="en-US" sz="1800" dirty="0" smtClean="0">
              <a:solidFill>
                <a:srgbClr val="800000"/>
              </a:solidFill>
            </a:endParaRPr>
          </a:p>
        </p:txBody>
      </p:sp>
      <p:sp>
        <p:nvSpPr>
          <p:cNvPr id="26" name="TextBox 25"/>
          <p:cNvSpPr txBox="1"/>
          <p:nvPr/>
        </p:nvSpPr>
        <p:spPr>
          <a:xfrm>
            <a:off x="4333819" y="2924945"/>
            <a:ext cx="1200008" cy="369332"/>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rgbClr val="FF0000"/>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solidFill>
                  <a:srgbClr val="000000"/>
                </a:solidFill>
              </a:rPr>
              <a:t>2011+2012</a:t>
            </a:r>
          </a:p>
        </p:txBody>
      </p:sp>
      <p:sp>
        <p:nvSpPr>
          <p:cNvPr id="28" name="TextBox 27"/>
          <p:cNvSpPr txBox="1"/>
          <p:nvPr/>
        </p:nvSpPr>
        <p:spPr>
          <a:xfrm>
            <a:off x="5109290" y="1340768"/>
            <a:ext cx="1285066"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HIG-12-042 </a:t>
            </a:r>
            <a:r>
              <a:rPr lang="en-US" sz="1600" b="1" dirty="0"/>
              <a:t> </a:t>
            </a:r>
          </a:p>
        </p:txBody>
      </p:sp>
      <p:sp>
        <p:nvSpPr>
          <p:cNvPr id="19" name="Rectangle 18"/>
          <p:cNvSpPr/>
          <p:nvPr/>
        </p:nvSpPr>
        <p:spPr>
          <a:xfrm>
            <a:off x="2411760" y="332656"/>
            <a:ext cx="2623410"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0" indent="0">
              <a:buNone/>
            </a:pPr>
            <a:r>
              <a:rPr lang="en-US" sz="1400" dirty="0" smtClean="0">
                <a:solidFill>
                  <a:srgbClr val="000000"/>
                </a:solidFill>
              </a:rPr>
              <a:t>7 </a:t>
            </a:r>
            <a:r>
              <a:rPr lang="en-US" sz="1400" dirty="0" err="1" smtClean="0">
                <a:solidFill>
                  <a:srgbClr val="000000"/>
                </a:solidFill>
              </a:rPr>
              <a:t>TeV</a:t>
            </a:r>
            <a:r>
              <a:rPr lang="en-US" sz="1400" dirty="0" smtClean="0">
                <a:solidFill>
                  <a:srgbClr val="000000"/>
                </a:solidFill>
              </a:rPr>
              <a:t> L=5.1 fb</a:t>
            </a:r>
            <a:r>
              <a:rPr lang="en-US" sz="1400" baseline="30000" dirty="0" smtClean="0">
                <a:solidFill>
                  <a:srgbClr val="000000"/>
                </a:solidFill>
              </a:rPr>
              <a:t>-1</a:t>
            </a:r>
            <a:r>
              <a:rPr lang="en-US" sz="1400" dirty="0" smtClean="0">
                <a:solidFill>
                  <a:srgbClr val="000000"/>
                </a:solidFill>
              </a:rPr>
              <a:t>, 8 </a:t>
            </a:r>
            <a:r>
              <a:rPr lang="en-US" sz="1400" dirty="0" err="1" smtClean="0">
                <a:solidFill>
                  <a:srgbClr val="000000"/>
                </a:solidFill>
              </a:rPr>
              <a:t>TeV</a:t>
            </a:r>
            <a:r>
              <a:rPr lang="en-US" sz="1400" dirty="0" smtClean="0">
                <a:solidFill>
                  <a:srgbClr val="000000"/>
                </a:solidFill>
              </a:rPr>
              <a:t>, L=12.2 fb</a:t>
            </a:r>
            <a:r>
              <a:rPr lang="en-US" sz="1400" baseline="30000" dirty="0" smtClean="0">
                <a:solidFill>
                  <a:srgbClr val="000000"/>
                </a:solidFill>
              </a:rPr>
              <a:t>-1</a:t>
            </a:r>
            <a:endParaRPr lang="en-US" sz="1400" baseline="30000" dirty="0">
              <a:solidFill>
                <a:srgbClr val="000000"/>
              </a:solidFill>
            </a:endParaRPr>
          </a:p>
        </p:txBody>
      </p:sp>
      <p:sp>
        <p:nvSpPr>
          <p:cNvPr id="17" name="Rectangle 3"/>
          <p:cNvSpPr>
            <a:spLocks noChangeArrowheads="1"/>
          </p:cNvSpPr>
          <p:nvPr/>
        </p:nvSpPr>
        <p:spPr bwMode="auto">
          <a:xfrm>
            <a:off x="308160" y="224664"/>
            <a:ext cx="1743560"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rgbClr val="FFC000"/>
                </a:solidFill>
                <a:latin typeface="Trebuchet MS"/>
                <a:cs typeface="Trebuchet MS"/>
              </a:rPr>
              <a:t>H</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a:t>
            </a:r>
            <a:r>
              <a:rPr lang="en-US" sz="2400" i="1" dirty="0" smtClean="0">
                <a:solidFill>
                  <a:srgbClr val="FFC000"/>
                </a:solidFill>
                <a:latin typeface="Trebuchet MS"/>
                <a:cs typeface="Trebuchet MS"/>
              </a:rPr>
              <a:t>WW</a:t>
            </a:r>
            <a:r>
              <a:rPr lang="en-US" sz="2400" baseline="30000" dirty="0" smtClean="0">
                <a:solidFill>
                  <a:srgbClr val="FFC000"/>
                </a:solidFill>
                <a:latin typeface="Trebuchet MS"/>
                <a:cs typeface="Trebuchet MS"/>
              </a:rPr>
              <a:t>(</a:t>
            </a:r>
            <a:r>
              <a:rPr lang="en-US" sz="2400" i="1" dirty="0" smtClean="0">
                <a:solidFill>
                  <a:srgbClr val="FFC000"/>
                </a:solidFill>
                <a:latin typeface="Trebuchet MS"/>
                <a:cs typeface="Trebuchet MS"/>
              </a:rPr>
              <a:t>*</a:t>
            </a:r>
            <a:r>
              <a:rPr lang="en-US" sz="2400" baseline="30000" dirty="0" smtClean="0">
                <a:solidFill>
                  <a:srgbClr val="FFC000"/>
                </a:solidFill>
                <a:latin typeface="Trebuchet MS"/>
                <a:cs typeface="Trebuchet MS"/>
              </a:rPr>
              <a:t>)</a:t>
            </a:r>
            <a:endParaRPr lang="en-US" sz="2800" dirty="0" smtClean="0">
              <a:solidFill>
                <a:srgbClr val="FFC000"/>
              </a:solidFill>
              <a:latin typeface=""/>
              <a:cs typeface=""/>
            </a:endParaRPr>
          </a:p>
        </p:txBody>
      </p:sp>
      <p:sp>
        <p:nvSpPr>
          <p:cNvPr id="23" name="Espace réservé du numéro de diapositive 4"/>
          <p:cNvSpPr>
            <a:spLocks noGrp="1"/>
          </p:cNvSpPr>
          <p:nvPr>
            <p:ph type="sldNum" sz="quarter" idx="12"/>
          </p:nvPr>
        </p:nvSpPr>
        <p:spPr>
          <a:xfrm>
            <a:off x="8204398" y="6476999"/>
            <a:ext cx="733864" cy="274320"/>
          </a:xfrm>
        </p:spPr>
        <p:txBody>
          <a:bodyPr/>
          <a:lstStyle/>
          <a:p>
            <a:fld id="{21F6B277-27B0-704C-8D8E-3F2BE0D94335}" type="slidenum">
              <a:rPr lang="fr-FR" smtClean="0"/>
              <a:pPr/>
              <a:t>63</a:t>
            </a:fld>
            <a:endParaRPr lang="fr-FR"/>
          </a:p>
        </p:txBody>
      </p:sp>
    </p:spTree>
    <p:extLst>
      <p:ext uri="{BB962C8B-B14F-4D97-AF65-F5344CB8AC3E}">
        <p14:creationId xmlns="" xmlns:p14="http://schemas.microsoft.com/office/powerpoint/2010/main" val="385425362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23928" y="12701"/>
            <a:ext cx="5207372" cy="50004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0" name="Tableau 9"/>
          <p:cNvGraphicFramePr>
            <a:graphicFrameLocks noGrp="1"/>
          </p:cNvGraphicFramePr>
          <p:nvPr>
            <p:extLst>
              <p:ext uri="{D42A27DB-BD31-4B8C-83A1-F6EECF244321}">
                <p14:modId xmlns:p14="http://schemas.microsoft.com/office/powerpoint/2010/main" xmlns="" val="776949239"/>
              </p:ext>
            </p:extLst>
          </p:nvPr>
        </p:nvGraphicFramePr>
        <p:xfrm>
          <a:off x="35496" y="5715000"/>
          <a:ext cx="8260081" cy="1066988"/>
        </p:xfrm>
        <a:graphic>
          <a:graphicData uri="http://schemas.openxmlformats.org/drawingml/2006/table">
            <a:tbl>
              <a:tblPr firstRow="1" bandRow="1">
                <a:tableStyleId>{5940675A-B579-460E-94D1-54222C63F5DA}</a:tableStyleId>
              </a:tblPr>
              <a:tblGrid>
                <a:gridCol w="1681480"/>
                <a:gridCol w="1681480"/>
                <a:gridCol w="1681480"/>
                <a:gridCol w="1534161"/>
                <a:gridCol w="1681480"/>
              </a:tblGrid>
              <a:tr h="584199">
                <a:tc>
                  <a:txBody>
                    <a:bodyPr/>
                    <a:lstStyle/>
                    <a:p>
                      <a:pPr algn="ctr"/>
                      <a:r>
                        <a:rPr lang="fr-FR" sz="1600" dirty="0" smtClean="0"/>
                        <a:t>Signal (SM</a:t>
                      </a:r>
                      <a:r>
                        <a:rPr lang="fr-FR" sz="1600" baseline="-25000" dirty="0" smtClean="0"/>
                        <a:t>126 </a:t>
                      </a:r>
                      <a:r>
                        <a:rPr lang="fr-FR" sz="1600" baseline="-25000" dirty="0" err="1" smtClean="0"/>
                        <a:t>GeV</a:t>
                      </a:r>
                      <a:r>
                        <a:rPr lang="fr-FR" sz="1600" dirty="0" smtClean="0"/>
                        <a:t>)</a:t>
                      </a:r>
                      <a:endParaRPr lang="fr-FR" sz="1600" dirty="0">
                        <a:solidFill>
                          <a:srgbClr val="FFFFFF"/>
                        </a:solidFill>
                      </a:endParaRPr>
                    </a:p>
                  </a:txBody>
                  <a:tcPr anchor="ctr"/>
                </a:tc>
                <a:tc>
                  <a:txBody>
                    <a:bodyPr/>
                    <a:lstStyle/>
                    <a:p>
                      <a:pPr algn="ctr"/>
                      <a:r>
                        <a:rPr lang="fr-FR" sz="1600" dirty="0" smtClean="0"/>
                        <a:t>Signal </a:t>
                      </a:r>
                      <a:r>
                        <a:rPr lang="fr-FR" sz="1600" dirty="0" err="1" smtClean="0"/>
                        <a:t>purity</a:t>
                      </a:r>
                      <a:endParaRPr lang="fr-FR" sz="1600" dirty="0" smtClean="0"/>
                    </a:p>
                    <a:p>
                      <a:pPr algn="ctr"/>
                      <a:r>
                        <a:rPr lang="fr-FR" sz="1600" dirty="0" smtClean="0"/>
                        <a:t>s/b</a:t>
                      </a:r>
                      <a:endParaRPr lang="fr-FR" sz="1600" dirty="0">
                        <a:solidFill>
                          <a:srgbClr val="FFFFFF"/>
                        </a:solidFill>
                      </a:endParaRPr>
                    </a:p>
                  </a:txBody>
                  <a:tcPr anchor="ctr"/>
                </a:tc>
                <a:tc>
                  <a:txBody>
                    <a:bodyPr/>
                    <a:lstStyle/>
                    <a:p>
                      <a:pPr algn="ctr"/>
                      <a:r>
                        <a:rPr lang="fr-FR" sz="1600" dirty="0" smtClean="0"/>
                        <a:t>Main backgrounds</a:t>
                      </a:r>
                      <a:endParaRPr lang="fr-FR" sz="1600" dirty="0">
                        <a:solidFill>
                          <a:srgbClr val="FFFFFF"/>
                        </a:solidFill>
                      </a:endParaRPr>
                    </a:p>
                  </a:txBody>
                  <a:tcPr anchor="ctr"/>
                </a:tc>
                <a:tc>
                  <a:txBody>
                    <a:bodyPr/>
                    <a:lstStyle/>
                    <a:p>
                      <a:pPr algn="ctr"/>
                      <a:r>
                        <a:rPr lang="fr-FR" sz="1600" dirty="0" smtClean="0"/>
                        <a:t>Production</a:t>
                      </a:r>
                      <a:endParaRPr lang="fr-FR" sz="1600" dirty="0">
                        <a:solidFill>
                          <a:srgbClr val="FFFFFF"/>
                        </a:solidFill>
                      </a:endParaRPr>
                    </a:p>
                  </a:txBody>
                  <a:tcPr anchor="ctr"/>
                </a:tc>
                <a:tc>
                  <a:txBody>
                    <a:bodyPr/>
                    <a:lstStyle/>
                    <a:p>
                      <a:pPr algn="l"/>
                      <a:r>
                        <a:rPr lang="fr-FR" sz="1600" dirty="0" smtClean="0"/>
                        <a:t>7 </a:t>
                      </a:r>
                      <a:r>
                        <a:rPr lang="fr-FR" sz="1200" dirty="0" smtClean="0"/>
                        <a:t>&amp;</a:t>
                      </a:r>
                      <a:r>
                        <a:rPr lang="fr-FR" sz="1600" dirty="0" smtClean="0"/>
                        <a:t> </a:t>
                      </a:r>
                      <a:r>
                        <a:rPr lang="fr-FR" sz="1600" dirty="0" smtClean="0">
                          <a:solidFill>
                            <a:srgbClr val="FF0000"/>
                          </a:solidFill>
                        </a:rPr>
                        <a:t>8 </a:t>
                      </a:r>
                      <a:r>
                        <a:rPr lang="fr-FR" sz="1600" dirty="0" err="1" smtClean="0"/>
                        <a:t>TeV</a:t>
                      </a:r>
                      <a:r>
                        <a:rPr lang="fr-FR" sz="1600" dirty="0" smtClean="0"/>
                        <a:t>      </a:t>
                      </a:r>
                      <a:r>
                        <a:rPr lang="fr-FR" sz="1600" baseline="0" dirty="0" smtClean="0"/>
                        <a:t> </a:t>
                      </a:r>
                      <a:endParaRPr lang="fr-FR" sz="1600" dirty="0">
                        <a:solidFill>
                          <a:srgbClr val="FFFFFF"/>
                        </a:solidFill>
                      </a:endParaRPr>
                    </a:p>
                  </a:txBody>
                  <a:tcPr anchor="ctr"/>
                </a:tc>
              </a:tr>
              <a:tr h="482789">
                <a:tc>
                  <a:txBody>
                    <a:bodyPr/>
                    <a:lstStyle/>
                    <a:p>
                      <a:pPr algn="ctr"/>
                      <a:r>
                        <a:rPr lang="fr-FR" sz="1600" dirty="0" smtClean="0"/>
                        <a:t>~</a:t>
                      </a:r>
                      <a:r>
                        <a:rPr lang="fr-FR" sz="1600" dirty="0" smtClean="0">
                          <a:solidFill>
                            <a:srgbClr val="FF0000"/>
                          </a:solidFill>
                        </a:rPr>
                        <a:t>330</a:t>
                      </a:r>
                      <a:endParaRPr lang="fr-FR" sz="1600" dirty="0">
                        <a:solidFill>
                          <a:schemeClr val="tx1"/>
                        </a:solidFill>
                      </a:endParaRPr>
                    </a:p>
                  </a:txBody>
                  <a:tcPr anchor="ctr"/>
                </a:tc>
                <a:tc>
                  <a:txBody>
                    <a:bodyPr/>
                    <a:lstStyle/>
                    <a:p>
                      <a:pPr algn="ctr"/>
                      <a:r>
                        <a:rPr lang="fr-FR" sz="1800" dirty="0" smtClean="0">
                          <a:solidFill>
                            <a:srgbClr val="FF0000"/>
                          </a:solidFill>
                        </a:rPr>
                        <a:t>2%</a:t>
                      </a:r>
                      <a:r>
                        <a:rPr lang="fr-FR" sz="1800" baseline="0" dirty="0" smtClean="0">
                          <a:solidFill>
                            <a:srgbClr val="FF0000"/>
                          </a:solidFill>
                        </a:rPr>
                        <a:t> - 20%</a:t>
                      </a:r>
                      <a:endParaRPr lang="fr-FR" sz="1800" dirty="0">
                        <a:solidFill>
                          <a:srgbClr val="FF0000"/>
                        </a:solidFill>
                      </a:endParaRPr>
                    </a:p>
                  </a:txBody>
                  <a:tcPr anchor="ctr"/>
                </a:tc>
                <a:tc>
                  <a:txBody>
                    <a:bodyPr/>
                    <a:lstStyle/>
                    <a:p>
                      <a:pPr algn="ctr"/>
                      <a:r>
                        <a:rPr lang="fr-FR" sz="1600" dirty="0" err="1" smtClean="0">
                          <a:solidFill>
                            <a:srgbClr val="FF0000"/>
                          </a:solidFill>
                          <a:latin typeface="Symbol" charset="2"/>
                          <a:cs typeface="Symbol" charset="2"/>
                        </a:rPr>
                        <a:t>gg</a:t>
                      </a:r>
                      <a:r>
                        <a:rPr lang="fr-FR" sz="1600" dirty="0" err="1" smtClean="0"/>
                        <a:t>,</a:t>
                      </a:r>
                      <a:r>
                        <a:rPr lang="fr-FR" sz="1600" dirty="0" err="1" smtClean="0">
                          <a:latin typeface="Symbol" charset="2"/>
                          <a:cs typeface="Symbol" charset="2"/>
                        </a:rPr>
                        <a:t>g</a:t>
                      </a:r>
                      <a:r>
                        <a:rPr lang="fr-FR" sz="1600" dirty="0" err="1" smtClean="0"/>
                        <a:t>j</a:t>
                      </a:r>
                      <a:r>
                        <a:rPr lang="fr-FR" sz="1600" dirty="0" smtClean="0"/>
                        <a:t> and </a:t>
                      </a:r>
                      <a:r>
                        <a:rPr lang="fr-FR" sz="1600" dirty="0" err="1" smtClean="0"/>
                        <a:t>jj</a:t>
                      </a:r>
                      <a:endParaRPr lang="fr-FR" sz="1600" dirty="0">
                        <a:solidFill>
                          <a:srgbClr val="FFFFFF"/>
                        </a:solidFill>
                      </a:endParaRPr>
                    </a:p>
                  </a:txBody>
                  <a:tcPr anchor="ctr"/>
                </a:tc>
                <a:tc>
                  <a:txBody>
                    <a:bodyPr/>
                    <a:lstStyle/>
                    <a:p>
                      <a:pPr algn="ctr"/>
                      <a:r>
                        <a:rPr lang="fr-FR" sz="1600" dirty="0" err="1" smtClean="0">
                          <a:solidFill>
                            <a:schemeClr val="tx1"/>
                          </a:solidFill>
                        </a:rPr>
                        <a:t>Hgg</a:t>
                      </a:r>
                      <a:r>
                        <a:rPr lang="fr-FR" sz="1600" dirty="0" smtClean="0">
                          <a:solidFill>
                            <a:schemeClr val="tx1"/>
                          </a:solidFill>
                        </a:rPr>
                        <a:t>,</a:t>
                      </a:r>
                      <a:r>
                        <a:rPr lang="fr-FR" sz="1600" baseline="0" dirty="0" smtClean="0">
                          <a:solidFill>
                            <a:schemeClr val="tx1"/>
                          </a:solidFill>
                        </a:rPr>
                        <a:t> VBF, VH</a:t>
                      </a:r>
                      <a:endParaRPr lang="fr-FR" sz="1600" dirty="0">
                        <a:solidFill>
                          <a:srgbClr val="FFFFFF"/>
                        </a:solidFill>
                      </a:endParaRPr>
                    </a:p>
                  </a:txBody>
                  <a:tcPr anchor="ctr"/>
                </a:tc>
                <a:tc>
                  <a:txBody>
                    <a:bodyPr/>
                    <a:lstStyle/>
                    <a:p>
                      <a:pPr algn="ctr"/>
                      <a:r>
                        <a:rPr lang="fr-FR" sz="1600" dirty="0" smtClean="0"/>
                        <a:t>4.9 </a:t>
                      </a:r>
                      <a:r>
                        <a:rPr lang="fr-FR" sz="1200" dirty="0" smtClean="0"/>
                        <a:t>&amp;</a:t>
                      </a:r>
                      <a:r>
                        <a:rPr lang="fr-FR" sz="1600" dirty="0" smtClean="0"/>
                        <a:t> </a:t>
                      </a:r>
                      <a:r>
                        <a:rPr lang="fr-FR" sz="1600" dirty="0" smtClean="0">
                          <a:solidFill>
                            <a:srgbClr val="FF0000"/>
                          </a:solidFill>
                        </a:rPr>
                        <a:t>13 fb</a:t>
                      </a:r>
                      <a:r>
                        <a:rPr lang="fr-FR" sz="1600" baseline="30000" dirty="0" smtClean="0">
                          <a:solidFill>
                            <a:srgbClr val="FF0000"/>
                          </a:solidFill>
                        </a:rPr>
                        <a:t>-1</a:t>
                      </a:r>
                      <a:endParaRPr lang="fr-FR" sz="1600" dirty="0">
                        <a:solidFill>
                          <a:srgbClr val="FF0000"/>
                        </a:solidFill>
                      </a:endParaRPr>
                    </a:p>
                  </a:txBody>
                  <a:tcPr anchor="ctr"/>
                </a:tc>
              </a:tr>
            </a:tbl>
          </a:graphicData>
        </a:graphic>
      </p:graphicFrame>
      <p:sp>
        <p:nvSpPr>
          <p:cNvPr id="8" name="ZoneTexte 7"/>
          <p:cNvSpPr txBox="1"/>
          <p:nvPr/>
        </p:nvSpPr>
        <p:spPr>
          <a:xfrm>
            <a:off x="581659" y="5155167"/>
            <a:ext cx="2874517" cy="369332"/>
          </a:xfrm>
          <a:prstGeom prst="rect">
            <a:avLst/>
          </a:prstGeom>
          <a:noFill/>
        </p:spPr>
        <p:txBody>
          <a:bodyPr wrap="none" rtlCol="0">
            <a:spAutoFit/>
          </a:bodyPr>
          <a:lstStyle/>
          <a:p>
            <a:r>
              <a:rPr lang="fr-FR" dirty="0" err="1" smtClean="0">
                <a:latin typeface="Symbol" charset="2"/>
                <a:cs typeface="Symbol" charset="2"/>
              </a:rPr>
              <a:t>gg</a:t>
            </a:r>
            <a:r>
              <a:rPr lang="fr-FR" dirty="0" smtClean="0"/>
              <a:t> </a:t>
            </a:r>
            <a:r>
              <a:rPr lang="fr-FR" dirty="0" err="1" smtClean="0"/>
              <a:t>channel</a:t>
            </a:r>
            <a:r>
              <a:rPr lang="fr-FR" dirty="0" smtClean="0"/>
              <a:t> basic </a:t>
            </a:r>
            <a:r>
              <a:rPr lang="fr-FR" dirty="0" err="1" smtClean="0"/>
              <a:t>facts</a:t>
            </a:r>
            <a:r>
              <a:rPr lang="fr-FR" dirty="0" smtClean="0"/>
              <a:t> </a:t>
            </a:r>
            <a:r>
              <a:rPr lang="fr-FR" dirty="0" err="1"/>
              <a:t>s</a:t>
            </a:r>
            <a:r>
              <a:rPr lang="fr-FR" dirty="0" err="1" smtClean="0"/>
              <a:t>heet</a:t>
            </a:r>
            <a:r>
              <a:rPr lang="fr-FR" dirty="0" smtClean="0"/>
              <a:t> :</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xmlns="" val="1192356581"/>
              </p:ext>
            </p:extLst>
          </p:nvPr>
        </p:nvGraphicFramePr>
        <p:xfrm>
          <a:off x="8098612" y="5800328"/>
          <a:ext cx="677085" cy="448071"/>
        </p:xfrm>
        <a:graphic>
          <a:graphicData uri="http://schemas.openxmlformats.org/presentationml/2006/ole">
            <p:oleObj spid="_x0000_s1027074" name="Équation" r:id="rId4" imgW="393120" imgH="264960" progId="Equation.3">
              <p:embed/>
            </p:oleObj>
          </a:graphicData>
        </a:graphic>
      </p:graphicFrame>
      <p:pic>
        <p:nvPicPr>
          <p:cNvPr id="2" name="Image 1" descr="ggED.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04048" y="76199"/>
            <a:ext cx="4000252" cy="4000252"/>
          </a:xfrm>
          <a:prstGeom prst="rect">
            <a:avLst/>
          </a:prstGeom>
        </p:spPr>
      </p:pic>
      <p:sp>
        <p:nvSpPr>
          <p:cNvPr id="7" name="TextBox 2"/>
          <p:cNvSpPr txBox="1"/>
          <p:nvPr/>
        </p:nvSpPr>
        <p:spPr>
          <a:xfrm>
            <a:off x="294219" y="557777"/>
            <a:ext cx="7753593" cy="932563"/>
          </a:xfrm>
          <a:prstGeom prst="rect">
            <a:avLst/>
          </a:prstGeom>
          <a:noFill/>
        </p:spPr>
        <p:txBody>
          <a:bodyPr wrap="square" rtlCol="0">
            <a:spAutoFit/>
          </a:bodyPr>
          <a:lstStyle/>
          <a:p>
            <a:pPr>
              <a:lnSpc>
                <a:spcPct val="120000"/>
              </a:lnSpc>
            </a:pPr>
            <a:r>
              <a:rPr lang="en-US" sz="2800" i="1" dirty="0">
                <a:latin typeface="Trebuchet MS"/>
                <a:cs typeface="Trebuchet MS"/>
              </a:rPr>
              <a:t>H</a:t>
            </a:r>
            <a:r>
              <a:rPr lang="en-US" sz="2800" dirty="0">
                <a:latin typeface="Trebuchet MS"/>
                <a:cs typeface="Trebuchet MS"/>
              </a:rPr>
              <a:t> </a:t>
            </a:r>
            <a:r>
              <a:rPr lang="en-US" sz="2800" dirty="0">
                <a:latin typeface="Symbol" charset="2"/>
                <a:cs typeface="Symbol" charset="2"/>
              </a:rPr>
              <a:t>®</a:t>
            </a:r>
            <a:r>
              <a:rPr lang="en-US" sz="2800" dirty="0">
                <a:latin typeface="Trebuchet MS"/>
                <a:cs typeface="Trebuchet MS"/>
              </a:rPr>
              <a:t> </a:t>
            </a:r>
            <a:r>
              <a:rPr lang="en-US" sz="2800" i="1" dirty="0" err="1">
                <a:latin typeface="Symbol" charset="2"/>
                <a:cs typeface="Symbol" charset="2"/>
              </a:rPr>
              <a:t>gg</a:t>
            </a:r>
            <a:r>
              <a:rPr lang="en-US" sz="2800" i="1" dirty="0">
                <a:latin typeface="Symbol" charset="2"/>
                <a:cs typeface="Symbol" charset="2"/>
              </a:rPr>
              <a:t> </a:t>
            </a:r>
            <a:r>
              <a:rPr lang="fr-FR" sz="2800" dirty="0">
                <a:latin typeface="Trebuchet MS"/>
                <a:cs typeface="Trebuchet MS"/>
              </a:rPr>
              <a:t> </a:t>
            </a:r>
            <a:r>
              <a:rPr lang="fr-FR" sz="2800" dirty="0" smtClean="0">
                <a:latin typeface="Trebuchet MS"/>
                <a:cs typeface="Trebuchet MS"/>
              </a:rPr>
              <a:t>Update</a:t>
            </a:r>
          </a:p>
          <a:p>
            <a:pPr>
              <a:lnSpc>
                <a:spcPct val="120000"/>
              </a:lnSpc>
            </a:pPr>
            <a:r>
              <a:rPr lang="en-US" dirty="0" smtClean="0">
                <a:latin typeface="Trebuchet MS"/>
                <a:cs typeface="Trebuchet MS"/>
              </a:rPr>
              <a:t>Since “Discovery Paper” </a:t>
            </a:r>
            <a:r>
              <a:rPr lang="en-US" sz="1400" dirty="0" smtClean="0">
                <a:latin typeface="Trebuchet MS"/>
                <a:cs typeface="Trebuchet MS"/>
              </a:rPr>
              <a:t>PLB 716</a:t>
            </a:r>
            <a:endParaRPr lang="en-US" sz="1400" dirty="0" smtClean="0">
              <a:latin typeface="Symbol" charset="2"/>
              <a:cs typeface="Symbol" charset="2"/>
            </a:endParaRPr>
          </a:p>
        </p:txBody>
      </p:sp>
      <p:sp>
        <p:nvSpPr>
          <p:cNvPr id="11" name="ZoneTexte 10"/>
          <p:cNvSpPr txBox="1"/>
          <p:nvPr/>
        </p:nvSpPr>
        <p:spPr>
          <a:xfrm>
            <a:off x="581659" y="1649977"/>
            <a:ext cx="2095445" cy="338554"/>
          </a:xfrm>
          <a:prstGeom prst="rect">
            <a:avLst/>
          </a:prstGeom>
          <a:noFill/>
        </p:spPr>
        <p:txBody>
          <a:bodyPr wrap="none" rtlCol="0">
            <a:spAutoFit/>
          </a:bodyPr>
          <a:lstStyle/>
          <a:p>
            <a:r>
              <a:rPr lang="fr-FR" sz="1600" dirty="0" smtClean="0">
                <a:solidFill>
                  <a:srgbClr val="FF0000"/>
                </a:solidFill>
              </a:rPr>
              <a:t>ATLAS-CONF-2012-168</a:t>
            </a:r>
            <a:endParaRPr lang="fr-FR" sz="1600" dirty="0">
              <a:solidFill>
                <a:srgbClr val="FF0000"/>
              </a:solidFill>
            </a:endParaRPr>
          </a:p>
        </p:txBody>
      </p:sp>
      <p:sp>
        <p:nvSpPr>
          <p:cNvPr id="16" name="TextBox 15"/>
          <p:cNvSpPr txBox="1"/>
          <p:nvPr/>
        </p:nvSpPr>
        <p:spPr>
          <a:xfrm>
            <a:off x="107504" y="2776860"/>
            <a:ext cx="8928992" cy="1754326"/>
          </a:xfrm>
          <a:prstGeom prst="rect">
            <a:avLst/>
          </a:prstGeom>
          <a:solidFill>
            <a:srgbClr val="FFCC99"/>
          </a:solidFill>
          <a:ln>
            <a:solidFill>
              <a:schemeClr val="tx1"/>
            </a:solidFill>
          </a:ln>
        </p:spPr>
        <p:txBody>
          <a:bodyPr wrap="square" rtlCol="0">
            <a:spAutoFit/>
          </a:bodyPr>
          <a:lstStyle/>
          <a:p>
            <a:pPr marL="285750" indent="-285750">
              <a:buFont typeface="Wingdings" charset="2"/>
              <a:buChar char="q"/>
            </a:pPr>
            <a:r>
              <a:rPr lang="en-US" dirty="0" smtClean="0">
                <a:effectLst/>
                <a:ea typeface="Lucida Grande"/>
                <a:cs typeface="Lucida Grande"/>
              </a:rPr>
              <a:t>Small cross-section: </a:t>
            </a:r>
            <a:r>
              <a:rPr lang="en-US" dirty="0" err="1" smtClean="0">
                <a:effectLst/>
                <a:ea typeface="Lucida Grande"/>
                <a:cs typeface="Lucida Grande"/>
              </a:rPr>
              <a:t>σ</a:t>
            </a:r>
            <a:r>
              <a:rPr lang="en-US" dirty="0" smtClean="0">
                <a:effectLst/>
              </a:rPr>
              <a:t> ~ 40 </a:t>
            </a:r>
            <a:r>
              <a:rPr lang="en-US" dirty="0" err="1" smtClean="0">
                <a:effectLst/>
              </a:rPr>
              <a:t>fb</a:t>
            </a:r>
            <a:endParaRPr lang="en-US" dirty="0" smtClean="0">
              <a:effectLst/>
            </a:endParaRPr>
          </a:p>
          <a:p>
            <a:pPr marL="285750" indent="-285750">
              <a:buFont typeface="Wingdings" charset="2"/>
              <a:buChar char="q"/>
            </a:pPr>
            <a:r>
              <a:rPr lang="en-US" dirty="0">
                <a:effectLst/>
                <a:ea typeface="Lucida Grande"/>
                <a:cs typeface="Lucida Grande"/>
              </a:rPr>
              <a:t>S</a:t>
            </a:r>
            <a:r>
              <a:rPr lang="en-US" dirty="0" smtClean="0">
                <a:effectLst/>
                <a:ea typeface="Lucida Grande"/>
                <a:cs typeface="Lucida Grande"/>
              </a:rPr>
              <a:t>imple final state: two </a:t>
            </a:r>
            <a:r>
              <a:rPr lang="en-US" dirty="0">
                <a:effectLst/>
                <a:ea typeface="Lucida Grande"/>
                <a:cs typeface="Lucida Grande"/>
              </a:rPr>
              <a:t>high-</a:t>
            </a:r>
            <a:r>
              <a:rPr lang="en-US" dirty="0" err="1">
                <a:effectLst/>
                <a:ea typeface="Lucida Grande"/>
                <a:cs typeface="Lucida Grande"/>
              </a:rPr>
              <a:t>p</a:t>
            </a:r>
            <a:r>
              <a:rPr lang="en-US" baseline="-25000" dirty="0" err="1">
                <a:effectLst/>
                <a:ea typeface="Lucida Grande"/>
                <a:cs typeface="Lucida Grande"/>
              </a:rPr>
              <a:t>T</a:t>
            </a:r>
            <a:r>
              <a:rPr lang="en-US" dirty="0">
                <a:effectLst/>
                <a:ea typeface="Lucida Grande"/>
                <a:cs typeface="Lucida Grande"/>
              </a:rPr>
              <a:t> photons </a:t>
            </a:r>
            <a:endParaRPr lang="en-US" dirty="0" smtClean="0">
              <a:effectLst/>
              <a:ea typeface="Lucida Grande"/>
              <a:cs typeface="Lucida Grande"/>
            </a:endParaRPr>
          </a:p>
          <a:p>
            <a:r>
              <a:rPr lang="en-US" dirty="0">
                <a:effectLst/>
                <a:ea typeface="Lucida Grande"/>
                <a:cs typeface="Lucida Grande"/>
              </a:rPr>
              <a:t> </a:t>
            </a:r>
            <a:r>
              <a:rPr lang="en-US" dirty="0" smtClean="0">
                <a:effectLst/>
                <a:ea typeface="Lucida Grande"/>
                <a:cs typeface="Lucida Grande"/>
              </a:rPr>
              <a:t>    </a:t>
            </a:r>
            <a:r>
              <a:rPr lang="en-US" dirty="0" smtClean="0">
                <a:effectLst/>
              </a:rPr>
              <a:t>E</a:t>
            </a:r>
            <a:r>
              <a:rPr lang="en-US" baseline="-25000" dirty="0" smtClean="0">
                <a:effectLst/>
              </a:rPr>
              <a:t>T</a:t>
            </a:r>
            <a:r>
              <a:rPr lang="en-US" dirty="0" smtClean="0">
                <a:effectLst/>
              </a:rPr>
              <a:t> </a:t>
            </a:r>
            <a:r>
              <a:rPr lang="en-US" dirty="0">
                <a:effectLst/>
              </a:rPr>
              <a:t>(</a:t>
            </a:r>
            <a:r>
              <a:rPr lang="en-US" dirty="0">
                <a:effectLst/>
                <a:ea typeface="Lucida Grande"/>
                <a:cs typeface="Lucida Grande"/>
              </a:rPr>
              <a:t>γ</a:t>
            </a:r>
            <a:r>
              <a:rPr lang="en-US" baseline="-25000" dirty="0">
                <a:effectLst/>
                <a:ea typeface="Lucida Grande"/>
                <a:cs typeface="Lucida Grande"/>
              </a:rPr>
              <a:t>1</a:t>
            </a:r>
            <a:r>
              <a:rPr lang="en-US" dirty="0">
                <a:effectLst/>
                <a:ea typeface="Lucida Grande"/>
                <a:cs typeface="Lucida Grande"/>
              </a:rPr>
              <a:t>, γ</a:t>
            </a:r>
            <a:r>
              <a:rPr lang="en-US" baseline="-25000" dirty="0">
                <a:effectLst/>
                <a:ea typeface="Lucida Grande"/>
                <a:cs typeface="Lucida Grande"/>
              </a:rPr>
              <a:t>2</a:t>
            </a:r>
            <a:r>
              <a:rPr lang="en-US" dirty="0">
                <a:effectLst/>
              </a:rPr>
              <a:t>) &gt; 40, </a:t>
            </a:r>
            <a:r>
              <a:rPr lang="en-US" dirty="0" smtClean="0"/>
              <a:t>30</a:t>
            </a:r>
            <a:r>
              <a:rPr lang="en-US" dirty="0" smtClean="0">
                <a:effectLst/>
              </a:rPr>
              <a:t> </a:t>
            </a:r>
            <a:r>
              <a:rPr lang="en-US" dirty="0" err="1" smtClean="0">
                <a:effectLst/>
              </a:rPr>
              <a:t>GeV</a:t>
            </a:r>
            <a:endParaRPr lang="en-US" dirty="0" smtClean="0">
              <a:effectLst/>
            </a:endParaRPr>
          </a:p>
          <a:p>
            <a:pPr marL="285750" indent="-285750">
              <a:buFont typeface="Wingdings" charset="2"/>
              <a:buChar char="q"/>
            </a:pPr>
            <a:r>
              <a:rPr lang="en-US" dirty="0">
                <a:effectLst/>
              </a:rPr>
              <a:t>Main background: </a:t>
            </a:r>
            <a:r>
              <a:rPr lang="en-US" dirty="0" err="1">
                <a:effectLst/>
                <a:ea typeface="Lucida Grande"/>
                <a:cs typeface="Lucida Grande"/>
              </a:rPr>
              <a:t>γγ</a:t>
            </a:r>
            <a:r>
              <a:rPr lang="en-US" dirty="0">
                <a:effectLst/>
              </a:rPr>
              <a:t> </a:t>
            </a:r>
            <a:r>
              <a:rPr lang="en-US" dirty="0" smtClean="0">
                <a:effectLst/>
              </a:rPr>
              <a:t>continuum (irreducible, smooth, ..)</a:t>
            </a:r>
          </a:p>
          <a:p>
            <a:pPr marL="285750" indent="-285750">
              <a:buFont typeface="Wingdings" charset="2"/>
              <a:buChar char="q"/>
            </a:pPr>
            <a:r>
              <a:rPr lang="en-US" dirty="0" smtClean="0">
                <a:effectLst/>
              </a:rPr>
              <a:t>Events divided into categories based on </a:t>
            </a:r>
            <a:r>
              <a:rPr lang="en-US" dirty="0" smtClean="0">
                <a:effectLst/>
                <a:ea typeface="Lucida Grande"/>
                <a:cs typeface="Lucida Grande"/>
              </a:rPr>
              <a:t>η</a:t>
            </a:r>
            <a:r>
              <a:rPr lang="en-US" dirty="0">
                <a:effectLst/>
              </a:rPr>
              <a:t>-</a:t>
            </a:r>
            <a:r>
              <a:rPr lang="en-US" dirty="0" smtClean="0">
                <a:effectLst/>
              </a:rPr>
              <a:t>photon  </a:t>
            </a:r>
          </a:p>
          <a:p>
            <a:pPr marL="285750" indent="-285750"/>
            <a:r>
              <a:rPr lang="en-US" dirty="0" smtClean="0"/>
              <a:t>       </a:t>
            </a:r>
            <a:r>
              <a:rPr lang="en-US" dirty="0" smtClean="0">
                <a:effectLst/>
              </a:rPr>
              <a:t>(e.g. central, rest, …), converted/unconverted, </a:t>
            </a:r>
            <a:r>
              <a:rPr lang="en-US" dirty="0" err="1" smtClean="0">
                <a:effectLst/>
              </a:rPr>
              <a:t>p</a:t>
            </a:r>
            <a:r>
              <a:rPr lang="en-US" baseline="-25000" dirty="0" err="1" smtClean="0">
                <a:effectLst/>
              </a:rPr>
              <a:t>T</a:t>
            </a:r>
            <a:r>
              <a:rPr lang="en-US" baseline="30000" dirty="0" err="1" smtClean="0">
                <a:effectLst/>
                <a:ea typeface="Lucida Grande"/>
                <a:cs typeface="Lucida Grande"/>
              </a:rPr>
              <a:t>γγ</a:t>
            </a:r>
            <a:r>
              <a:rPr lang="en-US" dirty="0" smtClean="0">
                <a:effectLst/>
              </a:rPr>
              <a:t> along thrust axis</a:t>
            </a:r>
          </a:p>
        </p:txBody>
      </p:sp>
    </p:spTree>
    <p:extLst>
      <p:ext uri="{BB962C8B-B14F-4D97-AF65-F5344CB8AC3E}">
        <p14:creationId xmlns:p14="http://schemas.microsoft.com/office/powerpoint/2010/main" xmlns="" val="15767722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50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6" name="TextBox 16"/>
          <p:cNvSpPr txBox="1"/>
          <p:nvPr/>
        </p:nvSpPr>
        <p:spPr>
          <a:xfrm>
            <a:off x="104328" y="781621"/>
            <a:ext cx="8963472" cy="2488886"/>
          </a:xfrm>
          <a:prstGeom prst="rect">
            <a:avLst/>
          </a:prstGeom>
          <a:noFill/>
          <a:ln>
            <a:noFill/>
          </a:ln>
        </p:spPr>
        <p:txBody>
          <a:bodyPr wrap="square" rtlCol="0">
            <a:spAutoFit/>
          </a:bodyPr>
          <a:lstStyle/>
          <a:p>
            <a:pPr>
              <a:lnSpc>
                <a:spcPct val="140000"/>
              </a:lnSpc>
            </a:pPr>
            <a:r>
              <a:rPr lang="en-US" sz="1600" dirty="0" smtClean="0">
                <a:solidFill>
                  <a:srgbClr val="3366FF"/>
                </a:solidFill>
                <a:latin typeface="Trebuchet MS"/>
                <a:ea typeface="Lucida Grande"/>
                <a:cs typeface="Trebuchet MS"/>
              </a:rPr>
              <a:t>Simple </a:t>
            </a:r>
            <a:r>
              <a:rPr lang="en-US" sz="1600" dirty="0">
                <a:solidFill>
                  <a:srgbClr val="3366FF"/>
                </a:solidFill>
                <a:latin typeface="Trebuchet MS"/>
                <a:ea typeface="Lucida Grande"/>
                <a:cs typeface="Trebuchet MS"/>
              </a:rPr>
              <a:t>topology</a:t>
            </a:r>
            <a:r>
              <a:rPr lang="en-US" sz="1600" dirty="0">
                <a:latin typeface="Trebuchet MS"/>
                <a:ea typeface="Lucida Grande"/>
                <a:cs typeface="Trebuchet MS"/>
              </a:rPr>
              <a:t>: two high-</a:t>
            </a:r>
            <a:r>
              <a:rPr lang="en-US" sz="1600" dirty="0" err="1">
                <a:latin typeface="Trebuchet MS"/>
                <a:ea typeface="Lucida Grande"/>
                <a:cs typeface="Trebuchet MS"/>
              </a:rPr>
              <a:t>p</a:t>
            </a:r>
            <a:r>
              <a:rPr lang="en-US" sz="1600" baseline="-25000" dirty="0" err="1">
                <a:latin typeface="Trebuchet MS"/>
                <a:ea typeface="Lucida Grande"/>
                <a:cs typeface="Trebuchet MS"/>
              </a:rPr>
              <a:t>T</a:t>
            </a:r>
            <a:r>
              <a:rPr lang="en-US" sz="1600" dirty="0">
                <a:latin typeface="Trebuchet MS"/>
                <a:ea typeface="Lucida Grande"/>
                <a:cs typeface="Trebuchet MS"/>
              </a:rPr>
              <a:t> isolated photons  </a:t>
            </a:r>
            <a:r>
              <a:rPr lang="en-US" sz="1600" dirty="0">
                <a:latin typeface="Trebuchet MS"/>
                <a:cs typeface="Trebuchet MS"/>
              </a:rPr>
              <a:t>E</a:t>
            </a:r>
            <a:r>
              <a:rPr lang="en-US" sz="1600" baseline="-25000" dirty="0">
                <a:latin typeface="Trebuchet MS"/>
                <a:cs typeface="Trebuchet MS"/>
              </a:rPr>
              <a:t>T</a:t>
            </a:r>
            <a:r>
              <a:rPr lang="en-US" sz="1600" dirty="0">
                <a:latin typeface="Trebuchet MS"/>
                <a:cs typeface="Trebuchet MS"/>
              </a:rPr>
              <a:t> </a:t>
            </a:r>
            <a:r>
              <a:rPr lang="en-US" sz="1600" dirty="0" smtClean="0">
                <a:latin typeface="Trebuchet MS"/>
                <a:cs typeface="Trebuchet MS"/>
              </a:rPr>
              <a:t>(</a:t>
            </a:r>
            <a:r>
              <a:rPr lang="en-US" sz="1600" dirty="0" smtClean="0">
                <a:latin typeface="Symbol" charset="2"/>
                <a:ea typeface="Lucida Grande"/>
                <a:cs typeface="Symbol" charset="2"/>
              </a:rPr>
              <a:t>g</a:t>
            </a:r>
            <a:r>
              <a:rPr lang="en-US" sz="1600" baseline="-25000" dirty="0" smtClean="0">
                <a:latin typeface="Trebuchet MS"/>
                <a:ea typeface="Lucida Grande"/>
                <a:cs typeface="Trebuchet MS"/>
              </a:rPr>
              <a:t>1</a:t>
            </a:r>
            <a:r>
              <a:rPr lang="en-US" sz="1600" dirty="0">
                <a:latin typeface="Trebuchet MS"/>
                <a:ea typeface="Lucida Grande"/>
                <a:cs typeface="Trebuchet MS"/>
              </a:rPr>
              <a:t>, </a:t>
            </a:r>
            <a:r>
              <a:rPr lang="en-US" sz="1600" dirty="0" smtClean="0">
                <a:latin typeface="Symbol" charset="2"/>
                <a:ea typeface="Lucida Grande"/>
                <a:cs typeface="Symbol" charset="2"/>
              </a:rPr>
              <a:t>g</a:t>
            </a:r>
            <a:r>
              <a:rPr lang="en-US" sz="1600" baseline="-25000" dirty="0" smtClean="0">
                <a:latin typeface="Trebuchet MS"/>
                <a:ea typeface="Lucida Grande"/>
                <a:cs typeface="Trebuchet MS"/>
              </a:rPr>
              <a:t>2</a:t>
            </a:r>
            <a:r>
              <a:rPr lang="en-US" sz="1600" dirty="0">
                <a:latin typeface="Trebuchet MS"/>
                <a:cs typeface="Trebuchet MS"/>
              </a:rPr>
              <a:t>) &gt; 40, 30 </a:t>
            </a:r>
            <a:r>
              <a:rPr lang="en-US" sz="1600" dirty="0" err="1" smtClean="0">
                <a:latin typeface="Trebuchet MS"/>
                <a:cs typeface="Trebuchet MS"/>
              </a:rPr>
              <a:t>GeV</a:t>
            </a:r>
            <a:endParaRPr lang="en-US" sz="1600" dirty="0" smtClean="0">
              <a:effectLst/>
              <a:latin typeface="Trebuchet MS"/>
              <a:cs typeface="Trebuchet MS"/>
            </a:endParaRPr>
          </a:p>
          <a:p>
            <a:pPr>
              <a:lnSpc>
                <a:spcPct val="140000"/>
              </a:lnSpc>
            </a:pPr>
            <a:r>
              <a:rPr lang="en-US" sz="1600" dirty="0" smtClean="0">
                <a:solidFill>
                  <a:srgbClr val="3366FF"/>
                </a:solidFill>
                <a:effectLst/>
                <a:latin typeface="Trebuchet MS"/>
                <a:cs typeface="Trebuchet MS"/>
              </a:rPr>
              <a:t>To increase sensitivity, overall and to specific production processes 12 exclusive categories</a:t>
            </a:r>
            <a:r>
              <a:rPr lang="en-US" sz="1600" dirty="0" smtClean="0">
                <a:effectLst/>
                <a:latin typeface="Trebuchet MS"/>
                <a:cs typeface="Trebuchet MS"/>
              </a:rPr>
              <a:t>:</a:t>
            </a:r>
          </a:p>
          <a:p>
            <a:pPr marL="742950" lvl="1" indent="-285750">
              <a:lnSpc>
                <a:spcPct val="140000"/>
              </a:lnSpc>
              <a:buFontTx/>
              <a:buChar char="-"/>
            </a:pPr>
            <a:r>
              <a:rPr lang="en-US" sz="1600" dirty="0" smtClean="0">
                <a:effectLst/>
                <a:latin typeface="Symbol" charset="2"/>
                <a:cs typeface="Symbol" charset="2"/>
              </a:rPr>
              <a:t>g</a:t>
            </a:r>
            <a:r>
              <a:rPr lang="en-US" sz="1600" dirty="0" smtClean="0">
                <a:effectLst/>
                <a:latin typeface="Trebuchet MS"/>
                <a:cs typeface="Trebuchet MS"/>
              </a:rPr>
              <a:t> rapidity, converted/unconverted </a:t>
            </a:r>
            <a:r>
              <a:rPr lang="en-US" sz="1600" dirty="0" smtClean="0">
                <a:effectLst/>
                <a:latin typeface="Symbol" charset="2"/>
                <a:ea typeface="Lucida Grande"/>
                <a:cs typeface="Symbol" charset="2"/>
              </a:rPr>
              <a:t>g</a:t>
            </a:r>
            <a:r>
              <a:rPr lang="en-US" sz="1600" dirty="0" smtClean="0">
                <a:effectLst/>
                <a:latin typeface="Trebuchet MS"/>
                <a:cs typeface="Trebuchet MS"/>
              </a:rPr>
              <a:t>, </a:t>
            </a:r>
            <a:r>
              <a:rPr lang="en-US" sz="1600" dirty="0" err="1" smtClean="0">
                <a:effectLst/>
                <a:latin typeface="Trebuchet MS"/>
                <a:cs typeface="Trebuchet MS"/>
              </a:rPr>
              <a:t>p</a:t>
            </a:r>
            <a:r>
              <a:rPr lang="en-US" sz="1600" baseline="-25000" dirty="0" err="1" smtClean="0">
                <a:effectLst/>
                <a:latin typeface="Trebuchet MS"/>
                <a:cs typeface="Trebuchet MS"/>
              </a:rPr>
              <a:t>Tt</a:t>
            </a:r>
            <a:r>
              <a:rPr lang="en-US" sz="1600" dirty="0">
                <a:latin typeface="Trebuchet MS"/>
                <a:cs typeface="Trebuchet MS"/>
              </a:rPr>
              <a:t>(</a:t>
            </a:r>
            <a:r>
              <a:rPr lang="en-US" sz="1600" dirty="0" err="1">
                <a:latin typeface="Trebuchet MS"/>
                <a:cs typeface="Trebuchet MS"/>
              </a:rPr>
              <a:t>p</a:t>
            </a:r>
            <a:r>
              <a:rPr lang="en-US" sz="1600" baseline="-25000" dirty="0" err="1">
                <a:latin typeface="Trebuchet MS"/>
                <a:cs typeface="Trebuchet MS"/>
              </a:rPr>
              <a:t>T</a:t>
            </a:r>
            <a:r>
              <a:rPr lang="en-US" sz="1600" baseline="30000" dirty="0" err="1">
                <a:latin typeface="Trebuchet MS"/>
                <a:ea typeface="Lucida Grande"/>
                <a:cs typeface="Trebuchet MS"/>
              </a:rPr>
              <a:t>γγ</a:t>
            </a:r>
            <a:r>
              <a:rPr lang="en-US" sz="1600" dirty="0">
                <a:latin typeface="Trebuchet MS"/>
                <a:cs typeface="Trebuchet MS"/>
              </a:rPr>
              <a:t> perpendicular to </a:t>
            </a:r>
            <a:r>
              <a:rPr lang="en-US" sz="1600" dirty="0" err="1">
                <a:latin typeface="Symbol" charset="2"/>
                <a:ea typeface="Lucida Grande"/>
                <a:cs typeface="Symbol" charset="2"/>
              </a:rPr>
              <a:t>gg</a:t>
            </a:r>
            <a:r>
              <a:rPr lang="en-US" sz="1600" dirty="0">
                <a:latin typeface="Trebuchet MS"/>
                <a:ea typeface="Lucida Grande"/>
                <a:cs typeface="Trebuchet MS"/>
              </a:rPr>
              <a:t> “</a:t>
            </a:r>
            <a:r>
              <a:rPr lang="en-US" sz="1600" dirty="0">
                <a:latin typeface="Trebuchet MS"/>
                <a:cs typeface="Trebuchet MS"/>
              </a:rPr>
              <a:t>thrust” axis) </a:t>
            </a:r>
            <a:endParaRPr lang="en-US" sz="1600" dirty="0" smtClean="0">
              <a:effectLst/>
              <a:latin typeface="Trebuchet MS"/>
              <a:cs typeface="Trebuchet MS"/>
            </a:endParaRPr>
          </a:p>
          <a:p>
            <a:pPr marL="742950" lvl="1" indent="-285750">
              <a:lnSpc>
                <a:spcPct val="140000"/>
              </a:lnSpc>
              <a:buFontTx/>
              <a:buChar char="-"/>
            </a:pPr>
            <a:r>
              <a:rPr lang="en-US" sz="1600" dirty="0" smtClean="0">
                <a:effectLst/>
                <a:latin typeface="Trebuchet MS"/>
                <a:cs typeface="Trebuchet MS"/>
              </a:rPr>
              <a:t>presence </a:t>
            </a:r>
            <a:r>
              <a:rPr lang="en-US" sz="1600" dirty="0">
                <a:effectLst/>
                <a:latin typeface="Trebuchet MS"/>
                <a:cs typeface="Trebuchet MS"/>
              </a:rPr>
              <a:t>of 2 high-mass (</a:t>
            </a:r>
            <a:r>
              <a:rPr lang="en-US" sz="1600" dirty="0" err="1" smtClean="0">
                <a:effectLst/>
                <a:latin typeface="Trebuchet MS"/>
                <a:cs typeface="Trebuchet MS"/>
                <a:sym typeface="Wingdings"/>
              </a:rPr>
              <a:t>m</a:t>
            </a:r>
            <a:r>
              <a:rPr lang="en-US" sz="1600" baseline="-25000" dirty="0" err="1" smtClean="0">
                <a:effectLst/>
                <a:latin typeface="Trebuchet MS"/>
                <a:cs typeface="Trebuchet MS"/>
                <a:sym typeface="Wingdings"/>
              </a:rPr>
              <a:t>jj</a:t>
            </a:r>
            <a:r>
              <a:rPr lang="en-US" sz="1600" baseline="-25000" dirty="0" smtClean="0">
                <a:effectLst/>
                <a:latin typeface="Trebuchet MS"/>
                <a:cs typeface="Trebuchet MS"/>
                <a:sym typeface="Wingdings"/>
              </a:rPr>
              <a:t> </a:t>
            </a:r>
            <a:r>
              <a:rPr lang="en-US" sz="1600" dirty="0" smtClean="0">
                <a:effectLst/>
                <a:latin typeface="Trebuchet MS"/>
                <a:cs typeface="Trebuchet MS"/>
                <a:sym typeface="Wingdings"/>
              </a:rPr>
              <a:t>400 </a:t>
            </a:r>
            <a:r>
              <a:rPr lang="en-US" sz="1600" dirty="0" err="1">
                <a:effectLst/>
                <a:latin typeface="Trebuchet MS"/>
                <a:cs typeface="Trebuchet MS"/>
                <a:sym typeface="Wingdings"/>
              </a:rPr>
              <a:t>GeV</a:t>
            </a:r>
            <a:r>
              <a:rPr lang="en-US" sz="1600" dirty="0">
                <a:effectLst/>
                <a:latin typeface="Trebuchet MS"/>
                <a:cs typeface="Trebuchet MS"/>
                <a:sym typeface="Wingdings"/>
              </a:rPr>
              <a:t>) </a:t>
            </a:r>
            <a:r>
              <a:rPr lang="en-US" sz="1600" dirty="0">
                <a:effectLst/>
                <a:latin typeface="Trebuchet MS"/>
                <a:cs typeface="Trebuchet MS"/>
              </a:rPr>
              <a:t>forward jets </a:t>
            </a:r>
            <a:r>
              <a:rPr lang="en-US" sz="1600" dirty="0" smtClean="0">
                <a:effectLst/>
                <a:latin typeface="Trebuchet MS"/>
                <a:cs typeface="Trebuchet MS"/>
              </a:rPr>
              <a:t>target </a:t>
            </a:r>
            <a:r>
              <a:rPr lang="en-US" sz="1600" dirty="0">
                <a:effectLst/>
                <a:latin typeface="Trebuchet MS"/>
                <a:cs typeface="Trebuchet MS"/>
              </a:rPr>
              <a:t>VBF </a:t>
            </a:r>
            <a:r>
              <a:rPr lang="en-US" sz="1600" dirty="0" smtClean="0">
                <a:effectLst/>
                <a:latin typeface="Trebuchet MS"/>
                <a:cs typeface="Trebuchet MS"/>
              </a:rPr>
              <a:t>process</a:t>
            </a:r>
          </a:p>
          <a:p>
            <a:pPr>
              <a:lnSpc>
                <a:spcPct val="140000"/>
              </a:lnSpc>
            </a:pPr>
            <a:endParaRPr lang="en-US" sz="1600" dirty="0">
              <a:latin typeface="Trebuchet MS"/>
              <a:cs typeface="Trebuchet MS"/>
            </a:endParaRPr>
          </a:p>
          <a:p>
            <a:pPr marL="742950" lvl="1" indent="-285750">
              <a:lnSpc>
                <a:spcPct val="140000"/>
              </a:lnSpc>
              <a:buFontTx/>
              <a:buChar char="-"/>
            </a:pPr>
            <a:r>
              <a:rPr lang="en-US" sz="1600" dirty="0" smtClean="0">
                <a:effectLst/>
                <a:latin typeface="Trebuchet MS"/>
                <a:cs typeface="Trebuchet MS"/>
              </a:rPr>
              <a:t>1 lepton </a:t>
            </a:r>
            <a:r>
              <a:rPr lang="en-US" sz="1600" dirty="0" smtClean="0">
                <a:solidFill>
                  <a:prstClr val="black"/>
                </a:solidFill>
                <a:latin typeface="Symbol" charset="2"/>
                <a:cs typeface="Symbol" charset="2"/>
              </a:rPr>
              <a:t>® </a:t>
            </a:r>
            <a:r>
              <a:rPr lang="en-US" sz="1600" dirty="0" smtClean="0">
                <a:effectLst/>
                <a:latin typeface="Trebuchet MS"/>
                <a:cs typeface="Trebuchet MS"/>
                <a:sym typeface="Wingdings"/>
              </a:rPr>
              <a:t>target W/Z/</a:t>
            </a:r>
            <a:r>
              <a:rPr lang="en-US" sz="1600" dirty="0" err="1" smtClean="0">
                <a:effectLst/>
                <a:latin typeface="Trebuchet MS"/>
                <a:cs typeface="Trebuchet MS"/>
                <a:sym typeface="Wingdings"/>
              </a:rPr>
              <a:t>ttH</a:t>
            </a:r>
            <a:endParaRPr lang="en-US" sz="1600" dirty="0" smtClean="0">
              <a:effectLst/>
              <a:latin typeface="Trebuchet MS"/>
              <a:cs typeface="Trebuchet MS"/>
              <a:sym typeface="Wingdings"/>
            </a:endParaRPr>
          </a:p>
          <a:p>
            <a:pPr marL="742950" lvl="1" indent="-285750">
              <a:lnSpc>
                <a:spcPct val="140000"/>
              </a:lnSpc>
              <a:buFontTx/>
              <a:buChar char="-"/>
            </a:pPr>
            <a:r>
              <a:rPr lang="en-US" sz="1600" dirty="0" smtClean="0">
                <a:latin typeface="Trebuchet MS"/>
                <a:cs typeface="Trebuchet MS"/>
                <a:sym typeface="Wingdings"/>
              </a:rPr>
              <a:t>L</a:t>
            </a:r>
            <a:r>
              <a:rPr lang="en-US" sz="1600" dirty="0" smtClean="0">
                <a:effectLst/>
                <a:latin typeface="Trebuchet MS"/>
                <a:cs typeface="Trebuchet MS"/>
                <a:sym typeface="Wingdings"/>
              </a:rPr>
              <a:t>ow-mass di-jet (60 &lt;</a:t>
            </a:r>
            <a:r>
              <a:rPr lang="en-US" sz="1600" dirty="0" err="1" smtClean="0">
                <a:effectLst/>
                <a:latin typeface="Trebuchet MS"/>
                <a:cs typeface="Trebuchet MS"/>
                <a:sym typeface="Wingdings"/>
              </a:rPr>
              <a:t>m</a:t>
            </a:r>
            <a:r>
              <a:rPr lang="en-US" sz="1600" baseline="-25000" dirty="0" err="1" smtClean="0">
                <a:effectLst/>
                <a:latin typeface="Trebuchet MS"/>
                <a:cs typeface="Trebuchet MS"/>
                <a:sym typeface="Wingdings"/>
              </a:rPr>
              <a:t>jj</a:t>
            </a:r>
            <a:r>
              <a:rPr lang="en-US" sz="1600" dirty="0" smtClean="0">
                <a:effectLst/>
                <a:latin typeface="Trebuchet MS"/>
                <a:cs typeface="Trebuchet MS"/>
                <a:sym typeface="Wingdings"/>
              </a:rPr>
              <a:t>&lt;100 </a:t>
            </a:r>
            <a:r>
              <a:rPr lang="en-US" sz="1600" dirty="0" err="1" smtClean="0">
                <a:effectLst/>
                <a:latin typeface="Trebuchet MS"/>
                <a:cs typeface="Trebuchet MS"/>
                <a:sym typeface="Wingdings"/>
              </a:rPr>
              <a:t>GeV</a:t>
            </a:r>
            <a:r>
              <a:rPr lang="en-US" sz="1600" dirty="0" smtClean="0">
                <a:effectLst/>
                <a:latin typeface="Trebuchet MS"/>
                <a:cs typeface="Trebuchet MS"/>
                <a:sym typeface="Wingdings"/>
              </a:rPr>
              <a:t>) jets </a:t>
            </a:r>
            <a:r>
              <a:rPr lang="en-US" sz="1600" dirty="0" smtClean="0">
                <a:solidFill>
                  <a:prstClr val="black"/>
                </a:solidFill>
                <a:latin typeface="Symbol" charset="2"/>
                <a:cs typeface="Symbol" charset="2"/>
              </a:rPr>
              <a:t>® </a:t>
            </a:r>
            <a:r>
              <a:rPr lang="en-US" sz="1600" dirty="0" smtClean="0">
                <a:effectLst/>
                <a:latin typeface="Trebuchet MS"/>
                <a:cs typeface="Trebuchet MS"/>
                <a:sym typeface="Wingdings"/>
              </a:rPr>
              <a:t>target W</a:t>
            </a:r>
            <a:r>
              <a:rPr lang="en-US" sz="1600" dirty="0">
                <a:effectLst/>
                <a:latin typeface="Trebuchet MS"/>
                <a:cs typeface="Trebuchet MS"/>
                <a:sym typeface="Wingdings"/>
              </a:rPr>
              <a:t>/</a:t>
            </a:r>
            <a:r>
              <a:rPr lang="en-US" sz="1600" dirty="0" smtClean="0">
                <a:effectLst/>
                <a:latin typeface="Trebuchet MS"/>
                <a:cs typeface="Trebuchet MS"/>
                <a:sym typeface="Wingdings"/>
              </a:rPr>
              <a:t>ZH</a:t>
            </a:r>
          </a:p>
        </p:txBody>
      </p:sp>
      <p:sp>
        <p:nvSpPr>
          <p:cNvPr id="2" name="Accolade fermante 1"/>
          <p:cNvSpPr/>
          <p:nvPr/>
        </p:nvSpPr>
        <p:spPr>
          <a:xfrm>
            <a:off x="6261100" y="2683330"/>
            <a:ext cx="130677" cy="5871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ZoneTexte 5"/>
          <p:cNvSpPr txBox="1"/>
          <p:nvPr/>
        </p:nvSpPr>
        <p:spPr>
          <a:xfrm>
            <a:off x="6620378" y="2830611"/>
            <a:ext cx="1761622" cy="307777"/>
          </a:xfrm>
          <a:prstGeom prst="rect">
            <a:avLst/>
          </a:prstGeom>
          <a:noFill/>
        </p:spPr>
        <p:txBody>
          <a:bodyPr wrap="square" rtlCol="0">
            <a:spAutoFit/>
          </a:bodyPr>
          <a:lstStyle/>
          <a:p>
            <a:pPr marL="0" lvl="1"/>
            <a:r>
              <a:rPr lang="en-US" sz="1400" b="1" dirty="0">
                <a:solidFill>
                  <a:srgbClr val="FF0000"/>
                </a:solidFill>
                <a:latin typeface="Trebuchet MS"/>
                <a:cs typeface="Trebuchet MS"/>
                <a:sym typeface="Wingdings"/>
              </a:rPr>
              <a:t>NEW since </a:t>
            </a:r>
            <a:r>
              <a:rPr lang="en-US" sz="1400" b="1" dirty="0" smtClean="0">
                <a:solidFill>
                  <a:srgbClr val="FF0000"/>
                </a:solidFill>
                <a:latin typeface="Trebuchet MS"/>
                <a:cs typeface="Trebuchet MS"/>
                <a:sym typeface="Wingdings"/>
              </a:rPr>
              <a:t>PLB716</a:t>
            </a:r>
            <a:endParaRPr lang="en-US" sz="1400" b="1" dirty="0">
              <a:solidFill>
                <a:srgbClr val="FF0000"/>
              </a:solidFill>
              <a:latin typeface="Trebuchet MS"/>
              <a:cs typeface="Trebuchet MS"/>
              <a:sym typeface="Wingdings"/>
            </a:endParaRPr>
          </a:p>
        </p:txBody>
      </p:sp>
      <p:pic>
        <p:nvPicPr>
          <p:cNvPr id="15" name="Picture 7" descr="ECAL.png"/>
          <p:cNvPicPr preferRelativeResize="0">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26136" y="3995510"/>
            <a:ext cx="3982864" cy="2697390"/>
          </a:xfrm>
          <a:prstGeom prst="rect">
            <a:avLst/>
          </a:prstGeom>
          <a:ln>
            <a:solidFill>
              <a:srgbClr val="FFFFFF"/>
            </a:solidFill>
          </a:ln>
        </p:spPr>
      </p:pic>
      <p:sp>
        <p:nvSpPr>
          <p:cNvPr id="17" name="TextBox 18"/>
          <p:cNvSpPr txBox="1"/>
          <p:nvPr/>
        </p:nvSpPr>
        <p:spPr>
          <a:xfrm>
            <a:off x="4902201" y="3604491"/>
            <a:ext cx="3543299" cy="461665"/>
          </a:xfrm>
          <a:prstGeom prst="rect">
            <a:avLst/>
          </a:prstGeom>
          <a:noFill/>
          <a:ln>
            <a:noFill/>
          </a:ln>
        </p:spPr>
        <p:txBody>
          <a:bodyPr wrap="square" rtlCol="0">
            <a:spAutoFit/>
          </a:bodyPr>
          <a:lstStyle/>
          <a:p>
            <a:pPr algn="ctr"/>
            <a:r>
              <a:rPr lang="en-US" sz="1200" dirty="0" smtClean="0">
                <a:solidFill>
                  <a:srgbClr val="FF0000"/>
                </a:solidFill>
                <a:effectLst/>
                <a:latin typeface="Trebuchet MS"/>
                <a:cs typeface="Trebuchet MS"/>
              </a:rPr>
              <a:t>Stability of EM calorimeter response </a:t>
            </a:r>
            <a:r>
              <a:rPr lang="en-US" sz="1200" dirty="0" err="1" smtClean="0">
                <a:solidFill>
                  <a:srgbClr val="FF0000"/>
                </a:solidFill>
                <a:effectLst/>
                <a:latin typeface="Trebuchet MS"/>
                <a:cs typeface="Trebuchet MS"/>
              </a:rPr>
              <a:t>vs</a:t>
            </a:r>
            <a:r>
              <a:rPr lang="en-US" sz="1200" dirty="0" smtClean="0">
                <a:solidFill>
                  <a:srgbClr val="FF0000"/>
                </a:solidFill>
                <a:effectLst/>
                <a:latin typeface="Trebuchet MS"/>
                <a:cs typeface="Trebuchet MS"/>
              </a:rPr>
              <a:t> time</a:t>
            </a:r>
          </a:p>
          <a:p>
            <a:pPr algn="ctr"/>
            <a:r>
              <a:rPr lang="en-US" sz="1200" dirty="0" smtClean="0">
                <a:solidFill>
                  <a:srgbClr val="FF0000"/>
                </a:solidFill>
                <a:effectLst/>
                <a:latin typeface="Trebuchet MS"/>
                <a:cs typeface="Trebuchet MS"/>
              </a:rPr>
              <a:t>(and pile-up)  &lt;0.1%</a:t>
            </a:r>
          </a:p>
        </p:txBody>
      </p:sp>
      <p:pic>
        <p:nvPicPr>
          <p:cNvPr id="9" name="Image 8" descr="All_CP0_Added_Preliminary.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5128" y="3502017"/>
            <a:ext cx="4332908" cy="3110218"/>
          </a:xfrm>
          <a:prstGeom prst="rect">
            <a:avLst/>
          </a:prstGeom>
        </p:spPr>
      </p:pic>
      <p:sp>
        <p:nvSpPr>
          <p:cNvPr id="10" name="Espace réservé du numéro de diapositive 9"/>
          <p:cNvSpPr>
            <a:spLocks noGrp="1"/>
          </p:cNvSpPr>
          <p:nvPr>
            <p:ph type="sldNum" sz="quarter" idx="12"/>
          </p:nvPr>
        </p:nvSpPr>
        <p:spPr/>
        <p:txBody>
          <a:bodyPr/>
          <a:lstStyle/>
          <a:p>
            <a:fld id="{21F6B277-27B0-704C-8D8E-3F2BE0D94335}" type="slidenum">
              <a:rPr lang="fr-FR" smtClean="0"/>
              <a:pPr/>
              <a:t>65</a:t>
            </a:fld>
            <a:endParaRPr lang="fr-FR"/>
          </a:p>
        </p:txBody>
      </p:sp>
      <p:sp>
        <p:nvSpPr>
          <p:cNvPr id="11" name="Rectangle 3"/>
          <p:cNvSpPr>
            <a:spLocks noChangeArrowheads="1"/>
          </p:cNvSpPr>
          <p:nvPr/>
        </p:nvSpPr>
        <p:spPr bwMode="auto">
          <a:xfrm>
            <a:off x="308160" y="224664"/>
            <a:ext cx="1239504" cy="540040"/>
          </a:xfrm>
          <a:prstGeom prst="rect">
            <a:avLst/>
          </a:prstGeom>
          <a:solidFill>
            <a:schemeClr val="tx1"/>
          </a:solidFill>
          <a:ln w="9525">
            <a:noFill/>
            <a:round/>
            <a:headEnd/>
            <a:tailEnd/>
          </a:ln>
          <a:effectLst/>
        </p:spPr>
        <p:txBody>
          <a:bodyPr lIns="81639" tIns="42452" rIns="81639" bIns="42452" anchor="ctr"/>
          <a:lstStyle/>
          <a:p>
            <a:pPr>
              <a:lnSpc>
                <a:spcPct val="120000"/>
              </a:lnSpc>
            </a:pPr>
            <a:r>
              <a:rPr lang="en-US" sz="2400" i="1" dirty="0" smtClean="0">
                <a:solidFill>
                  <a:srgbClr val="FFC000"/>
                </a:solidFill>
                <a:latin typeface="Trebuchet MS"/>
                <a:cs typeface="Trebuchet MS"/>
              </a:rPr>
              <a:t>H</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a:t>
            </a:r>
            <a:r>
              <a:rPr lang="en-US" sz="2400" i="1" dirty="0" err="1" smtClean="0">
                <a:solidFill>
                  <a:srgbClr val="FFC000"/>
                </a:solidFill>
                <a:latin typeface="Symbol" charset="2"/>
                <a:cs typeface="Symbol" charset="2"/>
              </a:rPr>
              <a:t>gg</a:t>
            </a:r>
            <a:r>
              <a:rPr lang="en-US" sz="2400" i="1" dirty="0" smtClean="0">
                <a:solidFill>
                  <a:srgbClr val="FFC000"/>
                </a:solidFill>
                <a:latin typeface="Symbol" charset="2"/>
                <a:cs typeface="Symbol" charset="2"/>
              </a:rPr>
              <a:t> </a:t>
            </a:r>
            <a:endParaRPr lang="fr-FR" sz="2400" dirty="0" smtClean="0">
              <a:solidFill>
                <a:srgbClr val="FFC000"/>
              </a:solidFill>
              <a:latin typeface="Trebuchet MS"/>
              <a:cs typeface="Trebuchet MS"/>
            </a:endParaRPr>
          </a:p>
        </p:txBody>
      </p:sp>
    </p:spTree>
    <p:extLst>
      <p:ext uri="{BB962C8B-B14F-4D97-AF65-F5344CB8AC3E}">
        <p14:creationId xmlns:p14="http://schemas.microsoft.com/office/powerpoint/2010/main" xmlns="" val="25052405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9" name="TextBox 20"/>
          <p:cNvSpPr txBox="1"/>
          <p:nvPr/>
        </p:nvSpPr>
        <p:spPr>
          <a:xfrm>
            <a:off x="5133871" y="5376594"/>
            <a:ext cx="3795181" cy="523220"/>
          </a:xfrm>
          <a:prstGeom prst="rect">
            <a:avLst/>
          </a:prstGeom>
          <a:noFill/>
          <a:ln>
            <a:noFill/>
          </a:ln>
        </p:spPr>
        <p:txBody>
          <a:bodyPr wrap="square" rtlCol="0">
            <a:spAutoFit/>
          </a:bodyPr>
          <a:lstStyle/>
          <a:p>
            <a:pPr marL="342900" indent="-342900">
              <a:buAutoNum type="arabicPlain" startAt="2011"/>
            </a:pPr>
            <a:r>
              <a:rPr lang="en-US" sz="1400" dirty="0" smtClean="0">
                <a:effectLst/>
                <a:latin typeface="Trebuchet MS"/>
                <a:cs typeface="Trebuchet MS"/>
              </a:rPr>
              <a:t>   126.0 </a:t>
            </a:r>
            <a:r>
              <a:rPr lang="en-US" sz="1400" dirty="0" err="1" smtClean="0">
                <a:effectLst/>
                <a:latin typeface="Trebuchet MS"/>
                <a:cs typeface="Trebuchet MS"/>
              </a:rPr>
              <a:t>GeV</a:t>
            </a:r>
            <a:r>
              <a:rPr lang="en-US" sz="1400" dirty="0" smtClean="0">
                <a:effectLst/>
                <a:latin typeface="Trebuchet MS"/>
                <a:ea typeface="Lucida Grande"/>
                <a:cs typeface="Trebuchet MS"/>
              </a:rPr>
              <a:t>   3.5σ  (exp. 1.6σ)	</a:t>
            </a:r>
            <a:r>
              <a:rPr lang="en-US" sz="1400" dirty="0" smtClean="0">
                <a:latin typeface="Trebuchet MS"/>
                <a:ea typeface="Lucida Grande"/>
                <a:cs typeface="Trebuchet MS"/>
                <a:sym typeface="Wingdings"/>
              </a:rPr>
              <a:t>         </a:t>
            </a:r>
            <a:r>
              <a:rPr lang="en-US" sz="1400" dirty="0" smtClean="0">
                <a:effectLst/>
                <a:latin typeface="Trebuchet MS"/>
                <a:ea typeface="Lucida Grande"/>
                <a:cs typeface="Trebuchet MS"/>
                <a:sym typeface="Wingdings"/>
              </a:rPr>
              <a:t>  </a:t>
            </a:r>
          </a:p>
          <a:p>
            <a:pPr marL="342900" indent="-342900">
              <a:buAutoNum type="arabicPlain" startAt="2011"/>
            </a:pPr>
            <a:r>
              <a:rPr lang="en-US" sz="1400" dirty="0" smtClean="0">
                <a:latin typeface="Trebuchet MS"/>
                <a:ea typeface="Lucida Grande"/>
                <a:cs typeface="Trebuchet MS"/>
                <a:sym typeface="Wingdings"/>
              </a:rPr>
              <a:t>   </a:t>
            </a:r>
            <a:r>
              <a:rPr lang="en-US" sz="1400" dirty="0" smtClean="0">
                <a:effectLst/>
                <a:latin typeface="Trebuchet MS"/>
                <a:ea typeface="Lucida Grande"/>
                <a:cs typeface="Trebuchet MS"/>
                <a:sym typeface="Wingdings"/>
              </a:rPr>
              <a:t>127.0 </a:t>
            </a:r>
            <a:r>
              <a:rPr lang="en-US" sz="1400" dirty="0" err="1" smtClean="0">
                <a:effectLst/>
                <a:latin typeface="Trebuchet MS"/>
                <a:ea typeface="Lucida Grande"/>
                <a:cs typeface="Trebuchet MS"/>
                <a:sym typeface="Wingdings"/>
              </a:rPr>
              <a:t>GeV</a:t>
            </a:r>
            <a:r>
              <a:rPr lang="en-US" sz="1400" dirty="0" smtClean="0">
                <a:effectLst/>
                <a:latin typeface="Trebuchet MS"/>
                <a:ea typeface="Lucida Grande"/>
                <a:cs typeface="Trebuchet MS"/>
              </a:rPr>
              <a:t>   5.1σ </a:t>
            </a:r>
            <a:r>
              <a:rPr lang="en-US" sz="1400" dirty="0" smtClean="0">
                <a:effectLst/>
                <a:latin typeface="Trebuchet MS"/>
                <a:ea typeface="Lucida Grande"/>
                <a:cs typeface="Trebuchet MS"/>
                <a:sym typeface="Wingdings"/>
              </a:rPr>
              <a:t> (exp. 2.9</a:t>
            </a:r>
            <a:r>
              <a:rPr lang="en-US" sz="1400" dirty="0" smtClean="0">
                <a:effectLst/>
                <a:latin typeface="Trebuchet MS"/>
                <a:ea typeface="Lucida Grande"/>
                <a:cs typeface="Trebuchet MS"/>
              </a:rPr>
              <a:t>σ</a:t>
            </a:r>
            <a:r>
              <a:rPr lang="en-US" sz="1400" dirty="0" smtClean="0">
                <a:effectLst/>
                <a:latin typeface="Trebuchet MS"/>
                <a:ea typeface="Lucida Grande"/>
                <a:cs typeface="Trebuchet MS"/>
                <a:sym typeface="Wingdings"/>
              </a:rPr>
              <a:t>)	</a:t>
            </a:r>
          </a:p>
        </p:txBody>
      </p:sp>
      <p:graphicFrame>
        <p:nvGraphicFramePr>
          <p:cNvPr id="6" name="Objet 5"/>
          <p:cNvGraphicFramePr>
            <a:graphicFrameLocks noChangeAspect="1"/>
          </p:cNvGraphicFramePr>
          <p:nvPr>
            <p:extLst>
              <p:ext uri="{D42A27DB-BD31-4B8C-83A1-F6EECF244321}">
                <p14:modId xmlns:p14="http://schemas.microsoft.com/office/powerpoint/2010/main" xmlns="" val="1588783051"/>
              </p:ext>
            </p:extLst>
          </p:nvPr>
        </p:nvGraphicFramePr>
        <p:xfrm>
          <a:off x="557365" y="5899814"/>
          <a:ext cx="1308729" cy="630129"/>
        </p:xfrm>
        <a:graphic>
          <a:graphicData uri="http://schemas.openxmlformats.org/presentationml/2006/ole">
            <p:oleObj spid="_x0000_s1028098" name="Équation" r:id="rId4" imgW="329040" imgH="155160" progId="Equation.3">
              <p:embed/>
            </p:oleObj>
          </a:graphicData>
        </a:graphic>
      </p:graphicFrame>
      <p:graphicFrame>
        <p:nvGraphicFramePr>
          <p:cNvPr id="13" name="Objet 12"/>
          <p:cNvGraphicFramePr>
            <a:graphicFrameLocks noChangeAspect="1"/>
          </p:cNvGraphicFramePr>
          <p:nvPr>
            <p:extLst>
              <p:ext uri="{D42A27DB-BD31-4B8C-83A1-F6EECF244321}">
                <p14:modId xmlns:p14="http://schemas.microsoft.com/office/powerpoint/2010/main" xmlns="" val="334876383"/>
              </p:ext>
            </p:extLst>
          </p:nvPr>
        </p:nvGraphicFramePr>
        <p:xfrm>
          <a:off x="3254171" y="6001415"/>
          <a:ext cx="804496" cy="387350"/>
        </p:xfrm>
        <a:graphic>
          <a:graphicData uri="http://schemas.openxmlformats.org/presentationml/2006/ole">
            <p:oleObj spid="_x0000_s1028099" name="Équation" r:id="rId5" imgW="329040" imgH="155160" progId="Equation.3">
              <p:embed/>
            </p:oleObj>
          </a:graphicData>
        </a:graphic>
      </p:graphicFrame>
      <p:sp>
        <p:nvSpPr>
          <p:cNvPr id="12" name="ZoneTexte 11"/>
          <p:cNvSpPr txBox="1"/>
          <p:nvPr/>
        </p:nvSpPr>
        <p:spPr>
          <a:xfrm>
            <a:off x="404114" y="5178763"/>
            <a:ext cx="1670901" cy="646331"/>
          </a:xfrm>
          <a:prstGeom prst="rect">
            <a:avLst/>
          </a:prstGeom>
          <a:noFill/>
        </p:spPr>
        <p:txBody>
          <a:bodyPr wrap="square" rtlCol="0">
            <a:spAutoFit/>
          </a:bodyPr>
          <a:lstStyle/>
          <a:p>
            <a:r>
              <a:rPr lang="fr-FR" dirty="0" err="1" smtClean="0">
                <a:solidFill>
                  <a:srgbClr val="3366FF"/>
                </a:solidFill>
              </a:rPr>
              <a:t>Observed</a:t>
            </a:r>
            <a:r>
              <a:rPr lang="fr-FR" dirty="0" smtClean="0">
                <a:solidFill>
                  <a:srgbClr val="3366FF"/>
                </a:solidFill>
              </a:rPr>
              <a:t> local </a:t>
            </a:r>
            <a:r>
              <a:rPr lang="fr-FR" dirty="0" err="1" smtClean="0">
                <a:solidFill>
                  <a:srgbClr val="3366FF"/>
                </a:solidFill>
              </a:rPr>
              <a:t>significance</a:t>
            </a:r>
            <a:r>
              <a:rPr lang="fr-FR" dirty="0" smtClean="0"/>
              <a:t>:</a:t>
            </a:r>
            <a:endParaRPr lang="fr-FR" dirty="0"/>
          </a:p>
        </p:txBody>
      </p:sp>
      <p:sp>
        <p:nvSpPr>
          <p:cNvPr id="16" name="ZoneTexte 15"/>
          <p:cNvSpPr txBox="1"/>
          <p:nvPr/>
        </p:nvSpPr>
        <p:spPr>
          <a:xfrm>
            <a:off x="2903218" y="5178763"/>
            <a:ext cx="1670901" cy="646331"/>
          </a:xfrm>
          <a:prstGeom prst="rect">
            <a:avLst/>
          </a:prstGeom>
          <a:noFill/>
        </p:spPr>
        <p:txBody>
          <a:bodyPr wrap="square" rtlCol="0">
            <a:spAutoFit/>
          </a:bodyPr>
          <a:lstStyle/>
          <a:p>
            <a:r>
              <a:rPr lang="fr-FR" dirty="0" err="1" smtClean="0">
                <a:solidFill>
                  <a:srgbClr val="3366FF"/>
                </a:solidFill>
              </a:rPr>
              <a:t>Expected</a:t>
            </a:r>
            <a:r>
              <a:rPr lang="fr-FR" dirty="0" smtClean="0">
                <a:solidFill>
                  <a:srgbClr val="3366FF"/>
                </a:solidFill>
              </a:rPr>
              <a:t> local </a:t>
            </a:r>
            <a:r>
              <a:rPr lang="fr-FR" dirty="0" err="1" smtClean="0">
                <a:solidFill>
                  <a:srgbClr val="3366FF"/>
                </a:solidFill>
              </a:rPr>
              <a:t>significance</a:t>
            </a:r>
            <a:r>
              <a:rPr lang="fr-FR" dirty="0" smtClean="0"/>
              <a:t>:</a:t>
            </a:r>
            <a:endParaRPr lang="fr-FR" dirty="0"/>
          </a:p>
        </p:txBody>
      </p:sp>
      <p:cxnSp>
        <p:nvCxnSpPr>
          <p:cNvPr id="25" name="Straight Arrow Connector 16"/>
          <p:cNvCxnSpPr/>
          <p:nvPr/>
        </p:nvCxnSpPr>
        <p:spPr bwMode="auto">
          <a:xfrm flipV="1">
            <a:off x="3998074" y="3794993"/>
            <a:ext cx="797193" cy="658543"/>
          </a:xfrm>
          <a:prstGeom prst="straightConnector1">
            <a:avLst/>
          </a:prstGeom>
          <a:solidFill>
            <a:srgbClr val="FFFFFF"/>
          </a:solidFill>
          <a:ln w="9525" cap="flat" cmpd="sng" algn="ctr">
            <a:solidFill>
              <a:srgbClr val="FFFFFF"/>
            </a:solidFill>
            <a:prstDash val="solid"/>
            <a:round/>
            <a:headEnd type="none" w="med" len="med"/>
            <a:tailEnd type="arrow"/>
          </a:ln>
          <a:effectLst/>
        </p:spPr>
      </p:cxnSp>
      <p:cxnSp>
        <p:nvCxnSpPr>
          <p:cNvPr id="26" name="Straight Arrow Connector 36"/>
          <p:cNvCxnSpPr/>
          <p:nvPr/>
        </p:nvCxnSpPr>
        <p:spPr bwMode="auto">
          <a:xfrm>
            <a:off x="3341193" y="4947908"/>
            <a:ext cx="797193" cy="987815"/>
          </a:xfrm>
          <a:prstGeom prst="straightConnector1">
            <a:avLst/>
          </a:prstGeom>
          <a:solidFill>
            <a:srgbClr val="FFFFFF"/>
          </a:solidFill>
          <a:ln w="9525" cap="flat" cmpd="sng" algn="ctr">
            <a:solidFill>
              <a:srgbClr val="FFFFFF"/>
            </a:solidFill>
            <a:prstDash val="solid"/>
            <a:round/>
            <a:headEnd type="none" w="med" len="med"/>
            <a:tailEnd type="arrow"/>
          </a:ln>
          <a:effectLst/>
        </p:spPr>
      </p:cxnSp>
      <p:pic>
        <p:nvPicPr>
          <p:cNvPr id="2" name="Image 1" descr="p0_HCP.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220433" y="1125078"/>
            <a:ext cx="5714719" cy="4102100"/>
          </a:xfrm>
          <a:prstGeom prst="rect">
            <a:avLst/>
          </a:prstGeom>
        </p:spPr>
      </p:pic>
      <p:sp>
        <p:nvSpPr>
          <p:cNvPr id="18" name="ZoneTexte 17"/>
          <p:cNvSpPr txBox="1"/>
          <p:nvPr/>
        </p:nvSpPr>
        <p:spPr>
          <a:xfrm>
            <a:off x="4795267" y="6155372"/>
            <a:ext cx="3887256" cy="461665"/>
          </a:xfrm>
          <a:prstGeom prst="rect">
            <a:avLst/>
          </a:prstGeom>
          <a:noFill/>
          <a:ln>
            <a:solidFill>
              <a:srgbClr val="FF0000"/>
            </a:solidFill>
          </a:ln>
        </p:spPr>
        <p:txBody>
          <a:bodyPr wrap="none" rtlCol="0">
            <a:spAutoFit/>
          </a:bodyPr>
          <a:lstStyle/>
          <a:p>
            <a:r>
              <a:rPr lang="en-US" sz="2400" i="1" dirty="0">
                <a:solidFill>
                  <a:prstClr val="black"/>
                </a:solidFill>
                <a:latin typeface="Trebuchet MS"/>
                <a:cs typeface="Trebuchet MS"/>
              </a:rPr>
              <a:t>H</a:t>
            </a:r>
            <a:r>
              <a:rPr lang="en-US" sz="2400" dirty="0">
                <a:solidFill>
                  <a:prstClr val="black"/>
                </a:solidFill>
                <a:latin typeface="Trebuchet MS"/>
                <a:cs typeface="Trebuchet MS"/>
              </a:rPr>
              <a:t> </a:t>
            </a:r>
            <a:r>
              <a:rPr lang="en-US" sz="2400" dirty="0">
                <a:solidFill>
                  <a:prstClr val="black"/>
                </a:solidFill>
                <a:latin typeface="Symbol" charset="2"/>
                <a:cs typeface="Symbol" charset="2"/>
              </a:rPr>
              <a:t>®</a:t>
            </a:r>
            <a:r>
              <a:rPr lang="en-US" sz="2400" dirty="0">
                <a:solidFill>
                  <a:prstClr val="black"/>
                </a:solidFill>
                <a:latin typeface="Trebuchet MS"/>
                <a:cs typeface="Trebuchet MS"/>
              </a:rPr>
              <a:t> </a:t>
            </a:r>
            <a:r>
              <a:rPr lang="en-US" sz="2400" i="1" dirty="0" err="1">
                <a:solidFill>
                  <a:prstClr val="black"/>
                </a:solidFill>
                <a:latin typeface="Symbol" charset="2"/>
                <a:cs typeface="Symbol" charset="2"/>
              </a:rPr>
              <a:t>gg</a:t>
            </a:r>
            <a:r>
              <a:rPr lang="en-US" sz="2400" i="1" dirty="0">
                <a:solidFill>
                  <a:prstClr val="black"/>
                </a:solidFill>
                <a:latin typeface="Symbol" charset="2"/>
                <a:cs typeface="Symbol" charset="2"/>
              </a:rPr>
              <a:t> </a:t>
            </a:r>
            <a:r>
              <a:rPr lang="en-US" sz="2400" i="1" dirty="0" smtClean="0">
                <a:solidFill>
                  <a:prstClr val="black"/>
                </a:solidFill>
                <a:latin typeface="Symbol" charset="2"/>
                <a:cs typeface="Symbol" charset="2"/>
              </a:rPr>
              <a:t> </a:t>
            </a:r>
            <a:r>
              <a:rPr lang="fr-FR" sz="2400" dirty="0" smtClean="0">
                <a:latin typeface="Trebuchet MS"/>
                <a:cs typeface="Trebuchet MS"/>
              </a:rPr>
              <a:t>signal </a:t>
            </a:r>
            <a:r>
              <a:rPr lang="fr-FR" sz="2400" dirty="0" err="1" smtClean="0">
                <a:latin typeface="Trebuchet MS"/>
                <a:cs typeface="Trebuchet MS"/>
              </a:rPr>
              <a:t>is</a:t>
            </a:r>
            <a:r>
              <a:rPr lang="fr-FR" sz="2400" dirty="0" smtClean="0">
                <a:latin typeface="Trebuchet MS"/>
                <a:cs typeface="Trebuchet MS"/>
              </a:rPr>
              <a:t> </a:t>
            </a:r>
            <a:r>
              <a:rPr lang="fr-FR" sz="2400" dirty="0" err="1" smtClean="0">
                <a:latin typeface="Trebuchet MS"/>
                <a:cs typeface="Trebuchet MS"/>
              </a:rPr>
              <a:t>confirmed</a:t>
            </a:r>
            <a:endParaRPr lang="fr-FR" sz="2400" dirty="0">
              <a:latin typeface="Trebuchet MS"/>
              <a:cs typeface="Trebuchet MS"/>
            </a:endParaRPr>
          </a:p>
        </p:txBody>
      </p:sp>
      <p:sp>
        <p:nvSpPr>
          <p:cNvPr id="14" name="Rectangle 3"/>
          <p:cNvSpPr>
            <a:spLocks noChangeArrowheads="1"/>
          </p:cNvSpPr>
          <p:nvPr/>
        </p:nvSpPr>
        <p:spPr bwMode="auto">
          <a:xfrm>
            <a:off x="308160" y="224664"/>
            <a:ext cx="8224280"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en-US" sz="2400" i="1" dirty="0" err="1" smtClean="0">
                <a:solidFill>
                  <a:schemeClr val="accent1">
                    <a:lumMod val="60000"/>
                    <a:lumOff val="40000"/>
                  </a:schemeClr>
                </a:solidFill>
                <a:latin typeface="Symbol" charset="2"/>
                <a:cs typeface="Symbol" charset="2"/>
              </a:rPr>
              <a:t>gg</a:t>
            </a:r>
            <a:r>
              <a:rPr lang="en-US" sz="2400" i="1" dirty="0" smtClean="0">
                <a:solidFill>
                  <a:schemeClr val="accent1">
                    <a:lumMod val="60000"/>
                    <a:lumOff val="40000"/>
                  </a:schemeClr>
                </a:solidFill>
                <a:latin typeface="Symbol" charset="2"/>
                <a:cs typeface="Symbol" charset="2"/>
              </a:rPr>
              <a:t> </a:t>
            </a:r>
            <a:r>
              <a:rPr lang="fr-FR" sz="2400" dirty="0" smtClean="0">
                <a:solidFill>
                  <a:schemeClr val="accent1">
                    <a:lumMod val="60000"/>
                    <a:lumOff val="40000"/>
                  </a:schemeClr>
                </a:solidFill>
                <a:latin typeface="Trebuchet MS"/>
                <a:cs typeface="Trebuchet MS"/>
              </a:rPr>
              <a:t> Signal Confirmation and </a:t>
            </a:r>
            <a:r>
              <a:rPr lang="fr-FR" sz="2400" dirty="0" smtClean="0">
                <a:solidFill>
                  <a:schemeClr val="bg1"/>
                </a:solidFill>
                <a:latin typeface="Trebuchet MS"/>
                <a:cs typeface="Trebuchet MS"/>
              </a:rPr>
              <a:t>Single Channel </a:t>
            </a:r>
            <a:r>
              <a:rPr lang="fr-FR" sz="2400" dirty="0" err="1" smtClean="0">
                <a:solidFill>
                  <a:schemeClr val="bg1"/>
                </a:solidFill>
                <a:latin typeface="Trebuchet MS"/>
                <a:cs typeface="Trebuchet MS"/>
              </a:rPr>
              <a:t>Discovery</a:t>
            </a:r>
            <a:r>
              <a:rPr lang="fr-FR" sz="2400" dirty="0" smtClean="0">
                <a:solidFill>
                  <a:schemeClr val="bg1"/>
                </a:solidFill>
                <a:latin typeface="Trebuchet MS"/>
                <a:cs typeface="Trebuchet MS"/>
              </a:rPr>
              <a:t> </a:t>
            </a:r>
          </a:p>
        </p:txBody>
      </p:sp>
    </p:spTree>
    <p:extLst>
      <p:ext uri="{BB962C8B-B14F-4D97-AF65-F5344CB8AC3E}">
        <p14:creationId xmlns:p14="http://schemas.microsoft.com/office/powerpoint/2010/main" xmlns="" val="3073328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20"/>
          <p:cNvCxnSpPr/>
          <p:nvPr/>
        </p:nvCxnSpPr>
        <p:spPr bwMode="auto">
          <a:xfrm>
            <a:off x="4037047" y="3922848"/>
            <a:ext cx="3878652" cy="0"/>
          </a:xfrm>
          <a:prstGeom prst="line">
            <a:avLst/>
          </a:prstGeom>
          <a:solidFill>
            <a:schemeClr val="accent1"/>
          </a:solidFill>
          <a:ln w="28575" cap="flat" cmpd="sng" algn="ctr">
            <a:noFill/>
            <a:prstDash val="sysDash"/>
            <a:round/>
            <a:headEnd type="none" w="med" len="med"/>
            <a:tailEnd type="none" w="med" len="med"/>
          </a:ln>
          <a:effectLst/>
        </p:spPr>
      </p:cxnSp>
      <p:graphicFrame>
        <p:nvGraphicFramePr>
          <p:cNvPr id="3" name="Objet 2"/>
          <p:cNvGraphicFramePr>
            <a:graphicFrameLocks noChangeAspect="1"/>
          </p:cNvGraphicFramePr>
          <p:nvPr>
            <p:extLst>
              <p:ext uri="{D42A27DB-BD31-4B8C-83A1-F6EECF244321}">
                <p14:modId xmlns:p14="http://schemas.microsoft.com/office/powerpoint/2010/main" xmlns="" val="1684809320"/>
              </p:ext>
            </p:extLst>
          </p:nvPr>
        </p:nvGraphicFramePr>
        <p:xfrm>
          <a:off x="1601788" y="5740400"/>
          <a:ext cx="5637212" cy="498475"/>
        </p:xfrm>
        <a:graphic>
          <a:graphicData uri="http://schemas.openxmlformats.org/presentationml/2006/ole">
            <p:oleObj spid="_x0000_s1029122" name="Équation" r:id="rId4" imgW="2440800" imgH="191880" progId="Equation.3">
              <p:embed/>
            </p:oleObj>
          </a:graphicData>
        </a:graphic>
      </p:graphicFrame>
      <p:sp>
        <p:nvSpPr>
          <p:cNvPr id="15" name="ZoneTexte 14"/>
          <p:cNvSpPr txBox="1"/>
          <p:nvPr/>
        </p:nvSpPr>
        <p:spPr>
          <a:xfrm>
            <a:off x="2382246" y="5226447"/>
            <a:ext cx="3722494" cy="369332"/>
          </a:xfrm>
          <a:prstGeom prst="rect">
            <a:avLst/>
          </a:prstGeom>
          <a:noFill/>
        </p:spPr>
        <p:txBody>
          <a:bodyPr wrap="none" rtlCol="0">
            <a:spAutoFit/>
          </a:bodyPr>
          <a:lstStyle/>
          <a:p>
            <a:r>
              <a:rPr lang="fr-FR" dirty="0" err="1" smtClean="0"/>
              <a:t>Measurement</a:t>
            </a:r>
            <a:r>
              <a:rPr lang="fr-FR" dirty="0" smtClean="0"/>
              <a:t> of a </a:t>
            </a:r>
            <a:r>
              <a:rPr lang="fr-FR" dirty="0" err="1" smtClean="0"/>
              <a:t>narrow</a:t>
            </a:r>
            <a:r>
              <a:rPr lang="fr-FR" dirty="0" smtClean="0"/>
              <a:t> </a:t>
            </a:r>
            <a:r>
              <a:rPr lang="fr-FR" dirty="0" err="1" smtClean="0"/>
              <a:t>resonance</a:t>
            </a:r>
            <a:r>
              <a:rPr lang="fr-FR" sz="1400" dirty="0" smtClean="0"/>
              <a:t>:</a:t>
            </a:r>
          </a:p>
        </p:txBody>
      </p:sp>
      <p:pic>
        <p:nvPicPr>
          <p:cNvPr id="5" name="Image 4" descr="multicontoursyst_2sigma_Preliminary.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51950" y="1214613"/>
            <a:ext cx="5606660" cy="4024534"/>
          </a:xfrm>
          <a:prstGeom prst="rect">
            <a:avLst/>
          </a:prstGeom>
        </p:spPr>
      </p:pic>
      <p:sp>
        <p:nvSpPr>
          <p:cNvPr id="11" name="ZoneTexte 10"/>
          <p:cNvSpPr txBox="1"/>
          <p:nvPr/>
        </p:nvSpPr>
        <p:spPr>
          <a:xfrm>
            <a:off x="6837063" y="173886"/>
            <a:ext cx="2095445" cy="338554"/>
          </a:xfrm>
          <a:prstGeom prst="rect">
            <a:avLst/>
          </a:prstGeom>
          <a:noFill/>
        </p:spPr>
        <p:txBody>
          <a:bodyPr wrap="none" rtlCol="0">
            <a:spAutoFit/>
          </a:bodyPr>
          <a:lstStyle/>
          <a:p>
            <a:r>
              <a:rPr lang="fr-FR" sz="1600" dirty="0" smtClean="0">
                <a:solidFill>
                  <a:srgbClr val="FF0000"/>
                </a:solidFill>
              </a:rPr>
              <a:t>ATLAS-CONF-2012-168</a:t>
            </a:r>
            <a:endParaRPr lang="fr-FR" sz="1600" dirty="0">
              <a:solidFill>
                <a:srgbClr val="FF0000"/>
              </a:solidFill>
            </a:endParaRPr>
          </a:p>
        </p:txBody>
      </p:sp>
      <p:sp>
        <p:nvSpPr>
          <p:cNvPr id="6" name="Espace réservé du numéro de diapositive 5"/>
          <p:cNvSpPr>
            <a:spLocks noGrp="1"/>
          </p:cNvSpPr>
          <p:nvPr>
            <p:ph type="sldNum" sz="quarter" idx="12"/>
          </p:nvPr>
        </p:nvSpPr>
        <p:spPr/>
        <p:txBody>
          <a:bodyPr/>
          <a:lstStyle/>
          <a:p>
            <a:fld id="{21F6B277-27B0-704C-8D8E-3F2BE0D94335}" type="slidenum">
              <a:rPr lang="fr-FR" smtClean="0"/>
              <a:pPr/>
              <a:t>67</a:t>
            </a:fld>
            <a:endParaRPr lang="fr-FR"/>
          </a:p>
        </p:txBody>
      </p:sp>
      <p:sp>
        <p:nvSpPr>
          <p:cNvPr id="9" name="Rectangle 3"/>
          <p:cNvSpPr>
            <a:spLocks noChangeArrowheads="1"/>
          </p:cNvSpPr>
          <p:nvPr/>
        </p:nvSpPr>
        <p:spPr bwMode="auto">
          <a:xfrm>
            <a:off x="308160" y="224664"/>
            <a:ext cx="3975808"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en-US" sz="2400" i="1" dirty="0" err="1" smtClean="0">
                <a:solidFill>
                  <a:schemeClr val="accent1">
                    <a:lumMod val="60000"/>
                    <a:lumOff val="40000"/>
                  </a:schemeClr>
                </a:solidFill>
                <a:latin typeface="Symbol" charset="2"/>
                <a:cs typeface="Symbol" charset="2"/>
              </a:rPr>
              <a:t>gg</a:t>
            </a:r>
            <a:r>
              <a:rPr lang="en-US" sz="2400" i="1" dirty="0" smtClean="0">
                <a:solidFill>
                  <a:schemeClr val="accent1">
                    <a:lumMod val="60000"/>
                    <a:lumOff val="40000"/>
                  </a:schemeClr>
                </a:solidFill>
                <a:latin typeface="Symbol" charset="2"/>
                <a:cs typeface="Symbol" charset="2"/>
              </a:rPr>
              <a:t> </a:t>
            </a:r>
            <a:r>
              <a:rPr lang="fr-FR" sz="2400" dirty="0" smtClean="0">
                <a:solidFill>
                  <a:schemeClr val="accent1">
                    <a:lumMod val="60000"/>
                    <a:lumOff val="40000"/>
                  </a:schemeClr>
                </a:solidFill>
                <a:latin typeface="Trebuchet MS"/>
                <a:cs typeface="Trebuchet MS"/>
              </a:rPr>
              <a:t> mass </a:t>
            </a:r>
            <a:r>
              <a:rPr lang="fr-FR" sz="2400" dirty="0" err="1" smtClean="0">
                <a:solidFill>
                  <a:schemeClr val="accent1">
                    <a:lumMod val="60000"/>
                    <a:lumOff val="40000"/>
                  </a:schemeClr>
                </a:solidFill>
                <a:latin typeface="Trebuchet MS"/>
                <a:cs typeface="Trebuchet MS"/>
              </a:rPr>
              <a:t>measurement</a:t>
            </a:r>
            <a:r>
              <a:rPr lang="fr-FR" sz="2000" dirty="0" smtClean="0">
                <a:solidFill>
                  <a:schemeClr val="accent1">
                    <a:lumMod val="60000"/>
                    <a:lumOff val="40000"/>
                  </a:schemeClr>
                </a:solidFill>
                <a:latin typeface="Trebuchet MS"/>
                <a:cs typeface="Trebuchet MS"/>
              </a:rPr>
              <a:t> </a:t>
            </a:r>
          </a:p>
        </p:txBody>
      </p:sp>
    </p:spTree>
    <p:extLst>
      <p:ext uri="{BB962C8B-B14F-4D97-AF65-F5344CB8AC3E}">
        <p14:creationId xmlns:p14="http://schemas.microsoft.com/office/powerpoint/2010/main" xmlns="" val="37604453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muPerPeriod_HCP2012_conf.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804032"/>
            <a:ext cx="4776042" cy="3234568"/>
          </a:xfrm>
          <a:prstGeom prst="rect">
            <a:avLst/>
          </a:prstGeom>
        </p:spPr>
      </p:pic>
      <p:pic>
        <p:nvPicPr>
          <p:cNvPr id="7" name="Image 6" descr="thvh_Preliminary.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92544" y="3581400"/>
            <a:ext cx="4476235" cy="3213100"/>
          </a:xfrm>
          <a:prstGeom prst="rect">
            <a:avLst/>
          </a:prstGeom>
        </p:spPr>
      </p:pic>
      <p:cxnSp>
        <p:nvCxnSpPr>
          <p:cNvPr id="9" name="Straight Connector 20"/>
          <p:cNvCxnSpPr/>
          <p:nvPr/>
        </p:nvCxnSpPr>
        <p:spPr bwMode="auto">
          <a:xfrm>
            <a:off x="2828236" y="4268139"/>
            <a:ext cx="3954852" cy="0"/>
          </a:xfrm>
          <a:prstGeom prst="line">
            <a:avLst/>
          </a:prstGeom>
          <a:solidFill>
            <a:schemeClr val="accent1"/>
          </a:solidFill>
          <a:ln w="28575" cap="flat" cmpd="sng" algn="ctr">
            <a:noFill/>
            <a:prstDash val="sysDash"/>
            <a:round/>
            <a:headEnd type="none" w="med" len="med"/>
            <a:tailEnd type="none" w="med" len="med"/>
          </a:ln>
          <a:effectLst/>
        </p:spPr>
      </p:cxnSp>
      <p:cxnSp>
        <p:nvCxnSpPr>
          <p:cNvPr id="13" name="Straight Connector 20"/>
          <p:cNvCxnSpPr/>
          <p:nvPr/>
        </p:nvCxnSpPr>
        <p:spPr bwMode="auto">
          <a:xfrm>
            <a:off x="4603833" y="5053148"/>
            <a:ext cx="3878652" cy="0"/>
          </a:xfrm>
          <a:prstGeom prst="line">
            <a:avLst/>
          </a:prstGeom>
          <a:solidFill>
            <a:schemeClr val="accent1"/>
          </a:solidFill>
          <a:ln w="28575" cap="flat" cmpd="sng" algn="ctr">
            <a:noFill/>
            <a:prstDash val="sysDash"/>
            <a:round/>
            <a:headEnd type="none" w="med" len="med"/>
            <a:tailEnd type="none" w="med" len="med"/>
          </a:ln>
          <a:effectLst/>
        </p:spPr>
      </p:cxnSp>
      <p:graphicFrame>
        <p:nvGraphicFramePr>
          <p:cNvPr id="16" name="Objet 15"/>
          <p:cNvGraphicFramePr>
            <a:graphicFrameLocks noChangeAspect="1"/>
          </p:cNvGraphicFramePr>
          <p:nvPr>
            <p:extLst>
              <p:ext uri="{D42A27DB-BD31-4B8C-83A1-F6EECF244321}">
                <p14:modId xmlns:p14="http://schemas.microsoft.com/office/powerpoint/2010/main" xmlns="" val="1584825981"/>
              </p:ext>
            </p:extLst>
          </p:nvPr>
        </p:nvGraphicFramePr>
        <p:xfrm>
          <a:off x="4846314" y="1830496"/>
          <a:ext cx="3757131" cy="514152"/>
        </p:xfrm>
        <a:graphic>
          <a:graphicData uri="http://schemas.openxmlformats.org/presentationml/2006/ole">
            <p:oleObj spid="_x0000_s1030146" name="Équation" r:id="rId6" imgW="1755360" imgH="228240" progId="Equation.3">
              <p:embed/>
            </p:oleObj>
          </a:graphicData>
        </a:graphic>
      </p:graphicFrame>
      <p:sp>
        <p:nvSpPr>
          <p:cNvPr id="27" name="Rectangle 26"/>
          <p:cNvSpPr/>
          <p:nvPr/>
        </p:nvSpPr>
        <p:spPr bwMode="auto">
          <a:xfrm>
            <a:off x="91018" y="4744244"/>
            <a:ext cx="5712882" cy="161845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pic>
        <p:nvPicPr>
          <p:cNvPr id="28" name="図 13"/>
          <p:cNvPicPr preferRelativeResize="0">
            <a:picLocks noChangeAspect="1"/>
          </p:cNvPicPr>
          <p:nvPr/>
        </p:nvPicPr>
        <p:blipFill rotWithShape="1">
          <a:blip r:embed="rId7" cstate="print"/>
          <a:srcRect r="75259" b="16501"/>
          <a:stretch/>
        </p:blipFill>
        <p:spPr>
          <a:xfrm>
            <a:off x="2113131" y="4642644"/>
            <a:ext cx="1099969" cy="947715"/>
          </a:xfrm>
          <a:prstGeom prst="rect">
            <a:avLst/>
          </a:prstGeom>
          <a:noFill/>
          <a:ln>
            <a:noFill/>
          </a:ln>
        </p:spPr>
      </p:pic>
      <p:sp>
        <p:nvSpPr>
          <p:cNvPr id="20" name="TextBox 7"/>
          <p:cNvSpPr txBox="1"/>
          <p:nvPr/>
        </p:nvSpPr>
        <p:spPr>
          <a:xfrm>
            <a:off x="49964" y="4193317"/>
            <a:ext cx="4796350" cy="646331"/>
          </a:xfrm>
          <a:prstGeom prst="rect">
            <a:avLst/>
          </a:prstGeom>
          <a:noFill/>
          <a:ln>
            <a:noFill/>
          </a:ln>
        </p:spPr>
        <p:txBody>
          <a:bodyPr wrap="square" rtlCol="0">
            <a:spAutoFit/>
          </a:bodyPr>
          <a:lstStyle/>
          <a:p>
            <a:r>
              <a:rPr lang="en-US" dirty="0" smtClean="0">
                <a:effectLst/>
              </a:rPr>
              <a:t>Signal strength for different production</a:t>
            </a:r>
            <a:r>
              <a:rPr lang="en-US" dirty="0"/>
              <a:t> </a:t>
            </a:r>
            <a:r>
              <a:rPr lang="en-US" dirty="0" smtClean="0">
                <a:effectLst/>
              </a:rPr>
              <a:t>modes :</a:t>
            </a:r>
          </a:p>
          <a:p>
            <a:r>
              <a:rPr lang="en-US" dirty="0">
                <a:sym typeface="Wingdings"/>
              </a:rPr>
              <a:t>	</a:t>
            </a:r>
            <a:endParaRPr lang="en-US" dirty="0" smtClean="0">
              <a:effectLst/>
            </a:endParaRPr>
          </a:p>
        </p:txBody>
      </p:sp>
      <p:sp>
        <p:nvSpPr>
          <p:cNvPr id="25" name="TextBox 10"/>
          <p:cNvSpPr txBox="1"/>
          <p:nvPr/>
        </p:nvSpPr>
        <p:spPr>
          <a:xfrm>
            <a:off x="7127521" y="5257802"/>
            <a:ext cx="724678" cy="307777"/>
          </a:xfrm>
          <a:prstGeom prst="rect">
            <a:avLst/>
          </a:prstGeom>
          <a:noFill/>
          <a:ln>
            <a:noFill/>
          </a:ln>
        </p:spPr>
        <p:txBody>
          <a:bodyPr wrap="none" rtlCol="0">
            <a:spAutoFit/>
          </a:bodyPr>
          <a:lstStyle/>
          <a:p>
            <a:r>
              <a:rPr lang="en-US" sz="1400" dirty="0" smtClean="0">
                <a:solidFill>
                  <a:srgbClr val="FF0000"/>
                </a:solidFill>
                <a:effectLst/>
              </a:rPr>
              <a:t>1.7, 2.0</a:t>
            </a:r>
          </a:p>
        </p:txBody>
      </p:sp>
      <p:pic>
        <p:nvPicPr>
          <p:cNvPr id="31" name="図 13"/>
          <p:cNvPicPr preferRelativeResize="0">
            <a:picLocks noChangeAspect="1"/>
          </p:cNvPicPr>
          <p:nvPr/>
        </p:nvPicPr>
        <p:blipFill rotWithShape="1">
          <a:blip r:embed="rId7" cstate="print"/>
          <a:srcRect l="48155" r="25380" b="16501"/>
          <a:stretch/>
        </p:blipFill>
        <p:spPr>
          <a:xfrm>
            <a:off x="3254799" y="5648164"/>
            <a:ext cx="1147489" cy="924244"/>
          </a:xfrm>
          <a:prstGeom prst="rect">
            <a:avLst/>
          </a:prstGeom>
          <a:noFill/>
          <a:ln>
            <a:noFill/>
          </a:ln>
        </p:spPr>
      </p:pic>
      <p:sp>
        <p:nvSpPr>
          <p:cNvPr id="32" name="ZoneTexte 31"/>
          <p:cNvSpPr txBox="1"/>
          <p:nvPr/>
        </p:nvSpPr>
        <p:spPr>
          <a:xfrm>
            <a:off x="426869" y="4814248"/>
            <a:ext cx="1376532" cy="707886"/>
          </a:xfrm>
          <a:prstGeom prst="rect">
            <a:avLst/>
          </a:prstGeom>
          <a:noFill/>
        </p:spPr>
        <p:txBody>
          <a:bodyPr wrap="square" rtlCol="0">
            <a:spAutoFit/>
          </a:bodyPr>
          <a:lstStyle/>
          <a:p>
            <a:r>
              <a:rPr lang="fr-FR" sz="1200" dirty="0" smtClean="0"/>
              <a:t>Fermion </a:t>
            </a:r>
            <a:r>
              <a:rPr lang="fr-FR" sz="1200" dirty="0" err="1" smtClean="0"/>
              <a:t>couplings</a:t>
            </a:r>
            <a:r>
              <a:rPr lang="fr-FR" sz="1200" dirty="0" smtClean="0"/>
              <a:t> </a:t>
            </a:r>
            <a:r>
              <a:rPr lang="fr-FR" sz="1200" dirty="0" err="1" smtClean="0"/>
              <a:t>dominated</a:t>
            </a:r>
            <a:r>
              <a:rPr lang="fr-FR" sz="1200" dirty="0" smtClean="0"/>
              <a:t> modes</a:t>
            </a:r>
          </a:p>
          <a:p>
            <a:r>
              <a:rPr lang="fr-FR" sz="1600" dirty="0" smtClean="0">
                <a:solidFill>
                  <a:srgbClr val="FF0000"/>
                </a:solidFill>
              </a:rPr>
              <a:t> </a:t>
            </a:r>
            <a:r>
              <a:rPr lang="fr-FR" sz="1600" dirty="0" err="1" smtClean="0">
                <a:solidFill>
                  <a:srgbClr val="FF0000"/>
                </a:solidFill>
              </a:rPr>
              <a:t>ggH+ttH</a:t>
            </a:r>
            <a:endParaRPr lang="fr-FR" sz="1600" dirty="0">
              <a:solidFill>
                <a:srgbClr val="FF0000"/>
              </a:solidFill>
            </a:endParaRPr>
          </a:p>
        </p:txBody>
      </p:sp>
      <p:sp>
        <p:nvSpPr>
          <p:cNvPr id="33" name="ZoneTexte 32"/>
          <p:cNvSpPr txBox="1"/>
          <p:nvPr/>
        </p:nvSpPr>
        <p:spPr>
          <a:xfrm>
            <a:off x="426869" y="5808445"/>
            <a:ext cx="1376532" cy="707886"/>
          </a:xfrm>
          <a:prstGeom prst="rect">
            <a:avLst/>
          </a:prstGeom>
          <a:noFill/>
        </p:spPr>
        <p:txBody>
          <a:bodyPr wrap="square" rtlCol="0">
            <a:spAutoFit/>
          </a:bodyPr>
          <a:lstStyle/>
          <a:p>
            <a:r>
              <a:rPr lang="fr-FR" sz="1200" dirty="0" err="1" smtClean="0"/>
              <a:t>Vector</a:t>
            </a:r>
            <a:r>
              <a:rPr lang="fr-FR" sz="1200" dirty="0" smtClean="0"/>
              <a:t> boson </a:t>
            </a:r>
            <a:r>
              <a:rPr lang="fr-FR" sz="1200" dirty="0" err="1" smtClean="0"/>
              <a:t>dominated</a:t>
            </a:r>
            <a:r>
              <a:rPr lang="fr-FR" sz="1200" dirty="0" smtClean="0"/>
              <a:t> modes</a:t>
            </a:r>
          </a:p>
          <a:p>
            <a:r>
              <a:rPr lang="fr-FR" sz="1600" dirty="0" smtClean="0">
                <a:solidFill>
                  <a:srgbClr val="FF0000"/>
                </a:solidFill>
              </a:rPr>
              <a:t>VBF+VH</a:t>
            </a:r>
            <a:endParaRPr lang="fr-FR" sz="1600" dirty="0">
              <a:solidFill>
                <a:srgbClr val="FF0000"/>
              </a:solidFill>
            </a:endParaRPr>
          </a:p>
        </p:txBody>
      </p:sp>
      <p:pic>
        <p:nvPicPr>
          <p:cNvPr id="34" name="図 13"/>
          <p:cNvPicPr preferRelativeResize="0">
            <a:picLocks noChangeAspect="1"/>
          </p:cNvPicPr>
          <p:nvPr/>
        </p:nvPicPr>
        <p:blipFill rotWithShape="1">
          <a:blip r:embed="rId7" cstate="print"/>
          <a:srcRect l="74224" b="16501"/>
          <a:stretch/>
        </p:blipFill>
        <p:spPr>
          <a:xfrm>
            <a:off x="3141388" y="4641663"/>
            <a:ext cx="1117601" cy="924244"/>
          </a:xfrm>
          <a:prstGeom prst="rect">
            <a:avLst/>
          </a:prstGeom>
          <a:noFill/>
          <a:ln>
            <a:noFill/>
          </a:ln>
        </p:spPr>
      </p:pic>
      <p:pic>
        <p:nvPicPr>
          <p:cNvPr id="35" name="図 13"/>
          <p:cNvPicPr preferRelativeResize="0">
            <a:picLocks noChangeAspect="1"/>
          </p:cNvPicPr>
          <p:nvPr/>
        </p:nvPicPr>
        <p:blipFill rotWithShape="1">
          <a:blip r:embed="rId7" cstate="print"/>
          <a:srcRect l="22268" r="49550" b="16501"/>
          <a:stretch/>
        </p:blipFill>
        <p:spPr>
          <a:xfrm>
            <a:off x="1951916" y="5641159"/>
            <a:ext cx="1252972" cy="947715"/>
          </a:xfrm>
          <a:prstGeom prst="rect">
            <a:avLst/>
          </a:prstGeom>
          <a:noFill/>
          <a:ln>
            <a:noFill/>
          </a:ln>
        </p:spPr>
      </p:pic>
      <p:sp>
        <p:nvSpPr>
          <p:cNvPr id="39" name="ZoneTexte 38"/>
          <p:cNvSpPr txBox="1"/>
          <p:nvPr/>
        </p:nvSpPr>
        <p:spPr>
          <a:xfrm>
            <a:off x="5099641" y="1265286"/>
            <a:ext cx="3303045" cy="553998"/>
          </a:xfrm>
          <a:prstGeom prst="rect">
            <a:avLst/>
          </a:prstGeom>
          <a:noFill/>
        </p:spPr>
        <p:txBody>
          <a:bodyPr wrap="none" rtlCol="0">
            <a:spAutoFit/>
          </a:bodyPr>
          <a:lstStyle/>
          <a:p>
            <a:pPr algn="ctr"/>
            <a:r>
              <a:rPr lang="fr-FR" dirty="0" err="1" smtClean="0"/>
              <a:t>Measurement</a:t>
            </a:r>
            <a:r>
              <a:rPr lang="fr-FR" dirty="0" smtClean="0"/>
              <a:t> of signal </a:t>
            </a:r>
            <a:r>
              <a:rPr lang="fr-FR" dirty="0" err="1" smtClean="0"/>
              <a:t>strength</a:t>
            </a:r>
            <a:r>
              <a:rPr lang="fr-FR" dirty="0" smtClean="0"/>
              <a:t> :</a:t>
            </a:r>
          </a:p>
          <a:p>
            <a:pPr algn="ctr"/>
            <a:r>
              <a:rPr lang="fr-FR" sz="1200" dirty="0" smtClean="0"/>
              <a:t>(</a:t>
            </a:r>
            <a:r>
              <a:rPr lang="fr-FR" sz="1200" dirty="0" err="1" smtClean="0"/>
              <a:t>at</a:t>
            </a:r>
            <a:r>
              <a:rPr lang="fr-FR" sz="1200" dirty="0" smtClean="0"/>
              <a:t> best fit mass 126.5 </a:t>
            </a:r>
            <a:r>
              <a:rPr lang="fr-FR" sz="1200" dirty="0" err="1" smtClean="0"/>
              <a:t>GeV</a:t>
            </a:r>
            <a:r>
              <a:rPr lang="fr-FR" sz="1200" dirty="0" smtClean="0"/>
              <a:t>)</a:t>
            </a:r>
          </a:p>
        </p:txBody>
      </p:sp>
      <p:sp>
        <p:nvSpPr>
          <p:cNvPr id="5" name="Ellipse 4"/>
          <p:cNvSpPr/>
          <p:nvPr/>
        </p:nvSpPr>
        <p:spPr>
          <a:xfrm>
            <a:off x="1888416" y="4617244"/>
            <a:ext cx="1239383" cy="1059656"/>
          </a:xfrm>
          <a:prstGeom prst="ellipse">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a:off x="6837063" y="173886"/>
            <a:ext cx="2095445" cy="338554"/>
          </a:xfrm>
          <a:prstGeom prst="rect">
            <a:avLst/>
          </a:prstGeom>
          <a:noFill/>
        </p:spPr>
        <p:txBody>
          <a:bodyPr wrap="none" rtlCol="0">
            <a:spAutoFit/>
          </a:bodyPr>
          <a:lstStyle/>
          <a:p>
            <a:r>
              <a:rPr lang="fr-FR" sz="1600" dirty="0" smtClean="0">
                <a:solidFill>
                  <a:srgbClr val="FF0000"/>
                </a:solidFill>
              </a:rPr>
              <a:t>ATLAS-CONF-2012-168</a:t>
            </a:r>
            <a:endParaRPr lang="fr-FR" sz="1600" dirty="0">
              <a:solidFill>
                <a:srgbClr val="FF0000"/>
              </a:solidFill>
            </a:endParaRPr>
          </a:p>
        </p:txBody>
      </p:sp>
      <p:sp>
        <p:nvSpPr>
          <p:cNvPr id="21" name="Rectangle 3"/>
          <p:cNvSpPr>
            <a:spLocks noChangeArrowheads="1"/>
          </p:cNvSpPr>
          <p:nvPr/>
        </p:nvSpPr>
        <p:spPr bwMode="auto">
          <a:xfrm>
            <a:off x="308160" y="224664"/>
            <a:ext cx="3399744"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en-US" sz="2400" i="1" dirty="0" err="1" smtClean="0">
                <a:solidFill>
                  <a:schemeClr val="accent1">
                    <a:lumMod val="60000"/>
                    <a:lumOff val="40000"/>
                  </a:schemeClr>
                </a:solidFill>
                <a:latin typeface="Symbol" charset="2"/>
                <a:cs typeface="Symbol" charset="2"/>
              </a:rPr>
              <a:t>gg</a:t>
            </a:r>
            <a:r>
              <a:rPr lang="en-US" sz="2400" i="1" dirty="0" smtClean="0">
                <a:solidFill>
                  <a:schemeClr val="accent1">
                    <a:lumMod val="60000"/>
                    <a:lumOff val="40000"/>
                  </a:schemeClr>
                </a:solidFill>
                <a:latin typeface="Symbol" charset="2"/>
                <a:cs typeface="Symbol" charset="2"/>
              </a:rPr>
              <a:t> </a:t>
            </a:r>
            <a:r>
              <a:rPr lang="fr-FR" sz="2400" dirty="0" smtClean="0">
                <a:solidFill>
                  <a:schemeClr val="accent1">
                    <a:lumMod val="60000"/>
                    <a:lumOff val="40000"/>
                  </a:schemeClr>
                </a:solidFill>
                <a:latin typeface="Trebuchet MS"/>
                <a:cs typeface="Trebuchet MS"/>
              </a:rPr>
              <a:t> Signal </a:t>
            </a:r>
            <a:r>
              <a:rPr lang="fr-FR" sz="2400" dirty="0" err="1" smtClean="0">
                <a:solidFill>
                  <a:schemeClr val="accent1">
                    <a:lumMod val="60000"/>
                    <a:lumOff val="40000"/>
                  </a:schemeClr>
                </a:solidFill>
                <a:latin typeface="Trebuchet MS"/>
                <a:cs typeface="Trebuchet MS"/>
              </a:rPr>
              <a:t>Strength</a:t>
            </a:r>
            <a:endParaRPr lang="fr-FR" sz="2000" dirty="0" smtClean="0">
              <a:solidFill>
                <a:schemeClr val="accent1">
                  <a:lumMod val="60000"/>
                  <a:lumOff val="40000"/>
                </a:schemeClr>
              </a:solidFill>
              <a:latin typeface="Trebuchet MS"/>
              <a:cs typeface="Trebuchet MS"/>
            </a:endParaRPr>
          </a:p>
        </p:txBody>
      </p:sp>
    </p:spTree>
    <p:extLst>
      <p:ext uri="{BB962C8B-B14F-4D97-AF65-F5344CB8AC3E}">
        <p14:creationId xmlns:p14="http://schemas.microsoft.com/office/powerpoint/2010/main" xmlns="" val="16164357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CS.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22900" y="573522"/>
            <a:ext cx="3124200" cy="1979804"/>
          </a:xfrm>
          <a:prstGeom prst="rect">
            <a:avLst/>
          </a:prstGeom>
        </p:spPr>
      </p:pic>
      <p:sp>
        <p:nvSpPr>
          <p:cNvPr id="3" name="TextBox 2"/>
          <p:cNvSpPr txBox="1"/>
          <p:nvPr/>
        </p:nvSpPr>
        <p:spPr>
          <a:xfrm>
            <a:off x="192619" y="836712"/>
            <a:ext cx="8646581" cy="436210"/>
          </a:xfrm>
          <a:prstGeom prst="rect">
            <a:avLst/>
          </a:prstGeom>
          <a:noFill/>
        </p:spPr>
        <p:txBody>
          <a:bodyPr wrap="square" rtlCol="0">
            <a:spAutoFit/>
          </a:bodyPr>
          <a:lstStyle/>
          <a:p>
            <a:pPr>
              <a:lnSpc>
                <a:spcPct val="140000"/>
              </a:lnSpc>
            </a:pPr>
            <a:r>
              <a:rPr lang="en-US" dirty="0" smtClean="0">
                <a:latin typeface="Trebuchet MS"/>
                <a:cs typeface="Trebuchet MS"/>
              </a:rPr>
              <a:t>Using the inclusive analysis</a:t>
            </a:r>
            <a:endParaRPr lang="fr-FR" dirty="0">
              <a:latin typeface="Trebuchet MS"/>
              <a:cs typeface="Trebuchet MS"/>
            </a:endParaRPr>
          </a:p>
        </p:txBody>
      </p:sp>
      <p:sp>
        <p:nvSpPr>
          <p:cNvPr id="5" name="TextBox 12"/>
          <p:cNvSpPr txBox="1"/>
          <p:nvPr/>
        </p:nvSpPr>
        <p:spPr>
          <a:xfrm>
            <a:off x="752538" y="5611663"/>
            <a:ext cx="8029584" cy="1080296"/>
          </a:xfrm>
          <a:prstGeom prst="rect">
            <a:avLst/>
          </a:prstGeom>
          <a:noFill/>
          <a:ln>
            <a:noFill/>
          </a:ln>
        </p:spPr>
        <p:txBody>
          <a:bodyPr wrap="square" rtlCol="0">
            <a:spAutoFit/>
          </a:bodyPr>
          <a:lstStyle/>
          <a:p>
            <a:pPr marL="285750" indent="-285750">
              <a:lnSpc>
                <a:spcPct val="120000"/>
              </a:lnSpc>
              <a:buFontTx/>
              <a:buChar char="-"/>
            </a:pPr>
            <a:r>
              <a:rPr lang="en-US" dirty="0" smtClean="0">
                <a:effectLst/>
              </a:rPr>
              <a:t>Expected sensitivity: exclusion of the spin 2</a:t>
            </a:r>
            <a:r>
              <a:rPr lang="en-US" baseline="30000" dirty="0" smtClean="0">
                <a:effectLst/>
              </a:rPr>
              <a:t>+</a:t>
            </a:r>
            <a:r>
              <a:rPr lang="en-US" dirty="0" smtClean="0">
                <a:effectLst/>
              </a:rPr>
              <a:t> hypothesis at the 97% CL </a:t>
            </a:r>
            <a:endParaRPr lang="en-US" dirty="0"/>
          </a:p>
          <a:p>
            <a:pPr marL="285750" indent="-285750">
              <a:lnSpc>
                <a:spcPct val="120000"/>
              </a:lnSpc>
              <a:buFontTx/>
              <a:buChar char="-"/>
            </a:pPr>
            <a:r>
              <a:rPr lang="en-US" dirty="0" smtClean="0">
                <a:effectLst/>
              </a:rPr>
              <a:t>Observed </a:t>
            </a:r>
            <a:r>
              <a:rPr lang="en-US" dirty="0">
                <a:solidFill>
                  <a:srgbClr val="000090"/>
                </a:solidFill>
              </a:rPr>
              <a:t>e</a:t>
            </a:r>
            <a:r>
              <a:rPr lang="en-US" dirty="0" smtClean="0">
                <a:solidFill>
                  <a:srgbClr val="000090"/>
                </a:solidFill>
              </a:rPr>
              <a:t>xclusion of spin 2</a:t>
            </a:r>
            <a:r>
              <a:rPr lang="en-US" baseline="30000" dirty="0" smtClean="0">
                <a:solidFill>
                  <a:srgbClr val="000090"/>
                </a:solidFill>
              </a:rPr>
              <a:t>+</a:t>
            </a:r>
            <a:r>
              <a:rPr lang="en-US" dirty="0" smtClean="0">
                <a:solidFill>
                  <a:srgbClr val="000090"/>
                </a:solidFill>
              </a:rPr>
              <a:t> hypothesis at the </a:t>
            </a:r>
            <a:r>
              <a:rPr lang="en-US" dirty="0">
                <a:solidFill>
                  <a:srgbClr val="000090"/>
                </a:solidFill>
              </a:rPr>
              <a:t>91% </a:t>
            </a:r>
            <a:r>
              <a:rPr lang="en-US" dirty="0" smtClean="0">
                <a:solidFill>
                  <a:srgbClr val="000090"/>
                </a:solidFill>
              </a:rPr>
              <a:t>CL </a:t>
            </a:r>
            <a:endParaRPr lang="en-US" dirty="0" smtClean="0">
              <a:effectLst/>
            </a:endParaRPr>
          </a:p>
          <a:p>
            <a:pPr>
              <a:lnSpc>
                <a:spcPct val="120000"/>
              </a:lnSpc>
            </a:pPr>
            <a:r>
              <a:rPr lang="en-US" dirty="0" smtClean="0">
                <a:effectLst/>
              </a:rPr>
              <a:t>     </a:t>
            </a:r>
            <a:r>
              <a:rPr lang="en-US" dirty="0" smtClean="0">
                <a:solidFill>
                  <a:srgbClr val="FF0000"/>
                </a:solidFill>
                <a:effectLst/>
              </a:rPr>
              <a:t>Observation compatible with spin</a:t>
            </a:r>
            <a:r>
              <a:rPr lang="en-US" dirty="0">
                <a:solidFill>
                  <a:srgbClr val="FF0000"/>
                </a:solidFill>
              </a:rPr>
              <a:t> 0 </a:t>
            </a:r>
            <a:r>
              <a:rPr lang="en-US" dirty="0"/>
              <a:t>(within 0.5</a:t>
            </a:r>
            <a:r>
              <a:rPr lang="en-US" dirty="0">
                <a:latin typeface="Lucida Grande"/>
                <a:ea typeface="Lucida Grande"/>
                <a:cs typeface="Lucida Grande"/>
              </a:rPr>
              <a:t>σ</a:t>
            </a:r>
            <a:r>
              <a:rPr lang="en-US" dirty="0"/>
              <a:t> </a:t>
            </a:r>
            <a:r>
              <a:rPr lang="en-US" dirty="0" smtClean="0"/>
              <a:t>)</a:t>
            </a:r>
            <a:endParaRPr lang="en-US" dirty="0" smtClean="0">
              <a:effectLst/>
            </a:endParaRPr>
          </a:p>
        </p:txBody>
      </p:sp>
      <p:sp>
        <p:nvSpPr>
          <p:cNvPr id="6" name="TextBox 13"/>
          <p:cNvSpPr txBox="1"/>
          <p:nvPr/>
        </p:nvSpPr>
        <p:spPr>
          <a:xfrm>
            <a:off x="192620" y="1311142"/>
            <a:ext cx="8779082" cy="849463"/>
          </a:xfrm>
          <a:prstGeom prst="rect">
            <a:avLst/>
          </a:prstGeom>
          <a:noFill/>
          <a:ln>
            <a:noFill/>
          </a:ln>
        </p:spPr>
        <p:txBody>
          <a:bodyPr wrap="square" rtlCol="0">
            <a:spAutoFit/>
          </a:bodyPr>
          <a:lstStyle/>
          <a:p>
            <a:pPr>
              <a:lnSpc>
                <a:spcPct val="140000"/>
              </a:lnSpc>
            </a:pPr>
            <a:r>
              <a:rPr lang="en-US" dirty="0" smtClean="0">
                <a:effectLst/>
              </a:rPr>
              <a:t>-    Sensitive variable is </a:t>
            </a:r>
            <a:r>
              <a:rPr lang="en-US" dirty="0" err="1" smtClean="0">
                <a:effectLst/>
              </a:rPr>
              <a:t>dihoton</a:t>
            </a:r>
            <a:r>
              <a:rPr lang="en-US" dirty="0" smtClean="0">
                <a:effectLst/>
              </a:rPr>
              <a:t> </a:t>
            </a:r>
            <a:r>
              <a:rPr lang="en-US" dirty="0" err="1" smtClean="0">
                <a:effectLst/>
              </a:rPr>
              <a:t>cos</a:t>
            </a:r>
            <a:r>
              <a:rPr lang="en-US" dirty="0" smtClean="0">
                <a:effectLst/>
                <a:latin typeface="Symbol" charset="2"/>
                <a:cs typeface="Symbol" charset="2"/>
              </a:rPr>
              <a:t> q</a:t>
            </a:r>
            <a:r>
              <a:rPr lang="en-US" dirty="0" smtClean="0">
                <a:effectLst/>
              </a:rPr>
              <a:t>* distribution</a:t>
            </a:r>
          </a:p>
          <a:p>
            <a:pPr>
              <a:lnSpc>
                <a:spcPct val="140000"/>
              </a:lnSpc>
            </a:pPr>
            <a:r>
              <a:rPr lang="en-US" dirty="0" smtClean="0"/>
              <a:t>-    </a:t>
            </a:r>
            <a:r>
              <a:rPr lang="en-US" dirty="0" smtClean="0">
                <a:effectLst/>
              </a:rPr>
              <a:t>Use events within 1.5</a:t>
            </a:r>
            <a:r>
              <a:rPr lang="en-US" dirty="0" smtClean="0">
                <a:effectLst/>
                <a:latin typeface="Lucida Grande"/>
                <a:ea typeface="Lucida Grande"/>
                <a:cs typeface="Lucida Grande"/>
              </a:rPr>
              <a:t>σ</a:t>
            </a:r>
            <a:r>
              <a:rPr lang="en-US" dirty="0" smtClean="0">
                <a:effectLst/>
              </a:rPr>
              <a:t> of the peak (</a:t>
            </a:r>
            <a:r>
              <a:rPr lang="en-US" dirty="0" err="1" smtClean="0">
                <a:effectLst/>
              </a:rPr>
              <a:t>m</a:t>
            </a:r>
            <a:r>
              <a:rPr lang="en-US" baseline="-25000" dirty="0" err="1" smtClean="0">
                <a:effectLst/>
              </a:rPr>
              <a:t>H</a:t>
            </a:r>
            <a:r>
              <a:rPr lang="en-US" dirty="0" smtClean="0">
                <a:effectLst/>
              </a:rPr>
              <a:t>=126.5 </a:t>
            </a:r>
            <a:r>
              <a:rPr lang="en-US" dirty="0" err="1" smtClean="0">
                <a:effectLst/>
              </a:rPr>
              <a:t>GeV</a:t>
            </a:r>
            <a:r>
              <a:rPr lang="en-US" dirty="0" smtClean="0">
                <a:effectLst/>
              </a:rPr>
              <a:t>)</a:t>
            </a:r>
          </a:p>
        </p:txBody>
      </p:sp>
      <p:sp>
        <p:nvSpPr>
          <p:cNvPr id="10" name="TextBox 17"/>
          <p:cNvSpPr txBox="1"/>
          <p:nvPr/>
        </p:nvSpPr>
        <p:spPr>
          <a:xfrm>
            <a:off x="6358165" y="4598268"/>
            <a:ext cx="518091" cy="292388"/>
          </a:xfrm>
          <a:prstGeom prst="rect">
            <a:avLst/>
          </a:prstGeom>
          <a:noFill/>
          <a:ln>
            <a:noFill/>
          </a:ln>
        </p:spPr>
        <p:txBody>
          <a:bodyPr wrap="none" rtlCol="0">
            <a:spAutoFit/>
          </a:bodyPr>
          <a:lstStyle/>
          <a:p>
            <a:r>
              <a:rPr lang="en-US" sz="1300" dirty="0" smtClean="0">
                <a:solidFill>
                  <a:schemeClr val="bg1"/>
                </a:solidFill>
                <a:effectLst/>
              </a:rPr>
              <a:t>1.4</a:t>
            </a:r>
            <a:r>
              <a:rPr lang="en-US" sz="1300" dirty="0" smtClean="0">
                <a:solidFill>
                  <a:schemeClr val="bg1"/>
                </a:solidFill>
                <a:effectLst/>
                <a:latin typeface="Lucida Grande"/>
                <a:ea typeface="Lucida Grande"/>
                <a:cs typeface="Lucida Grande"/>
              </a:rPr>
              <a:t>σ</a:t>
            </a:r>
            <a:endParaRPr lang="en-US" sz="1300" dirty="0" smtClean="0">
              <a:solidFill>
                <a:schemeClr val="bg1"/>
              </a:solidFill>
              <a:effectLst/>
            </a:endParaRPr>
          </a:p>
        </p:txBody>
      </p:sp>
      <p:sp>
        <p:nvSpPr>
          <p:cNvPr id="11" name="ZoneTexte 10"/>
          <p:cNvSpPr txBox="1"/>
          <p:nvPr/>
        </p:nvSpPr>
        <p:spPr>
          <a:xfrm>
            <a:off x="6876256" y="6353405"/>
            <a:ext cx="2095445" cy="338554"/>
          </a:xfrm>
          <a:prstGeom prst="rect">
            <a:avLst/>
          </a:prstGeom>
          <a:noFill/>
        </p:spPr>
        <p:txBody>
          <a:bodyPr wrap="none" rtlCol="0">
            <a:spAutoFit/>
          </a:bodyPr>
          <a:lstStyle/>
          <a:p>
            <a:r>
              <a:rPr lang="fr-FR" sz="1600" dirty="0" smtClean="0">
                <a:solidFill>
                  <a:srgbClr val="FF0000"/>
                </a:solidFill>
              </a:rPr>
              <a:t>ATLAS-CONF-2012-168</a:t>
            </a:r>
            <a:endParaRPr lang="fr-FR" sz="1600" dirty="0">
              <a:solidFill>
                <a:srgbClr val="FF0000"/>
              </a:solidFill>
            </a:endParaRPr>
          </a:p>
        </p:txBody>
      </p:sp>
      <p:sp>
        <p:nvSpPr>
          <p:cNvPr id="9" name="ZoneTexte 8"/>
          <p:cNvSpPr txBox="1"/>
          <p:nvPr/>
        </p:nvSpPr>
        <p:spPr>
          <a:xfrm>
            <a:off x="6876256" y="2097105"/>
            <a:ext cx="2063561" cy="369332"/>
          </a:xfrm>
          <a:prstGeom prst="rect">
            <a:avLst/>
          </a:prstGeom>
          <a:noFill/>
        </p:spPr>
        <p:txBody>
          <a:bodyPr wrap="none" rtlCol="0">
            <a:spAutoFit/>
          </a:bodyPr>
          <a:lstStyle/>
          <a:p>
            <a:r>
              <a:rPr lang="fr-FR" dirty="0" smtClean="0"/>
              <a:t>Collins-</a:t>
            </a:r>
            <a:r>
              <a:rPr lang="fr-FR" dirty="0" err="1" smtClean="0"/>
              <a:t>Soper</a:t>
            </a:r>
            <a:r>
              <a:rPr lang="fr-FR" dirty="0" smtClean="0"/>
              <a:t> Frame</a:t>
            </a:r>
            <a:endParaRPr lang="fr-FR" dirty="0"/>
          </a:p>
        </p:txBody>
      </p:sp>
      <p:pic>
        <p:nvPicPr>
          <p:cNvPr id="4" name="Image 3" descr="s0s2bkgsubd081212Prel.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2619" y="2537627"/>
            <a:ext cx="4455895" cy="3017749"/>
          </a:xfrm>
          <a:prstGeom prst="rect">
            <a:avLst/>
          </a:prstGeom>
        </p:spPr>
      </p:pic>
      <p:pic>
        <p:nvPicPr>
          <p:cNvPr id="14" name="Image 13" descr="RPLR_HCP.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09547" y="2545476"/>
            <a:ext cx="4193153" cy="3009900"/>
          </a:xfrm>
          <a:prstGeom prst="rect">
            <a:avLst/>
          </a:prstGeom>
        </p:spPr>
      </p:pic>
      <p:sp>
        <p:nvSpPr>
          <p:cNvPr id="12" name="Rectangle 3"/>
          <p:cNvSpPr>
            <a:spLocks noChangeArrowheads="1"/>
          </p:cNvSpPr>
          <p:nvPr/>
        </p:nvSpPr>
        <p:spPr bwMode="auto">
          <a:xfrm>
            <a:off x="308160" y="260648"/>
            <a:ext cx="5199944"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fr-FR" sz="2400" dirty="0" smtClean="0">
                <a:solidFill>
                  <a:schemeClr val="accent1">
                    <a:lumMod val="60000"/>
                    <a:lumOff val="40000"/>
                  </a:schemeClr>
                </a:solidFill>
                <a:latin typeface="Trebuchet MS"/>
                <a:cs typeface="Trebuchet MS"/>
              </a:rPr>
              <a:t>Spin </a:t>
            </a:r>
            <a:r>
              <a:rPr lang="fr-FR" sz="2400" dirty="0" err="1" smtClean="0">
                <a:solidFill>
                  <a:schemeClr val="accent1">
                    <a:lumMod val="60000"/>
                    <a:lumOff val="40000"/>
                  </a:schemeClr>
                </a:solidFill>
                <a:latin typeface="Trebuchet MS"/>
                <a:cs typeface="Trebuchet MS"/>
              </a:rPr>
              <a:t>Analysis</a:t>
            </a:r>
            <a:r>
              <a:rPr lang="fr-FR" sz="2400" dirty="0" smtClean="0">
                <a:solidFill>
                  <a:schemeClr val="accent1">
                    <a:lumMod val="60000"/>
                    <a:lumOff val="40000"/>
                  </a:schemeClr>
                </a:solidFill>
                <a:latin typeface="Trebuchet MS"/>
                <a:cs typeface="Trebuchet MS"/>
              </a:rPr>
              <a:t> in the </a:t>
            </a:r>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en-US" sz="2400" i="1" dirty="0" err="1" smtClean="0">
                <a:solidFill>
                  <a:schemeClr val="accent1">
                    <a:lumMod val="60000"/>
                    <a:lumOff val="40000"/>
                  </a:schemeClr>
                </a:solidFill>
                <a:latin typeface="Symbol" charset="2"/>
                <a:cs typeface="Symbol" charset="2"/>
              </a:rPr>
              <a:t>gg</a:t>
            </a:r>
            <a:r>
              <a:rPr lang="en-US" sz="2400" i="1" dirty="0" smtClean="0">
                <a:solidFill>
                  <a:schemeClr val="accent1">
                    <a:lumMod val="60000"/>
                    <a:lumOff val="40000"/>
                  </a:schemeClr>
                </a:solidFill>
                <a:latin typeface="Symbol" charset="2"/>
                <a:cs typeface="Symbol" charset="2"/>
              </a:rPr>
              <a:t>  </a:t>
            </a:r>
            <a:r>
              <a:rPr lang="en-US" sz="2400" dirty="0" smtClean="0">
                <a:solidFill>
                  <a:schemeClr val="accent1">
                    <a:lumMod val="60000"/>
                    <a:lumOff val="40000"/>
                  </a:schemeClr>
                </a:solidFill>
                <a:latin typeface="Trebuchet MS"/>
                <a:cs typeface="Trebuchet MS"/>
              </a:rPr>
              <a:t>Channel</a:t>
            </a:r>
            <a:endParaRPr lang="fr-FR" sz="2400" dirty="0">
              <a:solidFill>
                <a:schemeClr val="accent1">
                  <a:lumMod val="60000"/>
                  <a:lumOff val="40000"/>
                </a:schemeClr>
              </a:solidFill>
              <a:latin typeface="Trebuchet MS"/>
              <a:cs typeface="Trebuchet MS"/>
            </a:endParaRPr>
          </a:p>
        </p:txBody>
      </p:sp>
      <p:sp>
        <p:nvSpPr>
          <p:cNvPr id="13" name="Rectangle 12"/>
          <p:cNvSpPr/>
          <p:nvPr/>
        </p:nvSpPr>
        <p:spPr>
          <a:xfrm>
            <a:off x="5580112" y="260648"/>
            <a:ext cx="1418978" cy="523220"/>
          </a:xfrm>
          <a:prstGeom prst="rect">
            <a:avLst/>
          </a:prstGeom>
        </p:spPr>
        <p:txBody>
          <a:bodyPr wrap="none">
            <a:spAutoFit/>
          </a:bodyPr>
          <a:lstStyle/>
          <a:p>
            <a:r>
              <a:rPr lang="en-US" sz="2800" dirty="0" smtClean="0">
                <a:latin typeface="Trebuchet MS" pitchFamily="34" charset="0"/>
              </a:rPr>
              <a:t>0</a:t>
            </a:r>
            <a:r>
              <a:rPr lang="en-US" sz="2800" baseline="30000" dirty="0" smtClean="0">
                <a:latin typeface="Trebuchet MS" pitchFamily="34" charset="0"/>
              </a:rPr>
              <a:t>+</a:t>
            </a:r>
            <a:r>
              <a:rPr lang="en-US" sz="2800" dirty="0" smtClean="0">
                <a:latin typeface="Trebuchet MS" pitchFamily="34" charset="0"/>
              </a:rPr>
              <a:t> </a:t>
            </a:r>
            <a:r>
              <a:rPr lang="en-US" sz="2800" dirty="0" err="1" smtClean="0">
                <a:latin typeface="Trebuchet MS" pitchFamily="34" charset="0"/>
              </a:rPr>
              <a:t>vs</a:t>
            </a:r>
            <a:r>
              <a:rPr lang="en-US" sz="2800" dirty="0" smtClean="0">
                <a:latin typeface="Trebuchet MS" pitchFamily="34" charset="0"/>
              </a:rPr>
              <a:t> 2</a:t>
            </a:r>
            <a:r>
              <a:rPr lang="en-US" sz="2800" baseline="30000" dirty="0" smtClean="0">
                <a:latin typeface="Trebuchet MS" pitchFamily="34" charset="0"/>
              </a:rPr>
              <a:t>+ </a:t>
            </a:r>
            <a:endParaRPr lang="en-GB" sz="2800" dirty="0">
              <a:latin typeface="Trebuchet MS" pitchFamily="34" charset="0"/>
            </a:endParaRPr>
          </a:p>
        </p:txBody>
      </p:sp>
    </p:spTree>
    <p:extLst>
      <p:ext uri="{BB962C8B-B14F-4D97-AF65-F5344CB8AC3E}">
        <p14:creationId xmlns:p14="http://schemas.microsoft.com/office/powerpoint/2010/main" xmlns="" val="3662765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world1280.gif"/>
          <p:cNvPicPr>
            <a:picLocks noChangeAspect="1"/>
          </p:cNvPicPr>
          <p:nvPr/>
        </p:nvPicPr>
        <p:blipFill>
          <a:blip r:embed="rId3" cstate="print"/>
          <a:srcRect/>
          <a:stretch>
            <a:fillRect/>
          </a:stretch>
        </p:blipFill>
        <p:spPr bwMode="auto">
          <a:xfrm>
            <a:off x="-32" y="1142196"/>
            <a:ext cx="9144032" cy="5715828"/>
          </a:xfrm>
          <a:prstGeom prst="rect">
            <a:avLst/>
          </a:prstGeom>
          <a:noFill/>
          <a:ln w="9525">
            <a:noFill/>
            <a:miter lim="800000"/>
            <a:headEnd/>
            <a:tailEnd/>
          </a:ln>
        </p:spPr>
      </p:pic>
      <p:sp>
        <p:nvSpPr>
          <p:cNvPr id="4" name="Rectangle 3"/>
          <p:cNvSpPr>
            <a:spLocks noChangeArrowheads="1"/>
          </p:cNvSpPr>
          <p:nvPr/>
        </p:nvSpPr>
        <p:spPr bwMode="auto">
          <a:xfrm>
            <a:off x="323528" y="5301208"/>
            <a:ext cx="2835360" cy="1080116"/>
          </a:xfrm>
          <a:prstGeom prst="rect">
            <a:avLst/>
          </a:prstGeom>
          <a:noFill/>
          <a:ln w="36000">
            <a:solidFill>
              <a:srgbClr val="FFC000"/>
            </a:solidFill>
            <a:round/>
            <a:headEnd/>
            <a:tailEnd/>
          </a:ln>
        </p:spPr>
        <p:txBody>
          <a:bodyPr lIns="16328" tIns="22499" rIns="16328" bIns="16328" anchor="ctr"/>
          <a:lstStyle/>
          <a:p>
            <a:pPr algn="ctr">
              <a:lnSpc>
                <a:spcPct val="97000"/>
              </a:lnSpc>
              <a:tabLst>
                <a:tab pos="656650" algn="l"/>
                <a:tab pos="1313299" algn="l"/>
                <a:tab pos="1969949" algn="l"/>
                <a:tab pos="2626599" algn="l"/>
              </a:tabLst>
            </a:pPr>
            <a:r>
              <a:rPr lang="en-GB" sz="2000" dirty="0" smtClean="0">
                <a:solidFill>
                  <a:srgbClr val="FFC000"/>
                </a:solidFill>
              </a:rPr>
              <a:t>Now e.g. 120 PB of data for ATLAS alone</a:t>
            </a:r>
            <a:endParaRPr lang="en-GB" sz="2000" dirty="0">
              <a:solidFill>
                <a:srgbClr val="FFC000"/>
              </a:solidFill>
            </a:endParaRPr>
          </a:p>
        </p:txBody>
      </p:sp>
      <p:sp>
        <p:nvSpPr>
          <p:cNvPr id="5" name="Text Box 4"/>
          <p:cNvSpPr txBox="1">
            <a:spLocks noChangeArrowheads="1"/>
          </p:cNvSpPr>
          <p:nvPr/>
        </p:nvSpPr>
        <p:spPr bwMode="auto">
          <a:xfrm>
            <a:off x="323528" y="4293096"/>
            <a:ext cx="2979360" cy="993704"/>
          </a:xfrm>
          <a:prstGeom prst="rect">
            <a:avLst/>
          </a:prstGeom>
          <a:noFill/>
          <a:ln w="9525">
            <a:noFill/>
            <a:round/>
            <a:headEnd/>
            <a:tailEnd/>
          </a:ln>
        </p:spPr>
        <p:txBody>
          <a:bodyPr lIns="0" tIns="6171" rIns="0" bIns="0"/>
          <a:lstStyle/>
          <a:p>
            <a:pPr>
              <a:lnSpc>
                <a:spcPct val="97000"/>
              </a:lnSpc>
              <a:tabLst>
                <a:tab pos="656650" algn="l"/>
                <a:tab pos="1313299" algn="l"/>
                <a:tab pos="1969949" algn="l"/>
                <a:tab pos="2626599" algn="l"/>
              </a:tabLst>
            </a:pPr>
            <a:r>
              <a:rPr lang="en-GB" sz="1600" dirty="0">
                <a:solidFill>
                  <a:srgbClr val="00FF00"/>
                </a:solidFill>
              </a:rPr>
              <a:t>The high quality computing system allows us to show results on data taken until the end of </a:t>
            </a:r>
            <a:r>
              <a:rPr lang="en-GB" sz="1600" dirty="0" smtClean="0">
                <a:solidFill>
                  <a:srgbClr val="00FF00"/>
                </a:solidFill>
              </a:rPr>
              <a:t> the run</a:t>
            </a:r>
            <a:endParaRPr lang="en-GB" sz="1600" dirty="0">
              <a:solidFill>
                <a:srgbClr val="00FF00"/>
              </a:solidFill>
            </a:endParaRPr>
          </a:p>
        </p:txBody>
      </p:sp>
      <p:sp>
        <p:nvSpPr>
          <p:cNvPr id="6" name="Text Box 5"/>
          <p:cNvSpPr txBox="1">
            <a:spLocks noChangeArrowheads="1"/>
          </p:cNvSpPr>
          <p:nvPr/>
        </p:nvSpPr>
        <p:spPr bwMode="auto">
          <a:xfrm>
            <a:off x="179512" y="2708926"/>
            <a:ext cx="2880320" cy="1630251"/>
          </a:xfrm>
          <a:prstGeom prst="rect">
            <a:avLst/>
          </a:prstGeom>
          <a:noFill/>
          <a:ln w="9525">
            <a:noFill/>
            <a:round/>
            <a:headEnd/>
            <a:tailEnd/>
          </a:ln>
        </p:spPr>
        <p:txBody>
          <a:bodyPr lIns="0" tIns="6171" rIns="0" bIns="0"/>
          <a:lstStyle/>
          <a:p>
            <a:pPr>
              <a:lnSpc>
                <a:spcPct val="97000"/>
              </a:lnSpc>
              <a:tabLst>
                <a:tab pos="656650" algn="l"/>
                <a:tab pos="1313299" algn="l"/>
                <a:tab pos="1969949" algn="l"/>
                <a:tab pos="2626599" algn="l"/>
              </a:tabLst>
            </a:pPr>
            <a:r>
              <a:rPr lang="en-GB" sz="1600" dirty="0">
                <a:solidFill>
                  <a:srgbClr val="00FFFF"/>
                </a:solidFill>
              </a:rPr>
              <a:t>Tier-1 and Tier-2's process </a:t>
            </a:r>
            <a:r>
              <a:rPr lang="en-GB" sz="1600" dirty="0" smtClean="0">
                <a:solidFill>
                  <a:srgbClr val="00FFFF"/>
                </a:solidFill>
              </a:rPr>
              <a:t>~ 2M </a:t>
            </a:r>
            <a:r>
              <a:rPr lang="en-GB" sz="1600" dirty="0">
                <a:solidFill>
                  <a:srgbClr val="00FFFF"/>
                </a:solidFill>
              </a:rPr>
              <a:t>jobs per </a:t>
            </a:r>
            <a:r>
              <a:rPr lang="en-GB" sz="1600" dirty="0" smtClean="0">
                <a:solidFill>
                  <a:srgbClr val="00FFFF"/>
                </a:solidFill>
              </a:rPr>
              <a:t>week</a:t>
            </a:r>
            <a:endParaRPr lang="en-GB" sz="1600" dirty="0">
              <a:solidFill>
                <a:srgbClr val="00FFFF"/>
              </a:solidFill>
            </a:endParaRP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00FFFF"/>
                </a:solidFill>
              </a:rPr>
              <a:t>simulation</a:t>
            </a: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00FFFF"/>
                </a:solidFill>
              </a:rPr>
              <a:t>re-reconstruction (campaigns)</a:t>
            </a: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00FFFF"/>
                </a:solidFill>
              </a:rPr>
              <a:t>group production (</a:t>
            </a:r>
            <a:r>
              <a:rPr lang="en-GB" sz="1500" dirty="0" err="1">
                <a:solidFill>
                  <a:srgbClr val="00FFFF"/>
                </a:solidFill>
              </a:rPr>
              <a:t>ntuples</a:t>
            </a:r>
            <a:r>
              <a:rPr lang="en-GB" sz="1500" dirty="0">
                <a:solidFill>
                  <a:srgbClr val="00FFFF"/>
                </a:solidFill>
              </a:rPr>
              <a:t>...)</a:t>
            </a: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00FFFF"/>
                </a:solidFill>
              </a:rPr>
              <a:t>physics analysis</a:t>
            </a:r>
          </a:p>
        </p:txBody>
      </p:sp>
      <p:sp>
        <p:nvSpPr>
          <p:cNvPr id="7" name="Text Box 9"/>
          <p:cNvSpPr txBox="1">
            <a:spLocks noChangeArrowheads="1"/>
          </p:cNvSpPr>
          <p:nvPr/>
        </p:nvSpPr>
        <p:spPr bwMode="auto">
          <a:xfrm>
            <a:off x="1195136" y="692696"/>
            <a:ext cx="2800800" cy="1526560"/>
          </a:xfrm>
          <a:prstGeom prst="rect">
            <a:avLst/>
          </a:prstGeom>
          <a:noFill/>
          <a:ln w="9525">
            <a:noFill/>
            <a:round/>
            <a:headEnd/>
            <a:tailEnd/>
          </a:ln>
        </p:spPr>
        <p:txBody>
          <a:bodyPr lIns="0" tIns="6171" rIns="0" bIns="0"/>
          <a:lstStyle/>
          <a:p>
            <a:pPr>
              <a:lnSpc>
                <a:spcPct val="97000"/>
              </a:lnSpc>
              <a:tabLst>
                <a:tab pos="656650" algn="l"/>
                <a:tab pos="1313299" algn="l"/>
                <a:tab pos="1969949" algn="l"/>
                <a:tab pos="2626599" algn="l"/>
              </a:tabLst>
            </a:pPr>
            <a:r>
              <a:rPr lang="en-GB" sz="1600" dirty="0">
                <a:solidFill>
                  <a:srgbClr val="FF00FF"/>
                </a:solidFill>
              </a:rPr>
              <a:t>Data preparation:</a:t>
            </a: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FF00FF"/>
                </a:solidFill>
              </a:rPr>
              <a:t>First-pass </a:t>
            </a:r>
            <a:r>
              <a:rPr lang="en-GB" sz="1500" dirty="0" err="1">
                <a:solidFill>
                  <a:srgbClr val="FF00FF"/>
                </a:solidFill>
              </a:rPr>
              <a:t>reco</a:t>
            </a:r>
            <a:r>
              <a:rPr lang="en-GB" sz="1500" dirty="0">
                <a:solidFill>
                  <a:srgbClr val="FF00FF"/>
                </a:solidFill>
              </a:rPr>
              <a:t>. at Tier-0 within ~2 days</a:t>
            </a: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FF00FF"/>
                </a:solidFill>
              </a:rPr>
              <a:t>Calibration/DQ good for physics analysis</a:t>
            </a:r>
          </a:p>
          <a:p>
            <a:pPr marL="391686" lvl="1" indent="-195843">
              <a:lnSpc>
                <a:spcPct val="97000"/>
              </a:lnSpc>
              <a:buClr>
                <a:srgbClr val="FFFFFF"/>
              </a:buClr>
              <a:buSzPct val="45000"/>
              <a:buFont typeface="Wingdings" charset="2"/>
              <a:buChar char=""/>
              <a:tabLst>
                <a:tab pos="656650" algn="l"/>
                <a:tab pos="1313299" algn="l"/>
                <a:tab pos="1969949" algn="l"/>
                <a:tab pos="2626599" algn="l"/>
              </a:tabLst>
            </a:pPr>
            <a:r>
              <a:rPr lang="en-GB" sz="1500" dirty="0">
                <a:solidFill>
                  <a:srgbClr val="FF00FF"/>
                </a:solidFill>
              </a:rPr>
              <a:t>Data analysable on </a:t>
            </a:r>
            <a:r>
              <a:rPr lang="en-GB" sz="1500" dirty="0" smtClean="0">
                <a:solidFill>
                  <a:srgbClr val="FF00FF"/>
                </a:solidFill>
              </a:rPr>
              <a:t>		Grid </a:t>
            </a:r>
            <a:r>
              <a:rPr lang="en-GB" sz="1500" dirty="0">
                <a:solidFill>
                  <a:srgbClr val="FF00FF"/>
                </a:solidFill>
              </a:rPr>
              <a:t>within ~1 week</a:t>
            </a:r>
          </a:p>
        </p:txBody>
      </p:sp>
      <p:sp>
        <p:nvSpPr>
          <p:cNvPr id="8" name="Text Box 12"/>
          <p:cNvSpPr txBox="1">
            <a:spLocks noChangeArrowheads="1"/>
          </p:cNvSpPr>
          <p:nvPr/>
        </p:nvSpPr>
        <p:spPr bwMode="auto">
          <a:xfrm>
            <a:off x="3635896" y="4797152"/>
            <a:ext cx="720080" cy="216024"/>
          </a:xfrm>
          <a:prstGeom prst="rect">
            <a:avLst/>
          </a:prstGeom>
          <a:noFill/>
          <a:ln w="9525">
            <a:noFill/>
            <a:round/>
            <a:headEnd/>
            <a:tailEnd/>
          </a:ln>
        </p:spPr>
        <p:txBody>
          <a:bodyPr lIns="0" tIns="6171" rIns="0" bIns="0"/>
          <a:lstStyle/>
          <a:p>
            <a:pPr>
              <a:lnSpc>
                <a:spcPct val="97000"/>
              </a:lnSpc>
            </a:pPr>
            <a:r>
              <a:rPr lang="en-GB" sz="1600" dirty="0" smtClean="0">
                <a:solidFill>
                  <a:srgbClr val="FFFFFF"/>
                </a:solidFill>
              </a:rPr>
              <a:t>January</a:t>
            </a:r>
            <a:endParaRPr lang="en-GB" sz="1600" dirty="0">
              <a:solidFill>
                <a:srgbClr val="FFFFFF"/>
              </a:solidFill>
            </a:endParaRPr>
          </a:p>
        </p:txBody>
      </p:sp>
      <p:sp>
        <p:nvSpPr>
          <p:cNvPr id="13" name="Title 5"/>
          <p:cNvSpPr txBox="1">
            <a:spLocks/>
          </p:cNvSpPr>
          <p:nvPr/>
        </p:nvSpPr>
        <p:spPr>
          <a:xfrm>
            <a:off x="457200" y="44624"/>
            <a:ext cx="8229600" cy="1252728"/>
          </a:xfrm>
          <a:prstGeom prst="rect">
            <a:avLst/>
          </a:prstGeom>
        </p:spPr>
        <p:txBody>
          <a:bodyPr vert="horz" lIns="91440" tIns="0" rIns="45720" bIns="0" rtlCol="0" anchor="t">
            <a:normAutofit fontScale="975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smtClean="0">
                <a:ln>
                  <a:noFill/>
                </a:ln>
                <a:solidFill>
                  <a:schemeClr val="accent1">
                    <a:satMod val="150000"/>
                  </a:schemeClr>
                </a:solidFill>
                <a:effectLst/>
                <a:uLnTx/>
                <a:uFillTx/>
                <a:latin typeface="+mj-lt"/>
                <a:ea typeface="+mj-ea"/>
                <a:cs typeface="+mj-cs"/>
              </a:rPr>
              <a:t>The Grid - Physics Delivery</a:t>
            </a:r>
            <a:endParaRPr kumimoji="0" lang="en-GB" sz="47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14" name="AutoShape 2" descr="imap://atd2k@imap.campus.gla.ac.uk:993/fetch%3EUID%3E/INBOX%3E28530?part=1.3&amp;type=image/png&amp;filename=jobnumbers_individual.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5" name="AutoShape 4" descr="imap://atd2k@imap.campus.gla.ac.uk:993/fetch%3EUID%3E/INBOX%3E28530?part=1.3&amp;type=image/png&amp;filename=jobnumbers_individual.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99" y="12700"/>
            <a:ext cx="9144000" cy="52323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0" name="Tableau 9"/>
          <p:cNvGraphicFramePr>
            <a:graphicFrameLocks noGrp="1"/>
          </p:cNvGraphicFramePr>
          <p:nvPr>
            <p:extLst>
              <p:ext uri="{D42A27DB-BD31-4B8C-83A1-F6EECF244321}">
                <p14:modId xmlns:p14="http://schemas.microsoft.com/office/powerpoint/2010/main" xmlns="" val="827585840"/>
              </p:ext>
            </p:extLst>
          </p:nvPr>
        </p:nvGraphicFramePr>
        <p:xfrm>
          <a:off x="56335" y="5715000"/>
          <a:ext cx="8260081" cy="1066988"/>
        </p:xfrm>
        <a:graphic>
          <a:graphicData uri="http://schemas.openxmlformats.org/drawingml/2006/table">
            <a:tbl>
              <a:tblPr firstRow="1" bandRow="1">
                <a:tableStyleId>{5940675A-B579-460E-94D1-54222C63F5DA}</a:tableStyleId>
              </a:tblPr>
              <a:tblGrid>
                <a:gridCol w="1681480"/>
                <a:gridCol w="1681480"/>
                <a:gridCol w="1681480"/>
                <a:gridCol w="1534161"/>
                <a:gridCol w="1681480"/>
              </a:tblGrid>
              <a:tr h="584199">
                <a:tc>
                  <a:txBody>
                    <a:bodyPr/>
                    <a:lstStyle/>
                    <a:p>
                      <a:pPr algn="ctr"/>
                      <a:r>
                        <a:rPr lang="fr-FR" sz="1600" dirty="0" smtClean="0"/>
                        <a:t>Signal</a:t>
                      </a:r>
                      <a:endParaRPr lang="fr-FR" sz="1600" dirty="0">
                        <a:solidFill>
                          <a:srgbClr val="FFFFFF"/>
                        </a:solidFill>
                      </a:endParaRPr>
                    </a:p>
                  </a:txBody>
                  <a:tcPr anchor="ctr"/>
                </a:tc>
                <a:tc>
                  <a:txBody>
                    <a:bodyPr/>
                    <a:lstStyle/>
                    <a:p>
                      <a:pPr algn="ctr"/>
                      <a:r>
                        <a:rPr lang="fr-FR" sz="1600" dirty="0" smtClean="0"/>
                        <a:t>Signal </a:t>
                      </a:r>
                      <a:r>
                        <a:rPr lang="fr-FR" sz="1600" dirty="0" err="1" smtClean="0"/>
                        <a:t>Purity</a:t>
                      </a:r>
                      <a:endParaRPr lang="fr-FR" sz="1600" dirty="0" smtClean="0"/>
                    </a:p>
                    <a:p>
                      <a:pPr algn="ctr"/>
                      <a:r>
                        <a:rPr lang="fr-FR" sz="1600" dirty="0" smtClean="0"/>
                        <a:t>s/b</a:t>
                      </a:r>
                      <a:endParaRPr lang="fr-FR" sz="1600" dirty="0">
                        <a:solidFill>
                          <a:srgbClr val="FFFFFF"/>
                        </a:solidFill>
                      </a:endParaRPr>
                    </a:p>
                  </a:txBody>
                  <a:tcPr anchor="ctr"/>
                </a:tc>
                <a:tc>
                  <a:txBody>
                    <a:bodyPr/>
                    <a:lstStyle/>
                    <a:p>
                      <a:pPr algn="ctr"/>
                      <a:r>
                        <a:rPr lang="fr-FR" sz="1600" dirty="0" smtClean="0"/>
                        <a:t>Main backgrounds</a:t>
                      </a:r>
                      <a:endParaRPr lang="fr-FR" sz="1600" dirty="0">
                        <a:solidFill>
                          <a:srgbClr val="FFFFFF"/>
                        </a:solidFill>
                      </a:endParaRPr>
                    </a:p>
                  </a:txBody>
                  <a:tcPr anchor="ctr"/>
                </a:tc>
                <a:tc>
                  <a:txBody>
                    <a:bodyPr/>
                    <a:lstStyle/>
                    <a:p>
                      <a:pPr algn="ctr"/>
                      <a:r>
                        <a:rPr lang="fr-FR" sz="1600" dirty="0" smtClean="0"/>
                        <a:t>Production</a:t>
                      </a:r>
                      <a:endParaRPr lang="fr-FR" sz="1600" dirty="0">
                        <a:solidFill>
                          <a:srgbClr val="FFFFFF"/>
                        </a:solidFill>
                      </a:endParaRPr>
                    </a:p>
                  </a:txBody>
                  <a:tcPr anchor="ctr"/>
                </a:tc>
                <a:tc>
                  <a:txBody>
                    <a:bodyPr/>
                    <a:lstStyle/>
                    <a:p>
                      <a:pPr algn="l"/>
                      <a:r>
                        <a:rPr lang="fr-FR" sz="1600" dirty="0" smtClean="0"/>
                        <a:t>7 </a:t>
                      </a:r>
                      <a:r>
                        <a:rPr lang="fr-FR" sz="1200" dirty="0" smtClean="0"/>
                        <a:t>&amp;</a:t>
                      </a:r>
                      <a:r>
                        <a:rPr lang="fr-FR" sz="1600" dirty="0" smtClean="0"/>
                        <a:t> </a:t>
                      </a:r>
                      <a:r>
                        <a:rPr lang="fr-FR" sz="1600" dirty="0" smtClean="0">
                          <a:solidFill>
                            <a:srgbClr val="FF0000"/>
                          </a:solidFill>
                        </a:rPr>
                        <a:t>8</a:t>
                      </a:r>
                      <a:r>
                        <a:rPr lang="fr-FR" sz="1600" dirty="0" smtClean="0"/>
                        <a:t> </a:t>
                      </a:r>
                      <a:r>
                        <a:rPr lang="fr-FR" sz="1600" dirty="0" err="1" smtClean="0"/>
                        <a:t>TeV</a:t>
                      </a:r>
                      <a:r>
                        <a:rPr lang="fr-FR" sz="1600" dirty="0" smtClean="0"/>
                        <a:t>      </a:t>
                      </a:r>
                      <a:r>
                        <a:rPr lang="fr-FR" sz="1600" baseline="0" dirty="0" smtClean="0"/>
                        <a:t> </a:t>
                      </a:r>
                      <a:endParaRPr lang="fr-FR" sz="1600" dirty="0">
                        <a:solidFill>
                          <a:srgbClr val="FFFFFF"/>
                        </a:solidFill>
                      </a:endParaRPr>
                    </a:p>
                  </a:txBody>
                  <a:tcPr anchor="ctr"/>
                </a:tc>
              </a:tr>
              <a:tr h="482789">
                <a:tc>
                  <a:txBody>
                    <a:bodyPr/>
                    <a:lstStyle/>
                    <a:p>
                      <a:pPr algn="ctr"/>
                      <a:r>
                        <a:rPr lang="fr-FR" sz="1600" dirty="0" smtClean="0"/>
                        <a:t>~</a:t>
                      </a:r>
                      <a:r>
                        <a:rPr lang="fr-FR" sz="1600" dirty="0" smtClean="0">
                          <a:solidFill>
                            <a:srgbClr val="FF0000"/>
                          </a:solidFill>
                        </a:rPr>
                        <a:t>10</a:t>
                      </a:r>
                      <a:endParaRPr lang="fr-FR" sz="1600" dirty="0">
                        <a:solidFill>
                          <a:srgbClr val="FF0000"/>
                        </a:solidFill>
                      </a:endParaRPr>
                    </a:p>
                  </a:txBody>
                  <a:tcPr anchor="ctr"/>
                </a:tc>
                <a:tc>
                  <a:txBody>
                    <a:bodyPr/>
                    <a:lstStyle/>
                    <a:p>
                      <a:pPr algn="ctr"/>
                      <a:r>
                        <a:rPr lang="fr-FR" sz="1800" dirty="0" smtClean="0"/>
                        <a:t>~</a:t>
                      </a:r>
                      <a:r>
                        <a:rPr lang="fr-FR" sz="1800" dirty="0" smtClean="0">
                          <a:solidFill>
                            <a:srgbClr val="FF0000"/>
                          </a:solidFill>
                        </a:rPr>
                        <a:t>1</a:t>
                      </a:r>
                      <a:endParaRPr lang="fr-FR" sz="1800" dirty="0">
                        <a:solidFill>
                          <a:srgbClr val="FF0000"/>
                        </a:solidFill>
                      </a:endParaRPr>
                    </a:p>
                  </a:txBody>
                  <a:tcPr anchor="ctr"/>
                </a:tc>
                <a:tc>
                  <a:txBody>
                    <a:bodyPr/>
                    <a:lstStyle/>
                    <a:p>
                      <a:pPr algn="ctr"/>
                      <a:r>
                        <a:rPr lang="fr-FR" sz="1600" dirty="0" smtClean="0"/>
                        <a:t>ZZ, </a:t>
                      </a:r>
                      <a:r>
                        <a:rPr lang="fr-FR" sz="1600" dirty="0" err="1" smtClean="0"/>
                        <a:t>Z+jets</a:t>
                      </a:r>
                      <a:r>
                        <a:rPr lang="fr-FR" sz="1600" dirty="0" smtClean="0"/>
                        <a:t>, top</a:t>
                      </a:r>
                      <a:endParaRPr lang="fr-FR" sz="1600" dirty="0">
                        <a:solidFill>
                          <a:srgbClr val="FFFFFF"/>
                        </a:solidFill>
                      </a:endParaRPr>
                    </a:p>
                  </a:txBody>
                  <a:tcPr anchor="ctr"/>
                </a:tc>
                <a:tc>
                  <a:txBody>
                    <a:bodyPr/>
                    <a:lstStyle/>
                    <a:p>
                      <a:pPr algn="ctr"/>
                      <a:r>
                        <a:rPr lang="fr-FR" sz="1600" dirty="0" smtClean="0"/>
                        <a:t>All inclusive</a:t>
                      </a:r>
                      <a:endParaRPr lang="fr-FR" sz="1600" dirty="0">
                        <a:solidFill>
                          <a:srgbClr val="FFFFFF"/>
                        </a:solidFill>
                      </a:endParaRPr>
                    </a:p>
                  </a:txBody>
                  <a:tcPr anchor="ctr"/>
                </a:tc>
                <a:tc>
                  <a:txBody>
                    <a:bodyPr/>
                    <a:lstStyle/>
                    <a:p>
                      <a:pPr algn="ctr"/>
                      <a:r>
                        <a:rPr lang="fr-FR" sz="1600" dirty="0" smtClean="0"/>
                        <a:t>4.9 </a:t>
                      </a:r>
                      <a:r>
                        <a:rPr lang="fr-FR" sz="1200" dirty="0" smtClean="0"/>
                        <a:t>&amp;</a:t>
                      </a:r>
                      <a:r>
                        <a:rPr lang="fr-FR" sz="1600" dirty="0" smtClean="0"/>
                        <a:t> </a:t>
                      </a:r>
                      <a:r>
                        <a:rPr lang="fr-FR" sz="1600" dirty="0" smtClean="0">
                          <a:solidFill>
                            <a:srgbClr val="FF0000"/>
                          </a:solidFill>
                        </a:rPr>
                        <a:t>13 fb</a:t>
                      </a:r>
                      <a:r>
                        <a:rPr lang="fr-FR" sz="1600" baseline="30000" dirty="0" smtClean="0">
                          <a:solidFill>
                            <a:srgbClr val="FF0000"/>
                          </a:solidFill>
                        </a:rPr>
                        <a:t>-1</a:t>
                      </a:r>
                      <a:endParaRPr lang="fr-FR" sz="1600" dirty="0">
                        <a:solidFill>
                          <a:srgbClr val="FF0000"/>
                        </a:solidFill>
                      </a:endParaRPr>
                    </a:p>
                  </a:txBody>
                  <a:tcPr anchor="ctr"/>
                </a:tc>
              </a:tr>
            </a:tbl>
          </a:graphicData>
        </a:graphic>
      </p:graphicFrame>
      <p:sp>
        <p:nvSpPr>
          <p:cNvPr id="8" name="ZoneTexte 7"/>
          <p:cNvSpPr txBox="1"/>
          <p:nvPr/>
        </p:nvSpPr>
        <p:spPr>
          <a:xfrm>
            <a:off x="114300" y="5294868"/>
            <a:ext cx="2870460" cy="369332"/>
          </a:xfrm>
          <a:prstGeom prst="rect">
            <a:avLst/>
          </a:prstGeom>
          <a:noFill/>
        </p:spPr>
        <p:txBody>
          <a:bodyPr wrap="none" rtlCol="0">
            <a:spAutoFit/>
          </a:bodyPr>
          <a:lstStyle/>
          <a:p>
            <a:r>
              <a:rPr lang="fr-FR" dirty="0" smtClean="0"/>
              <a:t>4l </a:t>
            </a:r>
            <a:r>
              <a:rPr lang="fr-FR" dirty="0" err="1" smtClean="0"/>
              <a:t>channel</a:t>
            </a:r>
            <a:r>
              <a:rPr lang="fr-FR" dirty="0" smtClean="0"/>
              <a:t> basic </a:t>
            </a:r>
            <a:r>
              <a:rPr lang="fr-FR" dirty="0" err="1" smtClean="0"/>
              <a:t>facts</a:t>
            </a:r>
            <a:r>
              <a:rPr lang="fr-FR" dirty="0" smtClean="0"/>
              <a:t> </a:t>
            </a:r>
            <a:r>
              <a:rPr lang="fr-FR" dirty="0" err="1"/>
              <a:t>s</a:t>
            </a:r>
            <a:r>
              <a:rPr lang="fr-FR" dirty="0" err="1" smtClean="0"/>
              <a:t>heet</a:t>
            </a:r>
            <a:r>
              <a:rPr lang="fr-FR" dirty="0" smtClean="0"/>
              <a:t> :</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xmlns="" val="1610249409"/>
              </p:ext>
            </p:extLst>
          </p:nvPr>
        </p:nvGraphicFramePr>
        <p:xfrm>
          <a:off x="8098612" y="5800328"/>
          <a:ext cx="677085" cy="448071"/>
        </p:xfrm>
        <a:graphic>
          <a:graphicData uri="http://schemas.openxmlformats.org/presentationml/2006/ole">
            <p:oleObj spid="_x0000_s1031170" name="Équation" r:id="rId4" imgW="393120" imgH="264960" progId="Equation.3">
              <p:embed/>
            </p:oleObj>
          </a:graphicData>
        </a:graphic>
      </p:graphicFrame>
      <p:pic>
        <p:nvPicPr>
          <p:cNvPr id="11" name="Image 10" descr="4eED.png"/>
          <p:cNvPicPr>
            <a:picLocks noChangeAspect="1"/>
          </p:cNvPicPr>
          <p:nvPr/>
        </p:nvPicPr>
        <p:blipFill rotWithShape="1">
          <a:blip r:embed="rId5" cstate="print">
            <a:extLst>
              <a:ext uri="{28A0092B-C50C-407E-A947-70E740481C1C}">
                <a14:useLocalDpi xmlns:a14="http://schemas.microsoft.com/office/drawing/2010/main" xmlns="" val="0"/>
              </a:ext>
            </a:extLst>
          </a:blip>
          <a:srcRect t="1621" r="1666"/>
          <a:stretch/>
        </p:blipFill>
        <p:spPr>
          <a:xfrm>
            <a:off x="2676749" y="188640"/>
            <a:ext cx="6359747" cy="3814951"/>
          </a:xfrm>
          <a:prstGeom prst="rect">
            <a:avLst/>
          </a:prstGeom>
        </p:spPr>
      </p:pic>
      <p:sp>
        <p:nvSpPr>
          <p:cNvPr id="16" name="TextBox 15"/>
          <p:cNvSpPr txBox="1"/>
          <p:nvPr/>
        </p:nvSpPr>
        <p:spPr>
          <a:xfrm>
            <a:off x="-36512" y="2780928"/>
            <a:ext cx="9180512" cy="2308324"/>
          </a:xfrm>
          <a:prstGeom prst="rect">
            <a:avLst/>
          </a:prstGeom>
          <a:solidFill>
            <a:srgbClr val="FFCC00"/>
          </a:solidFill>
          <a:ln>
            <a:solidFill>
              <a:schemeClr val="tx1"/>
            </a:solidFill>
          </a:ln>
        </p:spPr>
        <p:txBody>
          <a:bodyPr wrap="square" rtlCol="0">
            <a:spAutoFit/>
          </a:bodyPr>
          <a:lstStyle/>
          <a:p>
            <a:r>
              <a:rPr lang="en-US" dirty="0" smtClean="0">
                <a:ea typeface="Lucida Grande"/>
                <a:cs typeface="Lucida Grande"/>
              </a:rPr>
              <a:t>σ</a:t>
            </a:r>
            <a:r>
              <a:rPr lang="en-US" dirty="0" smtClean="0"/>
              <a:t> ~ 2-5 </a:t>
            </a:r>
            <a:r>
              <a:rPr lang="en-US" dirty="0" err="1" smtClean="0"/>
              <a:t>fb</a:t>
            </a:r>
            <a:endParaRPr lang="en-US" dirty="0" smtClean="0">
              <a:ea typeface="Lucida Grande"/>
              <a:cs typeface="Lucida Grande"/>
            </a:endParaRPr>
          </a:p>
          <a:p>
            <a:r>
              <a:rPr lang="en-US" dirty="0" smtClean="0">
                <a:effectLst/>
              </a:rPr>
              <a:t>Crucial experimental aspects: </a:t>
            </a:r>
          </a:p>
          <a:p>
            <a:pPr marL="285750" indent="-285750">
              <a:buFont typeface="Wingdings" charset="2"/>
              <a:buChar char="q"/>
            </a:pPr>
            <a:r>
              <a:rPr lang="en-US" dirty="0" smtClean="0">
                <a:effectLst/>
              </a:rPr>
              <a:t>High lepton reconstruction and identification efficiency down to lowest </a:t>
            </a:r>
            <a:r>
              <a:rPr lang="en-US" dirty="0" err="1" smtClean="0">
                <a:effectLst/>
              </a:rPr>
              <a:t>p</a:t>
            </a:r>
            <a:r>
              <a:rPr lang="en-US" baseline="-25000" dirty="0" err="1" smtClean="0">
                <a:effectLst/>
              </a:rPr>
              <a:t>T</a:t>
            </a:r>
            <a:r>
              <a:rPr lang="en-US" baseline="-25000" dirty="0" smtClean="0">
                <a:effectLst/>
              </a:rPr>
              <a:t> </a:t>
            </a:r>
          </a:p>
          <a:p>
            <a:pPr marL="285750" indent="-285750">
              <a:buFont typeface="Wingdings" charset="2"/>
              <a:buChar char="q"/>
            </a:pPr>
            <a:r>
              <a:rPr lang="en-US" dirty="0" smtClean="0">
                <a:effectLst/>
              </a:rPr>
              <a:t>Good lepton energy/momentum resolution </a:t>
            </a:r>
          </a:p>
          <a:p>
            <a:pPr marL="285750" indent="-285750">
              <a:buFont typeface="Wingdings" charset="2"/>
              <a:buChar char="q"/>
            </a:pPr>
            <a:r>
              <a:rPr lang="en-US" dirty="0" smtClean="0">
                <a:effectLst/>
              </a:rPr>
              <a:t>Good control of reducible backgrounds (</a:t>
            </a:r>
            <a:r>
              <a:rPr lang="en-US" dirty="0" err="1" smtClean="0">
                <a:effectLst/>
              </a:rPr>
              <a:t>Zbb</a:t>
            </a:r>
            <a:r>
              <a:rPr lang="en-US" dirty="0" smtClean="0">
                <a:effectLst/>
              </a:rPr>
              <a:t>, </a:t>
            </a:r>
            <a:r>
              <a:rPr lang="en-US" dirty="0" err="1" smtClean="0">
                <a:effectLst/>
              </a:rPr>
              <a:t>Z+jets</a:t>
            </a:r>
            <a:r>
              <a:rPr lang="en-US" dirty="0" smtClean="0">
                <a:effectLst/>
              </a:rPr>
              <a:t>, </a:t>
            </a:r>
            <a:r>
              <a:rPr lang="en-US" dirty="0" err="1" smtClean="0">
                <a:effectLst/>
              </a:rPr>
              <a:t>tt</a:t>
            </a:r>
            <a:r>
              <a:rPr lang="en-US" dirty="0" smtClean="0">
                <a:effectLst/>
              </a:rPr>
              <a:t>) in low-mass region: </a:t>
            </a:r>
          </a:p>
          <a:p>
            <a:r>
              <a:rPr lang="en-US" dirty="0" smtClean="0">
                <a:effectLst/>
              </a:rPr>
              <a:t>    </a:t>
            </a:r>
            <a:r>
              <a:rPr lang="en-US" dirty="0" smtClean="0">
                <a:effectLst/>
                <a:sym typeface="Wingdings"/>
              </a:rPr>
              <a:t> cannot rely on MC alone (theoretical uncertainties, b/</a:t>
            </a:r>
            <a:r>
              <a:rPr lang="en-US" dirty="0">
                <a:effectLst/>
                <a:sym typeface="Wingdings"/>
              </a:rPr>
              <a:t>q</a:t>
            </a:r>
            <a:r>
              <a:rPr lang="en-US" dirty="0" smtClean="0">
                <a:effectLst/>
                <a:sym typeface="Wingdings"/>
              </a:rPr>
              <a:t>-jet  l modeling, ..)</a:t>
            </a:r>
          </a:p>
          <a:p>
            <a:r>
              <a:rPr lang="en-US" dirty="0">
                <a:effectLst/>
                <a:sym typeface="Wingdings"/>
              </a:rPr>
              <a:t> </a:t>
            </a:r>
            <a:r>
              <a:rPr lang="en-US" dirty="0" smtClean="0">
                <a:effectLst/>
                <a:sym typeface="Wingdings"/>
              </a:rPr>
              <a:t>    need to compare MC to data in background-enriched control regions (but: low statistics ..)</a:t>
            </a:r>
            <a:endParaRPr lang="en-US" dirty="0" smtClean="0">
              <a:effectLst/>
            </a:endParaRPr>
          </a:p>
          <a:p>
            <a:r>
              <a:rPr lang="en-US" dirty="0" smtClean="0">
                <a:effectLst/>
                <a:sym typeface="Wingdings"/>
              </a:rPr>
              <a:t> </a:t>
            </a:r>
            <a:r>
              <a:rPr lang="en-US" dirty="0" smtClean="0">
                <a:effectLst/>
                <a:sym typeface="Wingdings"/>
              </a:rPr>
              <a:t>Conservative/stringent </a:t>
            </a:r>
            <a:r>
              <a:rPr lang="en-US" dirty="0" err="1" smtClean="0">
                <a:effectLst/>
                <a:sym typeface="Wingdings"/>
              </a:rPr>
              <a:t>p</a:t>
            </a:r>
            <a:r>
              <a:rPr lang="en-US" baseline="-25000" dirty="0" err="1" smtClean="0">
                <a:effectLst/>
                <a:sym typeface="Wingdings"/>
              </a:rPr>
              <a:t>T</a:t>
            </a:r>
            <a:r>
              <a:rPr lang="en-US" dirty="0" smtClean="0">
                <a:effectLst/>
                <a:sym typeface="Wingdings"/>
              </a:rPr>
              <a:t> and m(</a:t>
            </a:r>
            <a:r>
              <a:rPr lang="en-US" dirty="0" err="1" smtClean="0">
                <a:effectLst/>
                <a:sym typeface="Wingdings"/>
              </a:rPr>
              <a:t>ll</a:t>
            </a:r>
            <a:r>
              <a:rPr lang="en-US" dirty="0" smtClean="0">
                <a:effectLst/>
                <a:sym typeface="Wingdings"/>
              </a:rPr>
              <a:t>) cuts used at this stage </a:t>
            </a:r>
          </a:p>
        </p:txBody>
      </p:sp>
      <p:sp>
        <p:nvSpPr>
          <p:cNvPr id="17" name="TextBox 2"/>
          <p:cNvSpPr txBox="1"/>
          <p:nvPr/>
        </p:nvSpPr>
        <p:spPr>
          <a:xfrm>
            <a:off x="332741" y="152126"/>
            <a:ext cx="8989481" cy="523220"/>
          </a:xfrm>
          <a:prstGeom prst="rect">
            <a:avLst/>
          </a:prstGeom>
          <a:noFill/>
        </p:spPr>
        <p:txBody>
          <a:bodyPr wrap="square" rtlCol="0">
            <a:spAutoFit/>
          </a:bodyPr>
          <a:lstStyle/>
          <a:p>
            <a:r>
              <a:rPr lang="en-US" sz="2800" i="1" dirty="0" smtClean="0">
                <a:solidFill>
                  <a:srgbClr val="FFFFFF"/>
                </a:solidFill>
                <a:latin typeface="Trebuchet MS"/>
                <a:cs typeface="Trebuchet MS"/>
              </a:rPr>
              <a:t>H</a:t>
            </a:r>
            <a:r>
              <a:rPr lang="en-US" sz="2800" dirty="0" smtClean="0">
                <a:solidFill>
                  <a:srgbClr val="FFFFFF"/>
                </a:solidFill>
                <a:latin typeface="Trebuchet MS"/>
                <a:cs typeface="Trebuchet MS"/>
              </a:rPr>
              <a:t> </a:t>
            </a:r>
            <a:r>
              <a:rPr lang="en-US" sz="2800" dirty="0" smtClean="0">
                <a:solidFill>
                  <a:srgbClr val="FFFFFF"/>
                </a:solidFill>
                <a:latin typeface="Symbol" charset="2"/>
                <a:cs typeface="Symbol" charset="2"/>
              </a:rPr>
              <a:t>®</a:t>
            </a:r>
            <a:r>
              <a:rPr lang="en-US" sz="2800" dirty="0" smtClean="0">
                <a:solidFill>
                  <a:srgbClr val="FFFFFF"/>
                </a:solidFill>
                <a:latin typeface="Trebuchet MS"/>
                <a:cs typeface="Trebuchet MS"/>
              </a:rPr>
              <a:t> 4l</a:t>
            </a:r>
            <a:endParaRPr lang="en-US" sz="2000" dirty="0" smtClean="0">
              <a:solidFill>
                <a:srgbClr val="FFFFFF"/>
              </a:solidFill>
              <a:latin typeface=""/>
              <a:cs typeface=""/>
            </a:endParaRPr>
          </a:p>
        </p:txBody>
      </p:sp>
    </p:spTree>
    <p:extLst>
      <p:ext uri="{BB962C8B-B14F-4D97-AF65-F5344CB8AC3E}">
        <p14:creationId xmlns:p14="http://schemas.microsoft.com/office/powerpoint/2010/main" xmlns="" val="42056732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7629828" y="4954776"/>
            <a:ext cx="184666" cy="307777"/>
          </a:xfrm>
          <a:prstGeom prst="rect">
            <a:avLst/>
          </a:prstGeom>
          <a:noFill/>
          <a:ln>
            <a:noFill/>
          </a:ln>
        </p:spPr>
        <p:txBody>
          <a:bodyPr wrap="none" rtlCol="0">
            <a:spAutoFit/>
          </a:bodyPr>
          <a:lstStyle/>
          <a:p>
            <a:endParaRPr lang="en-US" sz="1400" dirty="0" smtClean="0">
              <a:effectLst/>
              <a:latin typeface="Trebuchet MS"/>
              <a:cs typeface="Trebuchet MS"/>
            </a:endParaRPr>
          </a:p>
        </p:txBody>
      </p:sp>
      <p:sp>
        <p:nvSpPr>
          <p:cNvPr id="10" name="TextBox 20"/>
          <p:cNvSpPr txBox="1"/>
          <p:nvPr/>
        </p:nvSpPr>
        <p:spPr>
          <a:xfrm>
            <a:off x="224116" y="2076222"/>
            <a:ext cx="3101530" cy="338554"/>
          </a:xfrm>
          <a:prstGeom prst="rect">
            <a:avLst/>
          </a:prstGeom>
          <a:noFill/>
          <a:ln>
            <a:noFill/>
          </a:ln>
        </p:spPr>
        <p:txBody>
          <a:bodyPr wrap="none" rtlCol="0">
            <a:spAutoFit/>
          </a:bodyPr>
          <a:lstStyle/>
          <a:p>
            <a:r>
              <a:rPr lang="en-US" sz="1600" dirty="0" smtClean="0">
                <a:solidFill>
                  <a:srgbClr val="3E87FF"/>
                </a:solidFill>
                <a:effectLst/>
                <a:latin typeface="Trebuchet MS"/>
                <a:cs typeface="Trebuchet MS"/>
              </a:rPr>
              <a:t>In the signal region 125 ± 5 </a:t>
            </a:r>
            <a:r>
              <a:rPr lang="en-US" sz="1600" dirty="0" err="1" smtClean="0">
                <a:solidFill>
                  <a:srgbClr val="3E87FF"/>
                </a:solidFill>
                <a:effectLst/>
                <a:latin typeface="Trebuchet MS"/>
                <a:cs typeface="Trebuchet MS"/>
              </a:rPr>
              <a:t>GeV</a:t>
            </a:r>
            <a:endParaRPr lang="en-US" sz="1600" dirty="0" smtClean="0">
              <a:solidFill>
                <a:srgbClr val="3E87FF"/>
              </a:solidFill>
              <a:effectLst/>
              <a:latin typeface="Trebuchet MS"/>
              <a:cs typeface="Trebuchet MS"/>
            </a:endParaRPr>
          </a:p>
        </p:txBody>
      </p:sp>
      <p:sp>
        <p:nvSpPr>
          <p:cNvPr id="20" name="TextBox 29"/>
          <p:cNvSpPr txBox="1"/>
          <p:nvPr/>
        </p:nvSpPr>
        <p:spPr>
          <a:xfrm>
            <a:off x="224116" y="2470850"/>
            <a:ext cx="3214517" cy="738664"/>
          </a:xfrm>
          <a:prstGeom prst="rect">
            <a:avLst/>
          </a:prstGeom>
          <a:noFill/>
          <a:ln>
            <a:noFill/>
          </a:ln>
        </p:spPr>
        <p:txBody>
          <a:bodyPr wrap="none" rtlCol="0">
            <a:spAutoFit/>
          </a:bodyPr>
          <a:lstStyle/>
          <a:p>
            <a:r>
              <a:rPr lang="en-US" sz="1400" dirty="0" smtClean="0">
                <a:effectLst/>
                <a:latin typeface="Trebuchet MS"/>
                <a:cs typeface="Trebuchet MS"/>
              </a:rPr>
              <a:t>Observed                            18 events </a:t>
            </a:r>
          </a:p>
          <a:p>
            <a:r>
              <a:rPr lang="en-US" sz="1400" dirty="0" smtClean="0">
                <a:effectLst/>
                <a:latin typeface="Trebuchet MS"/>
                <a:cs typeface="Trebuchet MS"/>
              </a:rPr>
              <a:t>Expected from </a:t>
            </a:r>
            <a:r>
              <a:rPr lang="en-US" sz="1400" dirty="0" err="1" smtClean="0">
                <a:effectLst/>
                <a:latin typeface="Trebuchet MS"/>
                <a:cs typeface="Trebuchet MS"/>
              </a:rPr>
              <a:t>bkg</a:t>
            </a:r>
            <a:r>
              <a:rPr lang="en-US" sz="1400" dirty="0" smtClean="0">
                <a:effectLst/>
                <a:latin typeface="Trebuchet MS"/>
                <a:cs typeface="Trebuchet MS"/>
              </a:rPr>
              <a:t> only       8.3 ± 0.3</a:t>
            </a:r>
          </a:p>
          <a:p>
            <a:r>
              <a:rPr lang="en-US" sz="1400" dirty="0" smtClean="0">
                <a:effectLst/>
                <a:latin typeface="Trebuchet MS"/>
                <a:cs typeface="Trebuchet MS"/>
              </a:rPr>
              <a:t>Expected from SM Higgs       9.9 ± 1.3    </a:t>
            </a:r>
          </a:p>
        </p:txBody>
      </p:sp>
      <p:cxnSp>
        <p:nvCxnSpPr>
          <p:cNvPr id="21" name="Straight Connector 30"/>
          <p:cNvCxnSpPr/>
          <p:nvPr/>
        </p:nvCxnSpPr>
        <p:spPr bwMode="auto">
          <a:xfrm>
            <a:off x="2864689" y="2479765"/>
            <a:ext cx="0" cy="864096"/>
          </a:xfrm>
          <a:prstGeom prst="line">
            <a:avLst/>
          </a:prstGeom>
          <a:noFill/>
          <a:ln w="9525" cap="flat" cmpd="sng" algn="ctr">
            <a:noFill/>
            <a:prstDash val="solid"/>
            <a:round/>
            <a:headEnd type="none" w="med" len="med"/>
            <a:tailEnd type="none" w="med" len="med"/>
          </a:ln>
          <a:effectLst/>
        </p:spPr>
      </p:cxnSp>
      <p:cxnSp>
        <p:nvCxnSpPr>
          <p:cNvPr id="15" name="Straight Connector 24"/>
          <p:cNvCxnSpPr/>
          <p:nvPr/>
        </p:nvCxnSpPr>
        <p:spPr bwMode="auto">
          <a:xfrm>
            <a:off x="9611635" y="10378564"/>
            <a:ext cx="4896000" cy="0"/>
          </a:xfrm>
          <a:prstGeom prst="line">
            <a:avLst/>
          </a:prstGeom>
          <a:noFill/>
          <a:ln w="9525" cap="flat" cmpd="sng" algn="ctr">
            <a:noFill/>
            <a:prstDash val="solid"/>
            <a:round/>
            <a:headEnd type="none" w="med" len="med"/>
            <a:tailEnd type="none" w="med" len="med"/>
          </a:ln>
          <a:effectLst/>
        </p:spPr>
      </p:cxnSp>
      <p:cxnSp>
        <p:nvCxnSpPr>
          <p:cNvPr id="16" name="Straight Connector 25"/>
          <p:cNvCxnSpPr/>
          <p:nvPr/>
        </p:nvCxnSpPr>
        <p:spPr bwMode="auto">
          <a:xfrm>
            <a:off x="11699867" y="9946516"/>
            <a:ext cx="0" cy="1332000"/>
          </a:xfrm>
          <a:prstGeom prst="line">
            <a:avLst/>
          </a:prstGeom>
          <a:noFill/>
          <a:ln w="9525" cap="flat" cmpd="sng" algn="ctr">
            <a:noFill/>
            <a:prstDash val="solid"/>
            <a:round/>
            <a:headEnd type="none" w="med" len="med"/>
            <a:tailEnd type="none" w="med" len="med"/>
          </a:ln>
          <a:effectLst/>
        </p:spPr>
      </p:cxnSp>
      <p:cxnSp>
        <p:nvCxnSpPr>
          <p:cNvPr id="17" name="Straight Connector 26"/>
          <p:cNvCxnSpPr/>
          <p:nvPr/>
        </p:nvCxnSpPr>
        <p:spPr bwMode="auto">
          <a:xfrm>
            <a:off x="12419947" y="9946516"/>
            <a:ext cx="0" cy="1332000"/>
          </a:xfrm>
          <a:prstGeom prst="line">
            <a:avLst/>
          </a:prstGeom>
          <a:noFill/>
          <a:ln w="9525" cap="flat" cmpd="sng" algn="ctr">
            <a:noFill/>
            <a:prstDash val="solid"/>
            <a:round/>
            <a:headEnd type="none" w="med" len="med"/>
            <a:tailEnd type="none" w="med" len="med"/>
          </a:ln>
          <a:effectLst/>
        </p:spPr>
      </p:cxnSp>
      <p:cxnSp>
        <p:nvCxnSpPr>
          <p:cNvPr id="18" name="Straight Connector 27"/>
          <p:cNvCxnSpPr/>
          <p:nvPr/>
        </p:nvCxnSpPr>
        <p:spPr bwMode="auto">
          <a:xfrm>
            <a:off x="13068019" y="9946516"/>
            <a:ext cx="0" cy="1332000"/>
          </a:xfrm>
          <a:prstGeom prst="line">
            <a:avLst/>
          </a:prstGeom>
          <a:noFill/>
          <a:ln w="9525" cap="flat" cmpd="sng" algn="ctr">
            <a:noFill/>
            <a:prstDash val="solid"/>
            <a:round/>
            <a:headEnd type="none" w="med" len="med"/>
            <a:tailEnd type="none" w="med" len="med"/>
          </a:ln>
          <a:effectLst/>
        </p:spPr>
      </p:cxnSp>
      <p:cxnSp>
        <p:nvCxnSpPr>
          <p:cNvPr id="19" name="Straight Connector 28"/>
          <p:cNvCxnSpPr/>
          <p:nvPr/>
        </p:nvCxnSpPr>
        <p:spPr bwMode="auto">
          <a:xfrm>
            <a:off x="13788099" y="9946516"/>
            <a:ext cx="0" cy="1332000"/>
          </a:xfrm>
          <a:prstGeom prst="line">
            <a:avLst/>
          </a:prstGeom>
          <a:noFill/>
          <a:ln w="9525" cap="flat" cmpd="sng" algn="ctr">
            <a:noFill/>
            <a:prstDash val="solid"/>
            <a:round/>
            <a:headEnd type="none" w="med" len="med"/>
            <a:tailEnd type="none" w="med" len="med"/>
          </a:ln>
          <a:effectLst/>
        </p:spPr>
      </p:cxnSp>
      <p:sp>
        <p:nvSpPr>
          <p:cNvPr id="22" name="TextBox 4"/>
          <p:cNvSpPr txBox="1"/>
          <p:nvPr/>
        </p:nvSpPr>
        <p:spPr>
          <a:xfrm>
            <a:off x="0" y="700888"/>
            <a:ext cx="4965700" cy="1265988"/>
          </a:xfrm>
          <a:prstGeom prst="rect">
            <a:avLst/>
          </a:prstGeom>
          <a:noFill/>
          <a:ln>
            <a:noFill/>
          </a:ln>
        </p:spPr>
        <p:txBody>
          <a:bodyPr wrap="square" rtlCol="0">
            <a:spAutoFit/>
          </a:bodyPr>
          <a:lstStyle/>
          <a:p>
            <a:pPr>
              <a:lnSpc>
                <a:spcPct val="120000"/>
              </a:lnSpc>
            </a:pPr>
            <a:r>
              <a:rPr lang="en-US" sz="1600" dirty="0">
                <a:latin typeface="Trebuchet MS"/>
                <a:cs typeface="Trebuchet MS"/>
                <a:sym typeface="Wingdings"/>
              </a:rPr>
              <a:t> </a:t>
            </a:r>
            <a:r>
              <a:rPr lang="en-US" sz="1600" dirty="0" smtClean="0">
                <a:latin typeface="Trebuchet MS"/>
                <a:cs typeface="Trebuchet MS"/>
                <a:sym typeface="Wingdings"/>
              </a:rPr>
              <a:t>  </a:t>
            </a:r>
            <a:r>
              <a:rPr lang="en-US" sz="1600" dirty="0" smtClean="0">
                <a:solidFill>
                  <a:srgbClr val="3366FF"/>
                </a:solidFill>
                <a:latin typeface="Trebuchet MS"/>
                <a:cs typeface="Trebuchet MS"/>
                <a:sym typeface="Wingdings"/>
              </a:rPr>
              <a:t>S</a:t>
            </a:r>
            <a:r>
              <a:rPr lang="en-US" sz="1600" dirty="0" smtClean="0">
                <a:solidFill>
                  <a:srgbClr val="3366FF"/>
                </a:solidFill>
                <a:effectLst/>
                <a:latin typeface="Trebuchet MS"/>
                <a:cs typeface="Trebuchet MS"/>
                <a:sym typeface="Wingdings"/>
              </a:rPr>
              <a:t>imple selection </a:t>
            </a:r>
            <a:r>
              <a:rPr lang="en-US" sz="1600" dirty="0" smtClean="0">
                <a:effectLst/>
                <a:latin typeface="Trebuchet MS"/>
                <a:cs typeface="Trebuchet MS"/>
                <a:sym typeface="Wingdings"/>
              </a:rPr>
              <a:t>: </a:t>
            </a:r>
          </a:p>
          <a:p>
            <a:pPr lvl="1">
              <a:lnSpc>
                <a:spcPct val="120000"/>
              </a:lnSpc>
            </a:pPr>
            <a:r>
              <a:rPr lang="en-US" sz="1600" dirty="0" smtClean="0">
                <a:effectLst/>
                <a:latin typeface="Trebuchet MS"/>
                <a:cs typeface="Trebuchet MS"/>
                <a:sym typeface="Wingdings"/>
              </a:rPr>
              <a:t>- 4 leptons: </a:t>
            </a:r>
            <a:r>
              <a:rPr lang="en-US" sz="1600" dirty="0">
                <a:effectLst/>
                <a:latin typeface="Trebuchet MS"/>
                <a:cs typeface="Trebuchet MS"/>
              </a:rPr>
              <a:t>p</a:t>
            </a:r>
            <a:r>
              <a:rPr lang="en-US" sz="1600" baseline="-25000" dirty="0">
                <a:effectLst/>
                <a:latin typeface="Trebuchet MS"/>
                <a:cs typeface="Trebuchet MS"/>
              </a:rPr>
              <a:t>T</a:t>
            </a:r>
            <a:r>
              <a:rPr lang="en-US" sz="1600" baseline="30000" dirty="0">
                <a:effectLst/>
                <a:latin typeface="Trebuchet MS"/>
                <a:cs typeface="Trebuchet MS"/>
              </a:rPr>
              <a:t>1,2,3,4</a:t>
            </a:r>
            <a:r>
              <a:rPr lang="en-US" sz="1600" dirty="0">
                <a:effectLst/>
                <a:latin typeface="Trebuchet MS"/>
                <a:cs typeface="Trebuchet MS"/>
              </a:rPr>
              <a:t> &gt; </a:t>
            </a:r>
            <a:r>
              <a:rPr lang="en-US" sz="1600" dirty="0" smtClean="0">
                <a:effectLst/>
                <a:latin typeface="Trebuchet MS"/>
                <a:cs typeface="Trebuchet MS"/>
              </a:rPr>
              <a:t>20,15,10,7-6 (e-</a:t>
            </a:r>
            <a:r>
              <a:rPr lang="en-US" sz="1600" dirty="0" smtClean="0">
                <a:effectLst/>
                <a:latin typeface="Trebuchet MS"/>
                <a:ea typeface="Lucida Grande"/>
                <a:cs typeface="Trebuchet MS"/>
              </a:rPr>
              <a:t>μ</a:t>
            </a:r>
            <a:r>
              <a:rPr lang="en-US" sz="1600" dirty="0" smtClean="0">
                <a:effectLst/>
                <a:latin typeface="Trebuchet MS"/>
                <a:cs typeface="Trebuchet MS"/>
              </a:rPr>
              <a:t>) </a:t>
            </a:r>
            <a:r>
              <a:rPr lang="en-US" sz="1600" dirty="0" err="1" smtClean="0">
                <a:effectLst/>
                <a:latin typeface="Trebuchet MS"/>
                <a:cs typeface="Trebuchet MS"/>
              </a:rPr>
              <a:t>GeV</a:t>
            </a:r>
            <a:endParaRPr lang="en-US" sz="1600" dirty="0">
              <a:latin typeface="Trebuchet MS"/>
              <a:cs typeface="Trebuchet MS"/>
            </a:endParaRPr>
          </a:p>
          <a:p>
            <a:pPr lvl="1">
              <a:lnSpc>
                <a:spcPct val="120000"/>
              </a:lnSpc>
            </a:pPr>
            <a:r>
              <a:rPr lang="en-US" sz="1600" dirty="0" smtClean="0">
                <a:effectLst/>
                <a:latin typeface="Trebuchet MS"/>
                <a:cs typeface="Trebuchet MS"/>
              </a:rPr>
              <a:t>- 50 &lt; m</a:t>
            </a:r>
            <a:r>
              <a:rPr lang="en-US" sz="1600" baseline="-25000" dirty="0" smtClean="0">
                <a:effectLst/>
                <a:latin typeface="Trebuchet MS"/>
                <a:cs typeface="Trebuchet MS"/>
              </a:rPr>
              <a:t>12</a:t>
            </a:r>
            <a:r>
              <a:rPr lang="en-US" sz="1600" dirty="0" smtClean="0">
                <a:effectLst/>
                <a:latin typeface="Trebuchet MS"/>
                <a:cs typeface="Trebuchet MS"/>
              </a:rPr>
              <a:t> &lt; 106 </a:t>
            </a:r>
            <a:r>
              <a:rPr lang="en-US" sz="1600" dirty="0" err="1" smtClean="0">
                <a:effectLst/>
                <a:latin typeface="Trebuchet MS"/>
                <a:cs typeface="Trebuchet MS"/>
              </a:rPr>
              <a:t>GeV</a:t>
            </a:r>
            <a:endParaRPr lang="en-US" sz="1600" dirty="0">
              <a:latin typeface="Trebuchet MS"/>
              <a:cs typeface="Trebuchet MS"/>
            </a:endParaRPr>
          </a:p>
          <a:p>
            <a:pPr lvl="1">
              <a:lnSpc>
                <a:spcPct val="120000"/>
              </a:lnSpc>
            </a:pPr>
            <a:r>
              <a:rPr lang="en-US" sz="1600" dirty="0" smtClean="0">
                <a:effectLst/>
                <a:latin typeface="Trebuchet MS"/>
                <a:cs typeface="Trebuchet MS"/>
              </a:rPr>
              <a:t>- m</a:t>
            </a:r>
            <a:r>
              <a:rPr lang="en-US" sz="1600" baseline="-25000" dirty="0" smtClean="0">
                <a:effectLst/>
                <a:latin typeface="Trebuchet MS"/>
                <a:cs typeface="Trebuchet MS"/>
              </a:rPr>
              <a:t>34</a:t>
            </a:r>
            <a:r>
              <a:rPr lang="en-US" sz="1600" dirty="0" smtClean="0">
                <a:effectLst/>
                <a:latin typeface="Trebuchet MS"/>
                <a:cs typeface="Trebuchet MS"/>
              </a:rPr>
              <a:t> &gt; 17.5</a:t>
            </a:r>
            <a:r>
              <a:rPr lang="en-US" sz="1600" dirty="0">
                <a:effectLst/>
                <a:latin typeface="Trebuchet MS"/>
                <a:cs typeface="Trebuchet MS"/>
              </a:rPr>
              <a:t> </a:t>
            </a:r>
            <a:r>
              <a:rPr lang="en-US" sz="1600" dirty="0" err="1" smtClean="0">
                <a:effectLst/>
                <a:latin typeface="Trebuchet MS"/>
                <a:cs typeface="Trebuchet MS"/>
              </a:rPr>
              <a:t>GeV</a:t>
            </a:r>
            <a:r>
              <a:rPr lang="en-US" sz="1600" dirty="0" smtClean="0">
                <a:effectLst/>
                <a:latin typeface="Trebuchet MS"/>
                <a:cs typeface="Trebuchet MS"/>
              </a:rPr>
              <a:t> </a:t>
            </a:r>
          </a:p>
        </p:txBody>
      </p:sp>
      <p:graphicFrame>
        <p:nvGraphicFramePr>
          <p:cNvPr id="26" name="Objet 25"/>
          <p:cNvGraphicFramePr>
            <a:graphicFrameLocks noChangeAspect="1"/>
          </p:cNvGraphicFramePr>
          <p:nvPr>
            <p:extLst>
              <p:ext uri="{D42A27DB-BD31-4B8C-83A1-F6EECF244321}">
                <p14:modId xmlns:p14="http://schemas.microsoft.com/office/powerpoint/2010/main" xmlns="" val="3623527092"/>
              </p:ext>
            </p:extLst>
          </p:nvPr>
        </p:nvGraphicFramePr>
        <p:xfrm>
          <a:off x="2942854" y="3656186"/>
          <a:ext cx="1263651" cy="608425"/>
        </p:xfrm>
        <a:graphic>
          <a:graphicData uri="http://schemas.openxmlformats.org/presentationml/2006/ole">
            <p:oleObj spid="_x0000_s1032194" name="Équation" r:id="rId4" imgW="329040" imgH="155160" progId="Equation.3">
              <p:embed/>
            </p:oleObj>
          </a:graphicData>
        </a:graphic>
      </p:graphicFrame>
      <p:graphicFrame>
        <p:nvGraphicFramePr>
          <p:cNvPr id="27" name="Objet 26"/>
          <p:cNvGraphicFramePr>
            <a:graphicFrameLocks noChangeAspect="1"/>
          </p:cNvGraphicFramePr>
          <p:nvPr>
            <p:extLst>
              <p:ext uri="{D42A27DB-BD31-4B8C-83A1-F6EECF244321}">
                <p14:modId xmlns:p14="http://schemas.microsoft.com/office/powerpoint/2010/main" xmlns="" val="521157540"/>
              </p:ext>
            </p:extLst>
          </p:nvPr>
        </p:nvGraphicFramePr>
        <p:xfrm>
          <a:off x="3119068" y="4486862"/>
          <a:ext cx="774700" cy="387350"/>
        </p:xfrm>
        <a:graphic>
          <a:graphicData uri="http://schemas.openxmlformats.org/presentationml/2006/ole">
            <p:oleObj spid="_x0000_s1032195" name="Équation" r:id="rId5" imgW="319680" imgH="155160" progId="Equation.3">
              <p:embed/>
            </p:oleObj>
          </a:graphicData>
        </a:graphic>
      </p:graphicFrame>
      <p:sp>
        <p:nvSpPr>
          <p:cNvPr id="28" name="ZoneTexte 27"/>
          <p:cNvSpPr txBox="1"/>
          <p:nvPr/>
        </p:nvSpPr>
        <p:spPr>
          <a:xfrm>
            <a:off x="1144952" y="3597862"/>
            <a:ext cx="1670901" cy="646331"/>
          </a:xfrm>
          <a:prstGeom prst="rect">
            <a:avLst/>
          </a:prstGeom>
          <a:noFill/>
        </p:spPr>
        <p:txBody>
          <a:bodyPr wrap="square" rtlCol="0">
            <a:spAutoFit/>
          </a:bodyPr>
          <a:lstStyle/>
          <a:p>
            <a:r>
              <a:rPr lang="fr-FR" dirty="0" err="1" smtClean="0">
                <a:solidFill>
                  <a:srgbClr val="3366FF"/>
                </a:solidFill>
              </a:rPr>
              <a:t>Observed</a:t>
            </a:r>
            <a:r>
              <a:rPr lang="fr-FR" dirty="0" smtClean="0">
                <a:solidFill>
                  <a:srgbClr val="3366FF"/>
                </a:solidFill>
              </a:rPr>
              <a:t> local </a:t>
            </a:r>
            <a:r>
              <a:rPr lang="fr-FR" dirty="0" err="1" smtClean="0">
                <a:solidFill>
                  <a:srgbClr val="3366FF"/>
                </a:solidFill>
              </a:rPr>
              <a:t>significance</a:t>
            </a:r>
            <a:r>
              <a:rPr lang="fr-FR" dirty="0" smtClean="0"/>
              <a:t>:</a:t>
            </a:r>
            <a:endParaRPr lang="fr-FR" dirty="0"/>
          </a:p>
        </p:txBody>
      </p:sp>
      <p:sp>
        <p:nvSpPr>
          <p:cNvPr id="29" name="ZoneTexte 28"/>
          <p:cNvSpPr txBox="1"/>
          <p:nvPr/>
        </p:nvSpPr>
        <p:spPr>
          <a:xfrm>
            <a:off x="1170352" y="4290012"/>
            <a:ext cx="1670901" cy="646331"/>
          </a:xfrm>
          <a:prstGeom prst="rect">
            <a:avLst/>
          </a:prstGeom>
          <a:noFill/>
        </p:spPr>
        <p:txBody>
          <a:bodyPr wrap="square" rtlCol="0">
            <a:spAutoFit/>
          </a:bodyPr>
          <a:lstStyle/>
          <a:p>
            <a:r>
              <a:rPr lang="fr-FR" dirty="0" err="1" smtClean="0">
                <a:solidFill>
                  <a:srgbClr val="3366FF"/>
                </a:solidFill>
              </a:rPr>
              <a:t>Expected</a:t>
            </a:r>
            <a:r>
              <a:rPr lang="fr-FR" dirty="0" smtClean="0">
                <a:solidFill>
                  <a:srgbClr val="3366FF"/>
                </a:solidFill>
              </a:rPr>
              <a:t> local </a:t>
            </a:r>
            <a:r>
              <a:rPr lang="fr-FR" dirty="0" err="1" smtClean="0">
                <a:solidFill>
                  <a:srgbClr val="3366FF"/>
                </a:solidFill>
              </a:rPr>
              <a:t>significance</a:t>
            </a:r>
            <a:r>
              <a:rPr lang="fr-FR" dirty="0" smtClean="0"/>
              <a:t>:</a:t>
            </a:r>
            <a:endParaRPr lang="fr-FR" dirty="0"/>
          </a:p>
        </p:txBody>
      </p:sp>
      <p:pic>
        <p:nvPicPr>
          <p:cNvPr id="3" name="Image 2" descr="fig_008.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53733" y="165396"/>
            <a:ext cx="3498166" cy="3356265"/>
          </a:xfrm>
          <a:prstGeom prst="rect">
            <a:avLst/>
          </a:prstGeom>
        </p:spPr>
      </p:pic>
      <p:pic>
        <p:nvPicPr>
          <p:cNvPr id="4" name="Image 3" descr="fig_013a.eps"/>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368410" y="3468040"/>
            <a:ext cx="3533284" cy="3389959"/>
          </a:xfrm>
          <a:prstGeom prst="rect">
            <a:avLst/>
          </a:prstGeom>
        </p:spPr>
      </p:pic>
      <p:sp>
        <p:nvSpPr>
          <p:cNvPr id="6" name="ZoneTexte 5"/>
          <p:cNvSpPr txBox="1"/>
          <p:nvPr/>
        </p:nvSpPr>
        <p:spPr>
          <a:xfrm>
            <a:off x="616351" y="5964872"/>
            <a:ext cx="4130161" cy="523220"/>
          </a:xfrm>
          <a:prstGeom prst="rect">
            <a:avLst/>
          </a:prstGeom>
          <a:noFill/>
          <a:ln>
            <a:solidFill>
              <a:srgbClr val="FF0000"/>
            </a:solidFill>
          </a:ln>
        </p:spPr>
        <p:txBody>
          <a:bodyPr wrap="none" rtlCol="0">
            <a:spAutoFit/>
          </a:bodyPr>
          <a:lstStyle/>
          <a:p>
            <a:r>
              <a:rPr lang="en-US" sz="2800" i="1" dirty="0">
                <a:solidFill>
                  <a:prstClr val="black"/>
                </a:solidFill>
                <a:latin typeface="Trebuchet MS"/>
                <a:cs typeface="Trebuchet MS"/>
              </a:rPr>
              <a:t>H</a:t>
            </a:r>
            <a:r>
              <a:rPr lang="en-US" sz="2800" dirty="0">
                <a:solidFill>
                  <a:prstClr val="black"/>
                </a:solidFill>
                <a:latin typeface="Trebuchet MS"/>
                <a:cs typeface="Trebuchet MS"/>
              </a:rPr>
              <a:t> </a:t>
            </a:r>
            <a:r>
              <a:rPr lang="en-US" sz="2800" dirty="0">
                <a:solidFill>
                  <a:prstClr val="black"/>
                </a:solidFill>
                <a:latin typeface="Symbol" charset="2"/>
                <a:cs typeface="Symbol" charset="2"/>
              </a:rPr>
              <a:t>®</a:t>
            </a:r>
            <a:r>
              <a:rPr lang="en-US" sz="2800" dirty="0">
                <a:solidFill>
                  <a:prstClr val="black"/>
                </a:solidFill>
                <a:latin typeface="Trebuchet MS"/>
                <a:cs typeface="Trebuchet MS"/>
              </a:rPr>
              <a:t> </a:t>
            </a:r>
            <a:r>
              <a:rPr lang="fr-FR" sz="2800" dirty="0">
                <a:latin typeface="Trebuchet MS"/>
                <a:cs typeface="Trebuchet MS"/>
              </a:rPr>
              <a:t>4l </a:t>
            </a:r>
            <a:r>
              <a:rPr lang="fr-FR" sz="2800" dirty="0" smtClean="0"/>
              <a:t>signal </a:t>
            </a:r>
            <a:r>
              <a:rPr lang="fr-FR" sz="2800" dirty="0" err="1" smtClean="0"/>
              <a:t>is</a:t>
            </a:r>
            <a:r>
              <a:rPr lang="fr-FR" sz="2800" dirty="0" smtClean="0"/>
              <a:t> </a:t>
            </a:r>
            <a:r>
              <a:rPr lang="fr-FR" sz="2800" dirty="0" err="1" smtClean="0"/>
              <a:t>confirmed</a:t>
            </a:r>
            <a:endParaRPr lang="fr-FR" sz="2800" dirty="0"/>
          </a:p>
        </p:txBody>
      </p:sp>
      <p:sp>
        <p:nvSpPr>
          <p:cNvPr id="30" name="TextBox 20"/>
          <p:cNvSpPr txBox="1"/>
          <p:nvPr/>
        </p:nvSpPr>
        <p:spPr>
          <a:xfrm>
            <a:off x="865498" y="5183946"/>
            <a:ext cx="4100202" cy="523220"/>
          </a:xfrm>
          <a:prstGeom prst="rect">
            <a:avLst/>
          </a:prstGeom>
          <a:noFill/>
          <a:ln>
            <a:noFill/>
          </a:ln>
        </p:spPr>
        <p:txBody>
          <a:bodyPr wrap="square" rtlCol="0">
            <a:spAutoFit/>
          </a:bodyPr>
          <a:lstStyle/>
          <a:p>
            <a:pPr marL="342900" indent="-342900">
              <a:buAutoNum type="arabicPlain" startAt="2011"/>
            </a:pPr>
            <a:r>
              <a:rPr lang="en-US" sz="1400" dirty="0" smtClean="0">
                <a:latin typeface="Trebuchet MS"/>
                <a:cs typeface="Trebuchet MS"/>
              </a:rPr>
              <a:t>    </a:t>
            </a:r>
            <a:r>
              <a:rPr lang="en-US" sz="1400" dirty="0" smtClean="0">
                <a:effectLst/>
                <a:latin typeface="Trebuchet MS"/>
                <a:cs typeface="Trebuchet MS"/>
              </a:rPr>
              <a:t>124.1 </a:t>
            </a:r>
            <a:r>
              <a:rPr lang="en-US" sz="1400" dirty="0" err="1" smtClean="0">
                <a:effectLst/>
                <a:latin typeface="Trebuchet MS"/>
                <a:cs typeface="Trebuchet MS"/>
              </a:rPr>
              <a:t>GeV</a:t>
            </a:r>
            <a:r>
              <a:rPr lang="en-US" sz="1400" dirty="0" smtClean="0">
                <a:effectLst/>
                <a:latin typeface="Trebuchet MS"/>
                <a:ea typeface="Lucida Grande"/>
                <a:cs typeface="Trebuchet MS"/>
              </a:rPr>
              <a:t>   2.5σ  (exp. 1.4σ)	</a:t>
            </a:r>
            <a:r>
              <a:rPr lang="en-US" sz="1400" dirty="0" smtClean="0">
                <a:latin typeface="Trebuchet MS"/>
                <a:ea typeface="Lucida Grande"/>
                <a:cs typeface="Trebuchet MS"/>
                <a:sym typeface="Wingdings"/>
              </a:rPr>
              <a:t>         </a:t>
            </a:r>
            <a:r>
              <a:rPr lang="en-US" sz="1400" dirty="0" smtClean="0">
                <a:effectLst/>
                <a:latin typeface="Trebuchet MS"/>
                <a:ea typeface="Lucida Grande"/>
                <a:cs typeface="Trebuchet MS"/>
                <a:sym typeface="Wingdings"/>
              </a:rPr>
              <a:t>  </a:t>
            </a:r>
          </a:p>
          <a:p>
            <a:pPr marL="342900" indent="-342900">
              <a:buAutoNum type="arabicPlain" startAt="2011"/>
            </a:pPr>
            <a:r>
              <a:rPr lang="en-US" sz="1400" dirty="0" smtClean="0">
                <a:latin typeface="Trebuchet MS"/>
                <a:ea typeface="Lucida Grande"/>
                <a:cs typeface="Trebuchet MS"/>
                <a:sym typeface="Wingdings"/>
              </a:rPr>
              <a:t>    </a:t>
            </a:r>
            <a:r>
              <a:rPr lang="en-US" sz="1400" dirty="0" smtClean="0">
                <a:effectLst/>
                <a:latin typeface="Trebuchet MS"/>
                <a:ea typeface="Lucida Grande"/>
                <a:cs typeface="Trebuchet MS"/>
                <a:sym typeface="Wingdings"/>
              </a:rPr>
              <a:t>123.3 </a:t>
            </a:r>
            <a:r>
              <a:rPr lang="en-US" sz="1400" dirty="0" err="1" smtClean="0">
                <a:effectLst/>
                <a:latin typeface="Trebuchet MS"/>
                <a:ea typeface="Lucida Grande"/>
                <a:cs typeface="Trebuchet MS"/>
                <a:sym typeface="Wingdings"/>
              </a:rPr>
              <a:t>GeV</a:t>
            </a:r>
            <a:r>
              <a:rPr lang="en-US" sz="1400" dirty="0" smtClean="0">
                <a:effectLst/>
                <a:latin typeface="Trebuchet MS"/>
                <a:ea typeface="Lucida Grande"/>
                <a:cs typeface="Trebuchet MS"/>
              </a:rPr>
              <a:t>   3.4σ </a:t>
            </a:r>
            <a:r>
              <a:rPr lang="en-US" sz="1400" dirty="0" smtClean="0">
                <a:effectLst/>
                <a:latin typeface="Trebuchet MS"/>
                <a:ea typeface="Lucida Grande"/>
                <a:cs typeface="Trebuchet MS"/>
                <a:sym typeface="Wingdings"/>
              </a:rPr>
              <a:t> (exp. 2.8</a:t>
            </a:r>
            <a:r>
              <a:rPr lang="en-US" sz="1400" dirty="0" smtClean="0">
                <a:effectLst/>
                <a:latin typeface="Trebuchet MS"/>
                <a:ea typeface="Lucida Grande"/>
                <a:cs typeface="Trebuchet MS"/>
              </a:rPr>
              <a:t>σ)</a:t>
            </a:r>
            <a:r>
              <a:rPr lang="en-US" sz="1400" dirty="0" smtClean="0">
                <a:effectLst/>
                <a:latin typeface="Trebuchet MS"/>
                <a:ea typeface="Lucida Grande"/>
                <a:cs typeface="Trebuchet MS"/>
                <a:sym typeface="Wingdings"/>
              </a:rPr>
              <a:t>	</a:t>
            </a:r>
          </a:p>
        </p:txBody>
      </p:sp>
      <p:sp>
        <p:nvSpPr>
          <p:cNvPr id="23" name="Rectangle 3"/>
          <p:cNvSpPr>
            <a:spLocks noChangeArrowheads="1"/>
          </p:cNvSpPr>
          <p:nvPr/>
        </p:nvSpPr>
        <p:spPr bwMode="auto">
          <a:xfrm>
            <a:off x="308160" y="224664"/>
            <a:ext cx="1239504"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fr-FR" sz="2400" dirty="0" smtClean="0">
                <a:solidFill>
                  <a:schemeClr val="accent1">
                    <a:lumMod val="60000"/>
                    <a:lumOff val="40000"/>
                  </a:schemeClr>
                </a:solidFill>
                <a:latin typeface="Trebuchet MS"/>
                <a:cs typeface="Trebuchet MS"/>
              </a:rPr>
              <a:t>4l</a:t>
            </a:r>
            <a:endParaRPr lang="fr-FR" sz="2000" dirty="0" smtClean="0">
              <a:solidFill>
                <a:schemeClr val="accent1">
                  <a:lumMod val="60000"/>
                  <a:lumOff val="40000"/>
                </a:schemeClr>
              </a:solidFill>
              <a:latin typeface="Trebuchet MS"/>
              <a:cs typeface="Trebuchet MS"/>
            </a:endParaRPr>
          </a:p>
        </p:txBody>
      </p:sp>
    </p:spTree>
    <p:extLst>
      <p:ext uri="{BB962C8B-B14F-4D97-AF65-F5344CB8AC3E}">
        <p14:creationId xmlns:p14="http://schemas.microsoft.com/office/powerpoint/2010/main" xmlns="" val="20453553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2-11-27 at 18.34.23.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5373216"/>
            <a:ext cx="4121073" cy="1417779"/>
          </a:xfrm>
          <a:prstGeom prst="rect">
            <a:avLst/>
          </a:prstGeom>
          <a:effectLst>
            <a:outerShdw blurRad="50800" dist="38100" dir="2700000" algn="tl" rotWithShape="0">
              <a:prstClr val="black">
                <a:alpha val="40000"/>
              </a:prstClr>
            </a:outerShdw>
          </a:effectLst>
        </p:spPr>
      </p:pic>
      <p:pic>
        <p:nvPicPr>
          <p:cNvPr id="2" name="Picture 1" descr="ZZMass_7Plus8TeV_70-180_3GeV.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0927" y="1484784"/>
            <a:ext cx="3790042" cy="3954320"/>
          </a:xfrm>
          <a:prstGeom prst="rect">
            <a:avLst/>
          </a:prstGeom>
          <a:effectLst>
            <a:outerShdw blurRad="50800" dist="38100" dir="2700000" algn="tl" rotWithShape="0">
              <a:prstClr val="black">
                <a:alpha val="40000"/>
              </a:prstClr>
            </a:outerShdw>
          </a:effectLst>
        </p:spPr>
      </p:pic>
      <p:sp>
        <p:nvSpPr>
          <p:cNvPr id="14" name="Slide Number Placeholder 3"/>
          <p:cNvSpPr txBox="1">
            <a:spLocks/>
          </p:cNvSpPr>
          <p:nvPr/>
        </p:nvSpPr>
        <p:spPr>
          <a:xfrm>
            <a:off x="8534400" y="6527194"/>
            <a:ext cx="609600" cy="365125"/>
          </a:xfrm>
          <a:prstGeom prst="rect">
            <a:avLst/>
          </a:prstGeom>
        </p:spPr>
        <p:txBody>
          <a:bodyPr vert="horz" lIns="91407" tIns="45704" rIns="91407" bIns="45704" anchor="b"/>
          <a:lstStyle>
            <a:defPPr>
              <a:defRPr lang="en-US"/>
            </a:defPPr>
            <a:lvl1pPr algn="r" defTabSz="912813" rtl="0" fontAlgn="base">
              <a:spcBef>
                <a:spcPct val="0"/>
              </a:spcBef>
              <a:spcAft>
                <a:spcPct val="0"/>
              </a:spcAft>
              <a:defRPr sz="1200" kern="1200">
                <a:solidFill>
                  <a:schemeClr val="bg1"/>
                </a:solidFill>
                <a:latin typeface="Arial" pitchFamily="84" charset="0"/>
                <a:ea typeface="ＭＳ Ｐゴシック" pitchFamily="84" charset="-128"/>
                <a:cs typeface="ＭＳ Ｐゴシック" pitchFamily="84" charset="-128"/>
              </a:defRPr>
            </a:lvl1pPr>
            <a:lvl2pPr marL="4556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2813" indent="1588"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684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5625" indent="3175" algn="l" defTabSz="912813"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a:lstStyle>
          <a:p>
            <a:fld id="{75A9818F-3219-F04F-9A95-6DA98015B5BA}" type="slidenum">
              <a:rPr lang="en-US" smtClean="0"/>
              <a:pPr/>
              <a:t>72</a:t>
            </a:fld>
            <a:endParaRPr lang="en-US" dirty="0"/>
          </a:p>
        </p:txBody>
      </p:sp>
      <p:pic>
        <p:nvPicPr>
          <p:cNvPr id="15" name="Picture 8"/>
          <p:cNvPicPr>
            <a:picLocks noChangeAspect="1" noChangeArrowheads="1"/>
          </p:cNvPicPr>
          <p:nvPr/>
        </p:nvPicPr>
        <p:blipFill>
          <a:blip r:embed="rId5" cstate="print"/>
          <a:srcRect/>
          <a:stretch>
            <a:fillRect/>
          </a:stretch>
        </p:blipFill>
        <p:spPr bwMode="auto">
          <a:xfrm>
            <a:off x="-36512" y="1"/>
            <a:ext cx="1758870" cy="140211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248554" y="1772817"/>
            <a:ext cx="1200008" cy="369332"/>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rtlCol="0">
            <a:spAutoFit/>
          </a:bodyPr>
          <a:lstStyle>
            <a:defPPr>
              <a:defRPr lang="en-US"/>
            </a:defPPr>
            <a:lvl1pPr>
              <a:defRPr>
                <a:solidFill>
                  <a:srgbClr val="FF0000"/>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solidFill>
                  <a:srgbClr val="000000"/>
                </a:solidFill>
              </a:rPr>
              <a:t>2011+2012</a:t>
            </a:r>
          </a:p>
        </p:txBody>
      </p:sp>
      <p:sp>
        <p:nvSpPr>
          <p:cNvPr id="22" name="TextBox 21"/>
          <p:cNvSpPr txBox="1"/>
          <p:nvPr/>
        </p:nvSpPr>
        <p:spPr>
          <a:xfrm>
            <a:off x="4420143" y="6021288"/>
            <a:ext cx="3032177" cy="369332"/>
          </a:xfrm>
          <a:prstGeom prst="rect">
            <a:avLst/>
          </a:prstGeom>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800" dirty="0" smtClean="0">
                <a:solidFill>
                  <a:srgbClr val="000000"/>
                </a:solidFill>
                <a:latin typeface="+mn-lt"/>
              </a:rPr>
              <a:t>Yields for m(4l)=110..160 GeV </a:t>
            </a:r>
            <a:endParaRPr lang="en-US" sz="1800" dirty="0">
              <a:solidFill>
                <a:srgbClr val="000000"/>
              </a:solidFill>
              <a:latin typeface="+mn-lt"/>
            </a:endParaRPr>
          </a:p>
        </p:txBody>
      </p:sp>
      <p:cxnSp>
        <p:nvCxnSpPr>
          <p:cNvPr id="5" name="Straight Arrow Connector 4"/>
          <p:cNvCxnSpPr/>
          <p:nvPr/>
        </p:nvCxnSpPr>
        <p:spPr>
          <a:xfrm>
            <a:off x="428769" y="1124744"/>
            <a:ext cx="902871" cy="15121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976746" y="692698"/>
            <a:ext cx="1063503" cy="369332"/>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defRPr>
                <a:solidFill>
                  <a:srgbClr val="FF0000"/>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smtClean="0">
                <a:solidFill>
                  <a:srgbClr val="000000"/>
                </a:solidFill>
              </a:rPr>
              <a:t>ZZ</a:t>
            </a:r>
            <a:r>
              <a:rPr lang="en-US" dirty="0" smtClean="0">
                <a:solidFill>
                  <a:srgbClr val="000000"/>
                </a:solidFill>
                <a:sym typeface="Wingdings"/>
              </a:rPr>
              <a:t>4l</a:t>
            </a:r>
            <a:endParaRPr lang="en-US" dirty="0">
              <a:solidFill>
                <a:srgbClr val="000000"/>
              </a:solidFill>
            </a:endParaRPr>
          </a:p>
        </p:txBody>
      </p:sp>
      <p:sp>
        <p:nvSpPr>
          <p:cNvPr id="27" name="TextBox 26"/>
          <p:cNvSpPr txBox="1"/>
          <p:nvPr/>
        </p:nvSpPr>
        <p:spPr>
          <a:xfrm>
            <a:off x="4439062" y="836712"/>
            <a:ext cx="1429082"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HIG-12-041 </a:t>
            </a:r>
            <a:r>
              <a:rPr lang="en-US" sz="1600" b="1" dirty="0"/>
              <a:t> </a:t>
            </a:r>
          </a:p>
        </p:txBody>
      </p:sp>
      <p:pic>
        <p:nvPicPr>
          <p:cNvPr id="17" name="Picture 16" descr="pvalue_comparison.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638469" y="1556793"/>
            <a:ext cx="4126089" cy="3320303"/>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5652120" y="4941168"/>
            <a:ext cx="2603366" cy="400110"/>
          </a:xfrm>
          <a:prstGeom prst="rect">
            <a:avLst/>
          </a:prstGeom>
          <a:gradFill flip="none" rotWithShape="1">
            <a:gsLst>
              <a:gs pos="0">
                <a:srgbClr val="60C99C"/>
              </a:gs>
              <a:gs pos="100000">
                <a:srgbClr val="FFFFFF"/>
              </a:gs>
            </a:gsLst>
            <a:lin ang="0" scaled="1"/>
            <a:tileRect/>
          </a:gradFill>
        </p:spPr>
        <p:txBody>
          <a:bodyPr wrap="square" rtlCol="0">
            <a:spAutoFit/>
          </a:bodyPr>
          <a:lstStyle/>
          <a:p>
            <a:r>
              <a:rPr lang="en-US" sz="2000" dirty="0" smtClean="0">
                <a:solidFill>
                  <a:srgbClr val="000000"/>
                </a:solidFill>
                <a:latin typeface="+mn-lt"/>
              </a:rPr>
              <a:t>Significance now 4.6 </a:t>
            </a:r>
            <a:r>
              <a:rPr lang="en-US" sz="2000" dirty="0" smtClean="0">
                <a:solidFill>
                  <a:srgbClr val="000000"/>
                </a:solidFill>
                <a:latin typeface="Symbol" pitchFamily="18" charset="2"/>
              </a:rPr>
              <a:t>s</a:t>
            </a:r>
            <a:endParaRPr lang="en-US" sz="2000" dirty="0" smtClean="0">
              <a:solidFill>
                <a:srgbClr val="000000"/>
              </a:solidFill>
              <a:latin typeface="+mn-lt"/>
            </a:endParaRPr>
          </a:p>
        </p:txBody>
      </p:sp>
      <p:sp>
        <p:nvSpPr>
          <p:cNvPr id="19" name="Rectangle 3"/>
          <p:cNvSpPr>
            <a:spLocks noChangeArrowheads="1"/>
          </p:cNvSpPr>
          <p:nvPr/>
        </p:nvSpPr>
        <p:spPr bwMode="auto">
          <a:xfrm>
            <a:off x="7524328" y="260648"/>
            <a:ext cx="1239504"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fr-FR" sz="2400" dirty="0" smtClean="0">
                <a:solidFill>
                  <a:schemeClr val="accent1">
                    <a:lumMod val="60000"/>
                    <a:lumOff val="40000"/>
                  </a:schemeClr>
                </a:solidFill>
                <a:latin typeface="Trebuchet MS"/>
                <a:cs typeface="Trebuchet MS"/>
              </a:rPr>
              <a:t>4l</a:t>
            </a:r>
            <a:endParaRPr lang="fr-FR" sz="2000" dirty="0" smtClean="0">
              <a:solidFill>
                <a:schemeClr val="accent1">
                  <a:lumMod val="60000"/>
                  <a:lumOff val="40000"/>
                </a:schemeClr>
              </a:solidFill>
              <a:latin typeface="Trebuchet MS"/>
              <a:cs typeface="Trebuchet MS"/>
            </a:endParaRPr>
          </a:p>
        </p:txBody>
      </p:sp>
    </p:spTree>
    <p:extLst>
      <p:ext uri="{BB962C8B-B14F-4D97-AF65-F5344CB8AC3E}">
        <p14:creationId xmlns="" xmlns:p14="http://schemas.microsoft.com/office/powerpoint/2010/main" val="193066622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0" y="6371166"/>
            <a:ext cx="9144000" cy="461665"/>
          </a:xfrm>
          <a:prstGeom prst="rect">
            <a:avLst/>
          </a:prstGeom>
          <a:noFill/>
        </p:spPr>
        <p:txBody>
          <a:bodyPr wrap="square" rtlCol="0">
            <a:spAutoFit/>
          </a:bodyPr>
          <a:lstStyle/>
          <a:p>
            <a:r>
              <a:rPr lang="en-US" sz="2400" i="1" smtClean="0">
                <a:solidFill>
                  <a:prstClr val="white"/>
                </a:solidFill>
                <a:latin typeface="Trebuchet MS"/>
                <a:cs typeface="Trebuchet MS"/>
              </a:rPr>
              <a:t>H</a:t>
            </a:r>
            <a:r>
              <a:rPr lang="en-US" sz="2400" smtClean="0">
                <a:solidFill>
                  <a:prstClr val="white"/>
                </a:solidFill>
                <a:latin typeface="Trebuchet MS"/>
                <a:cs typeface="Trebuchet MS"/>
              </a:rPr>
              <a:t> </a:t>
            </a:r>
            <a:r>
              <a:rPr lang="en-US" sz="2400" smtClean="0">
                <a:solidFill>
                  <a:prstClr val="white"/>
                </a:solidFill>
                <a:latin typeface="Symbol" charset="2"/>
                <a:cs typeface="Symbol" charset="2"/>
              </a:rPr>
              <a:t>®</a:t>
            </a:r>
            <a:r>
              <a:rPr lang="en-US" sz="2400" smtClean="0">
                <a:solidFill>
                  <a:prstClr val="white"/>
                </a:solidFill>
                <a:latin typeface="Trebuchet MS"/>
                <a:cs typeface="Trebuchet MS"/>
              </a:rPr>
              <a:t> 4e candidate (</a:t>
            </a:r>
            <a:r>
              <a:rPr lang="en-US" sz="2400" i="1" smtClean="0">
                <a:solidFill>
                  <a:prstClr val="white"/>
                </a:solidFill>
                <a:latin typeface="Trebuchet MS"/>
                <a:cs typeface="Trebuchet MS"/>
              </a:rPr>
              <a:t>m</a:t>
            </a:r>
            <a:r>
              <a:rPr lang="en-US" sz="2400" baseline="-25000" smtClean="0">
                <a:solidFill>
                  <a:prstClr val="white"/>
                </a:solidFill>
                <a:latin typeface="Trebuchet MS"/>
                <a:cs typeface="Trebuchet MS"/>
              </a:rPr>
              <a:t>4l</a:t>
            </a:r>
            <a:r>
              <a:rPr lang="en-US" sz="2400" smtClean="0">
                <a:solidFill>
                  <a:prstClr val="white"/>
                </a:solidFill>
                <a:latin typeface="Trebuchet MS"/>
                <a:cs typeface="Trebuchet MS"/>
              </a:rPr>
              <a:t> = 131 GeV)</a:t>
            </a:r>
            <a:endParaRPr lang="en-US" sz="2400">
              <a:solidFill>
                <a:prstClr val="white"/>
              </a:solidFill>
              <a:latin typeface="Trebuchet MS"/>
              <a:cs typeface="Trebuchet MS"/>
            </a:endParaRPr>
          </a:p>
        </p:txBody>
      </p:sp>
      <p:sp>
        <p:nvSpPr>
          <p:cNvPr id="7" name="TextBox 2"/>
          <p:cNvSpPr txBox="1"/>
          <p:nvPr/>
        </p:nvSpPr>
        <p:spPr>
          <a:xfrm>
            <a:off x="91019" y="173886"/>
            <a:ext cx="9243481" cy="523220"/>
          </a:xfrm>
          <a:prstGeom prst="rect">
            <a:avLst/>
          </a:prstGeom>
          <a:noFill/>
        </p:spPr>
        <p:txBody>
          <a:bodyPr wrap="square" rtlCol="0">
            <a:spAutoFit/>
          </a:bodyPr>
          <a:lstStyle/>
          <a:p>
            <a:r>
              <a:rPr lang="en-US" sz="2800" i="1" smtClean="0">
                <a:solidFill>
                  <a:schemeClr val="bg1"/>
                </a:solidFill>
                <a:latin typeface="Trebuchet MS"/>
                <a:cs typeface="Trebuchet MS"/>
              </a:rPr>
              <a:t>H</a:t>
            </a:r>
            <a:r>
              <a:rPr lang="en-US" sz="2800" smtClean="0">
                <a:solidFill>
                  <a:schemeClr val="bg1"/>
                </a:solidFill>
                <a:latin typeface="Trebuchet MS"/>
                <a:cs typeface="Trebuchet MS"/>
              </a:rPr>
              <a:t> </a:t>
            </a:r>
            <a:r>
              <a:rPr lang="en-US" sz="2800" smtClean="0">
                <a:solidFill>
                  <a:schemeClr val="bg1"/>
                </a:solidFill>
                <a:latin typeface="Symbol" charset="2"/>
                <a:cs typeface="Symbol" charset="2"/>
              </a:rPr>
              <a:t>®</a:t>
            </a:r>
            <a:r>
              <a:rPr lang="en-US" sz="2800" smtClean="0">
                <a:solidFill>
                  <a:schemeClr val="bg1"/>
                </a:solidFill>
                <a:latin typeface="Trebuchet MS"/>
                <a:cs typeface="Trebuchet MS"/>
              </a:rPr>
              <a:t> 4l Update</a:t>
            </a:r>
            <a:endParaRPr lang="en-US" sz="2400" smtClean="0">
              <a:solidFill>
                <a:schemeClr val="bg1"/>
              </a:solidFill>
              <a:latin typeface="Trebuchet MS"/>
              <a:cs typeface="Trebuchet MS"/>
            </a:endParaRPr>
          </a:p>
        </p:txBody>
      </p:sp>
      <p:graphicFrame>
        <p:nvGraphicFramePr>
          <p:cNvPr id="12" name="Objet 11"/>
          <p:cNvGraphicFramePr>
            <a:graphicFrameLocks noChangeAspect="1"/>
          </p:cNvGraphicFramePr>
          <p:nvPr>
            <p:extLst>
              <p:ext uri="{D42A27DB-BD31-4B8C-83A1-F6EECF244321}">
                <p14:modId xmlns:p14="http://schemas.microsoft.com/office/powerpoint/2010/main" xmlns="" val="1941282887"/>
              </p:ext>
            </p:extLst>
          </p:nvPr>
        </p:nvGraphicFramePr>
        <p:xfrm>
          <a:off x="4589957" y="4487530"/>
          <a:ext cx="4392612" cy="478798"/>
        </p:xfrm>
        <a:graphic>
          <a:graphicData uri="http://schemas.openxmlformats.org/presentationml/2006/ole">
            <p:oleObj spid="_x0000_s1033218" name="Équation" r:id="rId4" imgW="2349360" imgH="228240" progId="Equation.3">
              <p:embed/>
            </p:oleObj>
          </a:graphicData>
        </a:graphic>
      </p:graphicFrame>
      <p:sp>
        <p:nvSpPr>
          <p:cNvPr id="15" name="ZoneTexte 14"/>
          <p:cNvSpPr txBox="1"/>
          <p:nvPr/>
        </p:nvSpPr>
        <p:spPr>
          <a:xfrm>
            <a:off x="4709971" y="3856341"/>
            <a:ext cx="4044697" cy="369332"/>
          </a:xfrm>
          <a:prstGeom prst="rect">
            <a:avLst/>
          </a:prstGeom>
          <a:noFill/>
        </p:spPr>
        <p:txBody>
          <a:bodyPr wrap="none" rtlCol="0">
            <a:spAutoFit/>
          </a:bodyPr>
          <a:lstStyle/>
          <a:p>
            <a:r>
              <a:rPr lang="en-US" smtClean="0"/>
              <a:t>Measurement of narrow resonance mass</a:t>
            </a:r>
            <a:endParaRPr lang="en-US" sz="1600" smtClean="0"/>
          </a:p>
        </p:txBody>
      </p:sp>
      <p:graphicFrame>
        <p:nvGraphicFramePr>
          <p:cNvPr id="16" name="Objet 15"/>
          <p:cNvGraphicFramePr>
            <a:graphicFrameLocks noChangeAspect="1"/>
          </p:cNvGraphicFramePr>
          <p:nvPr>
            <p:extLst>
              <p:ext uri="{D42A27DB-BD31-4B8C-83A1-F6EECF244321}">
                <p14:modId xmlns:p14="http://schemas.microsoft.com/office/powerpoint/2010/main" xmlns="" val="1659594481"/>
              </p:ext>
            </p:extLst>
          </p:nvPr>
        </p:nvGraphicFramePr>
        <p:xfrm>
          <a:off x="5622549" y="2945237"/>
          <a:ext cx="2302028" cy="567708"/>
        </p:xfrm>
        <a:graphic>
          <a:graphicData uri="http://schemas.openxmlformats.org/presentationml/2006/ole">
            <p:oleObj spid="_x0000_s1033219" name="Équation" r:id="rId5" imgW="813600" imgH="191880" progId="Equation.3">
              <p:embed/>
            </p:oleObj>
          </a:graphicData>
        </a:graphic>
      </p:graphicFrame>
      <p:sp>
        <p:nvSpPr>
          <p:cNvPr id="18" name="ZoneTexte 17"/>
          <p:cNvSpPr txBox="1"/>
          <p:nvPr/>
        </p:nvSpPr>
        <p:spPr>
          <a:xfrm>
            <a:off x="4998111" y="2399668"/>
            <a:ext cx="3189094" cy="369332"/>
          </a:xfrm>
          <a:prstGeom prst="rect">
            <a:avLst/>
          </a:prstGeom>
          <a:noFill/>
        </p:spPr>
        <p:txBody>
          <a:bodyPr wrap="none" rtlCol="0">
            <a:spAutoFit/>
          </a:bodyPr>
          <a:lstStyle/>
          <a:p>
            <a:r>
              <a:rPr lang="en-US" smtClean="0"/>
              <a:t>Measurement of signal strength</a:t>
            </a:r>
          </a:p>
        </p:txBody>
      </p:sp>
      <p:sp>
        <p:nvSpPr>
          <p:cNvPr id="19" name="ZoneTexte 18"/>
          <p:cNvSpPr txBox="1"/>
          <p:nvPr/>
        </p:nvSpPr>
        <p:spPr>
          <a:xfrm>
            <a:off x="6837063" y="858198"/>
            <a:ext cx="2091037" cy="338554"/>
          </a:xfrm>
          <a:prstGeom prst="rect">
            <a:avLst/>
          </a:prstGeom>
          <a:noFill/>
        </p:spPr>
        <p:txBody>
          <a:bodyPr wrap="none" rtlCol="0">
            <a:spAutoFit/>
          </a:bodyPr>
          <a:lstStyle/>
          <a:p>
            <a:r>
              <a:rPr lang="en-US" sz="1600" dirty="0" smtClean="0">
                <a:solidFill>
                  <a:srgbClr val="FF0000"/>
                </a:solidFill>
              </a:rPr>
              <a:t>ATLAS-CONF-2012-169</a:t>
            </a:r>
            <a:endParaRPr lang="en-US" sz="1600" dirty="0">
              <a:solidFill>
                <a:srgbClr val="FF0000"/>
              </a:solidFill>
            </a:endParaRPr>
          </a:p>
        </p:txBody>
      </p:sp>
      <p:pic>
        <p:nvPicPr>
          <p:cNvPr id="3" name="Image 2" descr="fig_015b.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88" y="1664826"/>
            <a:ext cx="4552336" cy="4367674"/>
          </a:xfrm>
          <a:prstGeom prst="rect">
            <a:avLst/>
          </a:prstGeom>
        </p:spPr>
      </p:pic>
      <p:sp>
        <p:nvSpPr>
          <p:cNvPr id="4" name="Espace réservé du numéro de diapositive 3"/>
          <p:cNvSpPr>
            <a:spLocks noGrp="1"/>
          </p:cNvSpPr>
          <p:nvPr>
            <p:ph type="sldNum" sz="quarter" idx="12"/>
          </p:nvPr>
        </p:nvSpPr>
        <p:spPr/>
        <p:txBody>
          <a:bodyPr/>
          <a:lstStyle/>
          <a:p>
            <a:fld id="{21F6B277-27B0-704C-8D8E-3F2BE0D94335}" type="slidenum">
              <a:rPr lang="fr-FR" smtClean="0"/>
              <a:pPr/>
              <a:t>73</a:t>
            </a:fld>
            <a:endParaRPr lang="fr-FR"/>
          </a:p>
        </p:txBody>
      </p:sp>
      <p:sp>
        <p:nvSpPr>
          <p:cNvPr id="13" name="Rectangle 3"/>
          <p:cNvSpPr>
            <a:spLocks noChangeArrowheads="1"/>
          </p:cNvSpPr>
          <p:nvPr/>
        </p:nvSpPr>
        <p:spPr bwMode="auto">
          <a:xfrm>
            <a:off x="308160" y="224664"/>
            <a:ext cx="6784120"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4l Mass and Signal Strength Measurements</a:t>
            </a:r>
            <a:r>
              <a:rPr lang="en-US" sz="2000" dirty="0" smtClean="0">
                <a:solidFill>
                  <a:schemeClr val="accent1">
                    <a:lumMod val="60000"/>
                    <a:lumOff val="40000"/>
                  </a:schemeClr>
                </a:solidFill>
                <a:latin typeface="Trebuchet MS"/>
                <a:cs typeface="Trebuchet MS"/>
              </a:rPr>
              <a:t> </a:t>
            </a:r>
          </a:p>
        </p:txBody>
      </p:sp>
    </p:spTree>
    <p:extLst>
      <p:ext uri="{BB962C8B-B14F-4D97-AF65-F5344CB8AC3E}">
        <p14:creationId xmlns:p14="http://schemas.microsoft.com/office/powerpoint/2010/main" xmlns="" val="11067811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igsep_combine_wObs.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90167" y="1787252"/>
            <a:ext cx="3394201" cy="3513956"/>
          </a:xfrm>
          <a:prstGeom prst="rect">
            <a:avLst/>
          </a:prstGeom>
          <a:effectLst>
            <a:outerShdw blurRad="50800" dist="38100" dir="2700000" algn="tl" rotWithShape="0">
              <a:prstClr val="black">
                <a:alpha val="40000"/>
              </a:prstClr>
            </a:outerShdw>
          </a:effectLst>
        </p:spPr>
      </p:pic>
      <p:sp>
        <p:nvSpPr>
          <p:cNvPr id="18" name="Rectangle 6"/>
          <p:cNvSpPr>
            <a:spLocks/>
          </p:cNvSpPr>
          <p:nvPr/>
        </p:nvSpPr>
        <p:spPr bwMode="auto">
          <a:xfrm>
            <a:off x="107504" y="980728"/>
            <a:ext cx="4444752" cy="700980"/>
          </a:xfrm>
          <a:prstGeom prst="rect">
            <a:avLst/>
          </a:prstGeom>
          <a:blipFill dpi="0" rotWithShape="0">
            <a:blip r:embed="rId4" cstate="print"/>
            <a:srcRect/>
            <a:stretch>
              <a:fillRect/>
            </a:stretch>
          </a:blipFill>
          <a:ln>
            <a:noFill/>
          </a:ln>
          <a:extLst>
            <a:ext uri="{91240B29-F687-4f45-9708-019B960494DF}">
              <a14:hiddenLine xmlns="" xmlns:a14="http://schemas.microsoft.com/office/drawing/2010/main" w="9525">
                <a:solidFill>
                  <a:schemeClr val="tx1"/>
                </a:solidFill>
                <a:miter lim="800000"/>
                <a:headEnd type="none" w="med" len="med"/>
                <a:tailEnd type="none" w="med" len="med"/>
              </a14:hiddenLine>
            </a:ext>
          </a:extLst>
        </p:spPr>
        <p:txBody>
          <a:bodyPr wrap="none" lIns="0" tIns="0" rIns="0" bIns="0"/>
          <a:lstStyle/>
          <a:p>
            <a:pPr algn="ctr" defTabSz="673547"/>
            <a:endParaRPr lang="en-US" sz="3200">
              <a:solidFill>
                <a:srgbClr val="000000"/>
              </a:solidFill>
              <a:latin typeface="Gill Sans" charset="0"/>
              <a:ea typeface="ヒラギノ角ゴ ProN W3" charset="0"/>
              <a:cs typeface="ヒラギノ角ゴ ProN W3" charset="0"/>
              <a:sym typeface="Gill Sans" charset="0"/>
            </a:endParaRPr>
          </a:p>
        </p:txBody>
      </p:sp>
      <p:sp>
        <p:nvSpPr>
          <p:cNvPr id="19" name="Rectangle 18"/>
          <p:cNvSpPr/>
          <p:nvPr/>
        </p:nvSpPr>
        <p:spPr>
          <a:xfrm>
            <a:off x="5076056" y="1268760"/>
            <a:ext cx="2623410"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0" indent="0">
              <a:buNone/>
            </a:pPr>
            <a:r>
              <a:rPr lang="en-US" sz="1400" dirty="0" smtClean="0">
                <a:solidFill>
                  <a:srgbClr val="000000"/>
                </a:solidFill>
              </a:rPr>
              <a:t>7 </a:t>
            </a:r>
            <a:r>
              <a:rPr lang="en-US" sz="1400" dirty="0" err="1" smtClean="0">
                <a:solidFill>
                  <a:srgbClr val="000000"/>
                </a:solidFill>
              </a:rPr>
              <a:t>TeV</a:t>
            </a:r>
            <a:r>
              <a:rPr lang="en-US" sz="1400" dirty="0" smtClean="0">
                <a:solidFill>
                  <a:srgbClr val="000000"/>
                </a:solidFill>
              </a:rPr>
              <a:t> L=5.1 fb</a:t>
            </a:r>
            <a:r>
              <a:rPr lang="en-US" sz="1400" baseline="30000" dirty="0" smtClean="0">
                <a:solidFill>
                  <a:srgbClr val="000000"/>
                </a:solidFill>
              </a:rPr>
              <a:t>-1</a:t>
            </a:r>
            <a:r>
              <a:rPr lang="en-US" sz="1400" dirty="0" smtClean="0">
                <a:solidFill>
                  <a:srgbClr val="000000"/>
                </a:solidFill>
              </a:rPr>
              <a:t>, 8 </a:t>
            </a:r>
            <a:r>
              <a:rPr lang="en-US" sz="1400" dirty="0" err="1" smtClean="0">
                <a:solidFill>
                  <a:srgbClr val="000000"/>
                </a:solidFill>
              </a:rPr>
              <a:t>TeV</a:t>
            </a:r>
            <a:r>
              <a:rPr lang="en-US" sz="1400" dirty="0" smtClean="0">
                <a:solidFill>
                  <a:srgbClr val="000000"/>
                </a:solidFill>
              </a:rPr>
              <a:t>, L=12.2 fb</a:t>
            </a:r>
            <a:r>
              <a:rPr lang="en-US" sz="1400" baseline="30000" dirty="0" smtClean="0">
                <a:solidFill>
                  <a:srgbClr val="000000"/>
                </a:solidFill>
              </a:rPr>
              <a:t>-1</a:t>
            </a:r>
            <a:endParaRPr lang="en-US" sz="1400" baseline="30000" dirty="0">
              <a:solidFill>
                <a:srgbClr val="000000"/>
              </a:solidFill>
            </a:endParaRPr>
          </a:p>
        </p:txBody>
      </p:sp>
      <p:sp>
        <p:nvSpPr>
          <p:cNvPr id="29" name="TextBox 28"/>
          <p:cNvSpPr txBox="1"/>
          <p:nvPr/>
        </p:nvSpPr>
        <p:spPr>
          <a:xfrm>
            <a:off x="2987824" y="5517233"/>
            <a:ext cx="4752528" cy="1015663"/>
          </a:xfrm>
          <a:prstGeom prst="rect">
            <a:avLst/>
          </a:prstGeom>
          <a:gradFill flip="none" rotWithShape="1">
            <a:gsLst>
              <a:gs pos="0">
                <a:srgbClr val="60C99C"/>
              </a:gs>
              <a:gs pos="100000">
                <a:srgbClr val="FFFFFF"/>
              </a:gs>
            </a:gsLst>
            <a:lin ang="0" scaled="1"/>
            <a:tileRect/>
          </a:gradFill>
        </p:spPr>
        <p:txBody>
          <a:bodyPr wrap="square" rtlCol="0">
            <a:spAutoFit/>
          </a:bodyPr>
          <a:lstStyle/>
          <a:p>
            <a:r>
              <a:rPr lang="en-US" sz="2000" dirty="0" smtClean="0">
                <a:solidFill>
                  <a:srgbClr val="000000"/>
                </a:solidFill>
                <a:latin typeface="+mn-lt"/>
              </a:rPr>
              <a:t>Expected separation between 0</a:t>
            </a:r>
            <a:r>
              <a:rPr lang="en-US" sz="2000" baseline="30000" dirty="0" smtClean="0">
                <a:solidFill>
                  <a:srgbClr val="000000"/>
                </a:solidFill>
                <a:latin typeface="+mn-lt"/>
              </a:rPr>
              <a:t>+</a:t>
            </a:r>
            <a:r>
              <a:rPr lang="en-US" sz="2000" dirty="0" smtClean="0">
                <a:solidFill>
                  <a:srgbClr val="000000"/>
                </a:solidFill>
                <a:latin typeface="+mn-lt"/>
              </a:rPr>
              <a:t> and 0</a:t>
            </a:r>
            <a:r>
              <a:rPr lang="en-US" sz="2000" baseline="30000" dirty="0" smtClean="0">
                <a:solidFill>
                  <a:srgbClr val="000000"/>
                </a:solidFill>
                <a:latin typeface="+mn-lt"/>
              </a:rPr>
              <a:t>-</a:t>
            </a:r>
            <a:r>
              <a:rPr lang="en-US" sz="2000" dirty="0" smtClean="0">
                <a:solidFill>
                  <a:srgbClr val="000000"/>
                </a:solidFill>
                <a:latin typeface="+mn-lt"/>
              </a:rPr>
              <a:t> : 2</a:t>
            </a:r>
            <a:r>
              <a:rPr lang="en-US" sz="2000" dirty="0" smtClean="0">
                <a:solidFill>
                  <a:srgbClr val="000000"/>
                </a:solidFill>
                <a:latin typeface="Symbol" pitchFamily="18" charset="2"/>
              </a:rPr>
              <a:t>s</a:t>
            </a:r>
            <a:endParaRPr lang="en-US" sz="2000" dirty="0" smtClean="0">
              <a:solidFill>
                <a:srgbClr val="000000"/>
              </a:solidFill>
              <a:latin typeface="+mn-lt"/>
            </a:endParaRPr>
          </a:p>
          <a:p>
            <a:r>
              <a:rPr lang="en-US" sz="2000" dirty="0" smtClean="0">
                <a:solidFill>
                  <a:srgbClr val="000000"/>
                </a:solidFill>
                <a:latin typeface="+mn-lt"/>
              </a:rPr>
              <a:t>Scalar (0</a:t>
            </a:r>
            <a:r>
              <a:rPr lang="en-US" sz="2000" baseline="30000" dirty="0" smtClean="0">
                <a:solidFill>
                  <a:srgbClr val="000000"/>
                </a:solidFill>
                <a:latin typeface="+mn-lt"/>
              </a:rPr>
              <a:t>+</a:t>
            </a:r>
            <a:r>
              <a:rPr lang="en-US" sz="2000" dirty="0" smtClean="0">
                <a:solidFill>
                  <a:srgbClr val="000000"/>
                </a:solidFill>
                <a:latin typeface="+mn-lt"/>
              </a:rPr>
              <a:t>): data consistent (0.5 </a:t>
            </a:r>
            <a:r>
              <a:rPr lang="en-US" sz="2000" dirty="0" smtClean="0">
                <a:solidFill>
                  <a:srgbClr val="000000"/>
                </a:solidFill>
                <a:latin typeface="Symbol" pitchFamily="18" charset="2"/>
              </a:rPr>
              <a:t>s</a:t>
            </a:r>
            <a:r>
              <a:rPr lang="en-US" sz="2000" dirty="0" smtClean="0">
                <a:solidFill>
                  <a:srgbClr val="000000"/>
                </a:solidFill>
                <a:latin typeface="+mn-lt"/>
              </a:rPr>
              <a:t>)</a:t>
            </a:r>
          </a:p>
          <a:p>
            <a:r>
              <a:rPr lang="en-US" sz="2000" dirty="0" smtClean="0">
                <a:solidFill>
                  <a:srgbClr val="000000"/>
                </a:solidFill>
                <a:latin typeface="+mn-lt"/>
              </a:rPr>
              <a:t>Pseudo-scalar (0</a:t>
            </a:r>
            <a:r>
              <a:rPr lang="en-US" sz="2000" baseline="30000" dirty="0" smtClean="0">
                <a:solidFill>
                  <a:srgbClr val="000000"/>
                </a:solidFill>
                <a:latin typeface="+mn-lt"/>
              </a:rPr>
              <a:t>-</a:t>
            </a:r>
            <a:r>
              <a:rPr lang="en-US" sz="2000" dirty="0" smtClean="0">
                <a:solidFill>
                  <a:srgbClr val="000000"/>
                </a:solidFill>
                <a:latin typeface="+mn-lt"/>
              </a:rPr>
              <a:t>): data different by 2.4 </a:t>
            </a:r>
            <a:r>
              <a:rPr lang="en-US" sz="2000" dirty="0" smtClean="0">
                <a:solidFill>
                  <a:srgbClr val="000000"/>
                </a:solidFill>
                <a:latin typeface="Symbol" pitchFamily="18" charset="2"/>
              </a:rPr>
              <a:t>s</a:t>
            </a:r>
            <a:endParaRPr lang="en-US" sz="2000" dirty="0" smtClean="0">
              <a:solidFill>
                <a:srgbClr val="000000"/>
              </a:solidFill>
              <a:latin typeface="+mn-lt"/>
            </a:endParaRPr>
          </a:p>
        </p:txBody>
      </p:sp>
      <p:sp>
        <p:nvSpPr>
          <p:cNvPr id="17" name="Espace réservé du numéro de diapositive 1"/>
          <p:cNvSpPr>
            <a:spLocks noGrp="1"/>
          </p:cNvSpPr>
          <p:nvPr>
            <p:ph type="sldNum" sz="quarter" idx="12"/>
          </p:nvPr>
        </p:nvSpPr>
        <p:spPr>
          <a:xfrm>
            <a:off x="8204398" y="6476999"/>
            <a:ext cx="733864" cy="274320"/>
          </a:xfrm>
        </p:spPr>
        <p:txBody>
          <a:bodyPr/>
          <a:lstStyle/>
          <a:p>
            <a:fld id="{21F6B277-27B0-704C-8D8E-3F2BE0D94335}" type="slidenum">
              <a:rPr lang="fr-FR" smtClean="0"/>
              <a:pPr/>
              <a:t>74</a:t>
            </a:fld>
            <a:endParaRPr lang="fr-FR" dirty="0"/>
          </a:p>
        </p:txBody>
      </p:sp>
      <p:pic>
        <p:nvPicPr>
          <p:cNvPr id="23" name="Picture 1" descr="Untitled.png"/>
          <p:cNvPicPr preferRelativeResize="0">
            <a:picLocks noChangeAspect="1"/>
          </p:cNvPicPr>
          <p:nvPr/>
        </p:nvPicPr>
        <p:blipFill rotWithShape="1">
          <a:blip r:embed="rId5" cstate="print">
            <a:extLst>
              <a:ext uri="{28A0092B-C50C-407E-A947-70E740481C1C}">
                <a14:useLocalDpi xmlns:a14="http://schemas.microsoft.com/office/drawing/2010/main" xmlns="" val="0"/>
              </a:ext>
            </a:extLst>
          </a:blip>
          <a:srcRect l="12733"/>
          <a:stretch/>
        </p:blipFill>
        <p:spPr>
          <a:xfrm>
            <a:off x="0" y="2440935"/>
            <a:ext cx="3343974" cy="2817169"/>
          </a:xfrm>
          <a:prstGeom prst="rect">
            <a:avLst/>
          </a:prstGeom>
          <a:noFill/>
          <a:ln>
            <a:noFill/>
          </a:ln>
        </p:spPr>
      </p:pic>
      <p:sp>
        <p:nvSpPr>
          <p:cNvPr id="30" name="Rectangle 3"/>
          <p:cNvSpPr>
            <a:spLocks noChangeArrowheads="1"/>
          </p:cNvSpPr>
          <p:nvPr/>
        </p:nvSpPr>
        <p:spPr bwMode="auto">
          <a:xfrm>
            <a:off x="308160" y="260648"/>
            <a:ext cx="5343960"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fr-FR" sz="2400" dirty="0" err="1" smtClean="0">
                <a:solidFill>
                  <a:schemeClr val="accent1">
                    <a:lumMod val="60000"/>
                    <a:lumOff val="40000"/>
                  </a:schemeClr>
                </a:solidFill>
                <a:latin typeface="Trebuchet MS"/>
                <a:cs typeface="Trebuchet MS"/>
              </a:rPr>
              <a:t>Parity</a:t>
            </a:r>
            <a:r>
              <a:rPr lang="fr-FR" sz="2400" dirty="0" smtClean="0">
                <a:solidFill>
                  <a:schemeClr val="accent1">
                    <a:lumMod val="60000"/>
                    <a:lumOff val="40000"/>
                  </a:schemeClr>
                </a:solidFill>
                <a:latin typeface="Trebuchet MS"/>
                <a:cs typeface="Trebuchet MS"/>
              </a:rPr>
              <a:t> </a:t>
            </a:r>
            <a:r>
              <a:rPr lang="fr-FR" sz="2400" dirty="0" err="1" smtClean="0">
                <a:solidFill>
                  <a:schemeClr val="accent1">
                    <a:lumMod val="60000"/>
                    <a:lumOff val="40000"/>
                  </a:schemeClr>
                </a:solidFill>
                <a:latin typeface="Trebuchet MS"/>
                <a:cs typeface="Trebuchet MS"/>
              </a:rPr>
              <a:t>Analysis</a:t>
            </a:r>
            <a:r>
              <a:rPr lang="fr-FR" sz="2400" dirty="0" smtClean="0">
                <a:solidFill>
                  <a:schemeClr val="accent1">
                    <a:lumMod val="60000"/>
                    <a:lumOff val="40000"/>
                  </a:schemeClr>
                </a:solidFill>
                <a:latin typeface="Trebuchet MS"/>
                <a:cs typeface="Trebuchet MS"/>
              </a:rPr>
              <a:t> in the </a:t>
            </a:r>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4l Channel</a:t>
            </a:r>
            <a:endParaRPr lang="fr-FR" sz="2400" dirty="0">
              <a:solidFill>
                <a:schemeClr val="accent1">
                  <a:lumMod val="60000"/>
                  <a:lumOff val="40000"/>
                </a:schemeClr>
              </a:solidFill>
              <a:latin typeface="Trebuchet MS"/>
              <a:cs typeface="Trebuchet MS"/>
            </a:endParaRPr>
          </a:p>
        </p:txBody>
      </p:sp>
      <p:sp>
        <p:nvSpPr>
          <p:cNvPr id="31" name="Rectangle 30"/>
          <p:cNvSpPr/>
          <p:nvPr/>
        </p:nvSpPr>
        <p:spPr>
          <a:xfrm>
            <a:off x="5673302" y="260648"/>
            <a:ext cx="1382110" cy="523220"/>
          </a:xfrm>
          <a:prstGeom prst="rect">
            <a:avLst/>
          </a:prstGeom>
        </p:spPr>
        <p:txBody>
          <a:bodyPr wrap="none">
            <a:spAutoFit/>
          </a:bodyPr>
          <a:lstStyle/>
          <a:p>
            <a:r>
              <a:rPr lang="en-US" sz="2800" dirty="0" smtClean="0">
                <a:latin typeface="Trebuchet MS" pitchFamily="34" charset="0"/>
              </a:rPr>
              <a:t>0</a:t>
            </a:r>
            <a:r>
              <a:rPr lang="en-US" sz="2800" baseline="30000" dirty="0" smtClean="0">
                <a:latin typeface="Trebuchet MS" pitchFamily="34" charset="0"/>
              </a:rPr>
              <a:t>+</a:t>
            </a:r>
            <a:r>
              <a:rPr lang="en-US" sz="2800" dirty="0" smtClean="0">
                <a:latin typeface="Trebuchet MS" pitchFamily="34" charset="0"/>
              </a:rPr>
              <a:t> </a:t>
            </a:r>
            <a:r>
              <a:rPr lang="en-US" sz="2800" dirty="0" err="1" smtClean="0">
                <a:latin typeface="Trebuchet MS" pitchFamily="34" charset="0"/>
              </a:rPr>
              <a:t>vs</a:t>
            </a:r>
            <a:r>
              <a:rPr lang="en-US" sz="2800" dirty="0" smtClean="0">
                <a:latin typeface="Trebuchet MS" pitchFamily="34" charset="0"/>
              </a:rPr>
              <a:t> 0</a:t>
            </a:r>
            <a:r>
              <a:rPr lang="en-US" sz="2800" baseline="30000" dirty="0" smtClean="0">
                <a:latin typeface="Trebuchet MS" pitchFamily="34" charset="0"/>
              </a:rPr>
              <a:t>- </a:t>
            </a:r>
            <a:endParaRPr lang="en-GB" sz="2800" dirty="0">
              <a:latin typeface="Trebuchet MS" pitchFamily="34" charset="0"/>
            </a:endParaRPr>
          </a:p>
        </p:txBody>
      </p:sp>
      <p:sp>
        <p:nvSpPr>
          <p:cNvPr id="27" name="TextBox 26"/>
          <p:cNvSpPr txBox="1"/>
          <p:nvPr/>
        </p:nvSpPr>
        <p:spPr>
          <a:xfrm>
            <a:off x="2843808" y="4869160"/>
            <a:ext cx="1351535"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HIG-12-041 </a:t>
            </a:r>
            <a:r>
              <a:rPr lang="en-US" sz="1600" b="1" dirty="0"/>
              <a:t> </a:t>
            </a:r>
          </a:p>
        </p:txBody>
      </p:sp>
    </p:spTree>
    <p:extLst>
      <p:ext uri="{BB962C8B-B14F-4D97-AF65-F5344CB8AC3E}">
        <p14:creationId xmlns="" xmlns:p14="http://schemas.microsoft.com/office/powerpoint/2010/main" val="385425362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p:nvPr/>
        </p:nvSpPr>
        <p:spPr>
          <a:xfrm>
            <a:off x="229406" y="987099"/>
            <a:ext cx="4531781" cy="1237262"/>
          </a:xfrm>
          <a:prstGeom prst="rect">
            <a:avLst/>
          </a:prstGeom>
          <a:noFill/>
          <a:ln>
            <a:noFill/>
          </a:ln>
        </p:spPr>
        <p:txBody>
          <a:bodyPr wrap="square" rtlCol="0">
            <a:spAutoFit/>
          </a:bodyPr>
          <a:lstStyle/>
          <a:p>
            <a:pPr>
              <a:lnSpc>
                <a:spcPct val="140000"/>
              </a:lnSpc>
            </a:pPr>
            <a:r>
              <a:rPr lang="en-US" dirty="0" smtClean="0">
                <a:effectLst/>
              </a:rPr>
              <a:t>Using the distributions of 5 production and decay angles combined in BDT or Matrix Element (MELA) discriminants</a:t>
            </a:r>
          </a:p>
        </p:txBody>
      </p:sp>
      <p:pic>
        <p:nvPicPr>
          <p:cNvPr id="5" name="Picture 1" descr="Untitled.png"/>
          <p:cNvPicPr preferRelativeResize="0">
            <a:picLocks noChangeAspect="1"/>
          </p:cNvPicPr>
          <p:nvPr/>
        </p:nvPicPr>
        <p:blipFill rotWithShape="1">
          <a:blip r:embed="rId3" cstate="print">
            <a:extLst>
              <a:ext uri="{28A0092B-C50C-407E-A947-70E740481C1C}">
                <a14:useLocalDpi xmlns:a14="http://schemas.microsoft.com/office/drawing/2010/main" xmlns="" val="0"/>
              </a:ext>
            </a:extLst>
          </a:blip>
          <a:srcRect l="12733"/>
          <a:stretch/>
        </p:blipFill>
        <p:spPr>
          <a:xfrm>
            <a:off x="0" y="2440935"/>
            <a:ext cx="3343974" cy="2817169"/>
          </a:xfrm>
          <a:prstGeom prst="rect">
            <a:avLst/>
          </a:prstGeom>
          <a:noFill/>
          <a:ln>
            <a:noFill/>
          </a:ln>
        </p:spPr>
      </p:pic>
      <p:sp>
        <p:nvSpPr>
          <p:cNvPr id="12" name="TextBox 12"/>
          <p:cNvSpPr txBox="1"/>
          <p:nvPr/>
        </p:nvSpPr>
        <p:spPr>
          <a:xfrm>
            <a:off x="2037544" y="5580653"/>
            <a:ext cx="6509556" cy="1080296"/>
          </a:xfrm>
          <a:prstGeom prst="rect">
            <a:avLst/>
          </a:prstGeom>
          <a:noFill/>
          <a:ln>
            <a:noFill/>
          </a:ln>
        </p:spPr>
        <p:txBody>
          <a:bodyPr wrap="square" rtlCol="0">
            <a:spAutoFit/>
          </a:bodyPr>
          <a:lstStyle/>
          <a:p>
            <a:pPr>
              <a:lnSpc>
                <a:spcPct val="120000"/>
              </a:lnSpc>
            </a:pPr>
            <a:r>
              <a:rPr lang="en-US" dirty="0" smtClean="0">
                <a:effectLst/>
              </a:rPr>
              <a:t>- 0</a:t>
            </a:r>
            <a:r>
              <a:rPr lang="en-US" baseline="30000" dirty="0" smtClean="0">
                <a:effectLst/>
              </a:rPr>
              <a:t>+</a:t>
            </a:r>
            <a:r>
              <a:rPr lang="en-US" dirty="0" smtClean="0">
                <a:effectLst/>
              </a:rPr>
              <a:t> </a:t>
            </a:r>
            <a:r>
              <a:rPr lang="en-US" dirty="0" err="1" smtClean="0">
                <a:effectLst/>
              </a:rPr>
              <a:t>vs</a:t>
            </a:r>
            <a:r>
              <a:rPr lang="en-US" dirty="0" smtClean="0">
                <a:effectLst/>
              </a:rPr>
              <a:t> 2</a:t>
            </a:r>
            <a:r>
              <a:rPr lang="en-US" baseline="30000" dirty="0" smtClean="0">
                <a:effectLst/>
              </a:rPr>
              <a:t>+ </a:t>
            </a:r>
            <a:r>
              <a:rPr lang="en-US" dirty="0" smtClean="0"/>
              <a:t>: </a:t>
            </a:r>
            <a:r>
              <a:rPr lang="en-US" dirty="0" smtClean="0">
                <a:effectLst/>
              </a:rPr>
              <a:t>(Low) Expected Exclusion of 2</a:t>
            </a:r>
            <a:r>
              <a:rPr lang="en-US" baseline="30000" dirty="0" smtClean="0">
                <a:effectLst/>
              </a:rPr>
              <a:t>+</a:t>
            </a:r>
            <a:r>
              <a:rPr lang="en-US" dirty="0" smtClean="0">
                <a:effectLst/>
              </a:rPr>
              <a:t> at the 80% CL </a:t>
            </a:r>
            <a:endParaRPr lang="en-US" dirty="0"/>
          </a:p>
          <a:p>
            <a:pPr>
              <a:lnSpc>
                <a:spcPct val="120000"/>
              </a:lnSpc>
            </a:pPr>
            <a:r>
              <a:rPr lang="en-US" dirty="0" smtClean="0">
                <a:effectLst/>
              </a:rPr>
              <a:t>- Observed </a:t>
            </a:r>
            <a:r>
              <a:rPr lang="en-US" dirty="0">
                <a:solidFill>
                  <a:srgbClr val="000090"/>
                </a:solidFill>
              </a:rPr>
              <a:t>e</a:t>
            </a:r>
            <a:r>
              <a:rPr lang="en-US" dirty="0" smtClean="0">
                <a:solidFill>
                  <a:srgbClr val="000090"/>
                </a:solidFill>
              </a:rPr>
              <a:t>xclusion of spin 2</a:t>
            </a:r>
            <a:r>
              <a:rPr lang="en-US" baseline="30000" dirty="0" smtClean="0">
                <a:solidFill>
                  <a:srgbClr val="000090"/>
                </a:solidFill>
              </a:rPr>
              <a:t>+</a:t>
            </a:r>
            <a:r>
              <a:rPr lang="en-US" dirty="0" smtClean="0">
                <a:solidFill>
                  <a:srgbClr val="000090"/>
                </a:solidFill>
              </a:rPr>
              <a:t> at the 85% CL </a:t>
            </a:r>
            <a:endParaRPr lang="en-US" dirty="0" smtClean="0">
              <a:effectLst/>
            </a:endParaRPr>
          </a:p>
          <a:p>
            <a:pPr>
              <a:lnSpc>
                <a:spcPct val="120000"/>
              </a:lnSpc>
            </a:pPr>
            <a:r>
              <a:rPr lang="en-US" dirty="0" smtClean="0">
                <a:effectLst/>
              </a:rPr>
              <a:t>  </a:t>
            </a:r>
            <a:r>
              <a:rPr lang="en-US" dirty="0" smtClean="0">
                <a:solidFill>
                  <a:srgbClr val="FF0000"/>
                </a:solidFill>
                <a:effectLst/>
              </a:rPr>
              <a:t>Observation fully compatible with spin</a:t>
            </a:r>
            <a:r>
              <a:rPr lang="en-US" dirty="0">
                <a:solidFill>
                  <a:srgbClr val="FF0000"/>
                </a:solidFill>
              </a:rPr>
              <a:t> </a:t>
            </a:r>
            <a:r>
              <a:rPr lang="en-US" dirty="0" smtClean="0">
                <a:solidFill>
                  <a:srgbClr val="FF0000"/>
                </a:solidFill>
              </a:rPr>
              <a:t>0</a:t>
            </a:r>
            <a:r>
              <a:rPr lang="en-US" dirty="0">
                <a:solidFill>
                  <a:srgbClr val="FF0000"/>
                </a:solidFill>
              </a:rPr>
              <a:t> </a:t>
            </a:r>
            <a:r>
              <a:rPr lang="en-US" dirty="0" smtClean="0">
                <a:solidFill>
                  <a:srgbClr val="FF0000"/>
                </a:solidFill>
              </a:rPr>
              <a:t> (</a:t>
            </a:r>
            <a:r>
              <a:rPr lang="en-US" dirty="0">
                <a:solidFill>
                  <a:srgbClr val="FF0000"/>
                </a:solidFill>
              </a:rPr>
              <a:t>within </a:t>
            </a:r>
            <a:r>
              <a:rPr lang="en-US" dirty="0" smtClean="0">
                <a:solidFill>
                  <a:srgbClr val="FF0000"/>
                </a:solidFill>
              </a:rPr>
              <a:t>0.18 </a:t>
            </a:r>
            <a:r>
              <a:rPr lang="en-US" dirty="0">
                <a:solidFill>
                  <a:srgbClr val="FF0000"/>
                </a:solidFill>
                <a:latin typeface="Symbol" charset="2"/>
                <a:cs typeface="Symbol" charset="2"/>
              </a:rPr>
              <a:t>s</a:t>
            </a:r>
            <a:r>
              <a:rPr lang="en-US" dirty="0" smtClean="0">
                <a:solidFill>
                  <a:srgbClr val="FF0000"/>
                </a:solidFill>
              </a:rPr>
              <a:t>)</a:t>
            </a:r>
            <a:endParaRPr lang="en-US" dirty="0"/>
          </a:p>
        </p:txBody>
      </p:sp>
      <p:sp>
        <p:nvSpPr>
          <p:cNvPr id="11" name="ZoneTexte 10"/>
          <p:cNvSpPr txBox="1"/>
          <p:nvPr/>
        </p:nvSpPr>
        <p:spPr>
          <a:xfrm>
            <a:off x="6698456" y="727305"/>
            <a:ext cx="2091037" cy="338554"/>
          </a:xfrm>
          <a:prstGeom prst="rect">
            <a:avLst/>
          </a:prstGeom>
          <a:noFill/>
        </p:spPr>
        <p:txBody>
          <a:bodyPr wrap="none" rtlCol="0">
            <a:spAutoFit/>
          </a:bodyPr>
          <a:lstStyle/>
          <a:p>
            <a:r>
              <a:rPr lang="fr-FR" sz="1600" dirty="0" smtClean="0">
                <a:solidFill>
                  <a:srgbClr val="FF0000"/>
                </a:solidFill>
              </a:rPr>
              <a:t>ATLAS-CONF-2012-169</a:t>
            </a:r>
            <a:endParaRPr lang="fr-FR" sz="1600" dirty="0">
              <a:solidFill>
                <a:srgbClr val="FF0000"/>
              </a:solidFill>
            </a:endParaRPr>
          </a:p>
        </p:txBody>
      </p:sp>
      <p:sp>
        <p:nvSpPr>
          <p:cNvPr id="2" name="Espace réservé du numéro de diapositive 1"/>
          <p:cNvSpPr>
            <a:spLocks noGrp="1"/>
          </p:cNvSpPr>
          <p:nvPr>
            <p:ph type="sldNum" sz="quarter" idx="12"/>
          </p:nvPr>
        </p:nvSpPr>
        <p:spPr/>
        <p:txBody>
          <a:bodyPr/>
          <a:lstStyle/>
          <a:p>
            <a:fld id="{21F6B277-27B0-704C-8D8E-3F2BE0D94335}" type="slidenum">
              <a:rPr lang="fr-FR" smtClean="0"/>
              <a:pPr/>
              <a:t>75</a:t>
            </a:fld>
            <a:endParaRPr lang="fr-FR"/>
          </a:p>
        </p:txBody>
      </p:sp>
      <p:pic>
        <p:nvPicPr>
          <p:cNvPr id="6" name="Image 5" descr="fig_019e.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93938" y="2440936"/>
            <a:ext cx="3030984" cy="2940108"/>
          </a:xfrm>
          <a:prstGeom prst="rect">
            <a:avLst/>
          </a:prstGeom>
        </p:spPr>
      </p:pic>
      <p:pic>
        <p:nvPicPr>
          <p:cNvPr id="7" name="Image 6" descr="fig_020e.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36022" y="2440935"/>
            <a:ext cx="3207978" cy="3111795"/>
          </a:xfrm>
          <a:prstGeom prst="rect">
            <a:avLst/>
          </a:prstGeom>
        </p:spPr>
      </p:pic>
      <p:sp>
        <p:nvSpPr>
          <p:cNvPr id="10" name="Rectangle 3"/>
          <p:cNvSpPr>
            <a:spLocks noChangeArrowheads="1"/>
          </p:cNvSpPr>
          <p:nvPr/>
        </p:nvSpPr>
        <p:spPr bwMode="auto">
          <a:xfrm>
            <a:off x="308160" y="260648"/>
            <a:ext cx="5199944"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fr-FR" sz="2400" dirty="0" smtClean="0">
                <a:solidFill>
                  <a:schemeClr val="accent1">
                    <a:lumMod val="60000"/>
                    <a:lumOff val="40000"/>
                  </a:schemeClr>
                </a:solidFill>
                <a:latin typeface="Trebuchet MS"/>
                <a:cs typeface="Trebuchet MS"/>
              </a:rPr>
              <a:t>Spin </a:t>
            </a:r>
            <a:r>
              <a:rPr lang="fr-FR" sz="2400" dirty="0" err="1" smtClean="0">
                <a:solidFill>
                  <a:schemeClr val="accent1">
                    <a:lumMod val="60000"/>
                    <a:lumOff val="40000"/>
                  </a:schemeClr>
                </a:solidFill>
                <a:latin typeface="Trebuchet MS"/>
                <a:cs typeface="Trebuchet MS"/>
              </a:rPr>
              <a:t>Analysis</a:t>
            </a:r>
            <a:r>
              <a:rPr lang="fr-FR" sz="2400" dirty="0" smtClean="0">
                <a:solidFill>
                  <a:schemeClr val="accent1">
                    <a:lumMod val="60000"/>
                    <a:lumOff val="40000"/>
                  </a:schemeClr>
                </a:solidFill>
                <a:latin typeface="Trebuchet MS"/>
                <a:cs typeface="Trebuchet MS"/>
              </a:rPr>
              <a:t> in the </a:t>
            </a:r>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4l Channel</a:t>
            </a:r>
            <a:endParaRPr lang="fr-FR" sz="2400" dirty="0">
              <a:solidFill>
                <a:schemeClr val="accent1">
                  <a:lumMod val="60000"/>
                  <a:lumOff val="40000"/>
                </a:schemeClr>
              </a:solidFill>
              <a:latin typeface="Trebuchet MS"/>
              <a:cs typeface="Trebuchet MS"/>
            </a:endParaRPr>
          </a:p>
        </p:txBody>
      </p:sp>
      <p:sp>
        <p:nvSpPr>
          <p:cNvPr id="13" name="Rectangle 12"/>
          <p:cNvSpPr/>
          <p:nvPr/>
        </p:nvSpPr>
        <p:spPr>
          <a:xfrm>
            <a:off x="5580112" y="260648"/>
            <a:ext cx="1418978" cy="523220"/>
          </a:xfrm>
          <a:prstGeom prst="rect">
            <a:avLst/>
          </a:prstGeom>
        </p:spPr>
        <p:txBody>
          <a:bodyPr wrap="none">
            <a:spAutoFit/>
          </a:bodyPr>
          <a:lstStyle/>
          <a:p>
            <a:r>
              <a:rPr lang="en-US" sz="2800" dirty="0" smtClean="0">
                <a:latin typeface="Trebuchet MS" pitchFamily="34" charset="0"/>
              </a:rPr>
              <a:t>0</a:t>
            </a:r>
            <a:r>
              <a:rPr lang="en-US" sz="2800" baseline="30000" dirty="0" smtClean="0">
                <a:latin typeface="Trebuchet MS" pitchFamily="34" charset="0"/>
              </a:rPr>
              <a:t>+</a:t>
            </a:r>
            <a:r>
              <a:rPr lang="en-US" sz="2800" dirty="0" smtClean="0">
                <a:latin typeface="Trebuchet MS" pitchFamily="34" charset="0"/>
              </a:rPr>
              <a:t> </a:t>
            </a:r>
            <a:r>
              <a:rPr lang="en-US" sz="2800" dirty="0" err="1" smtClean="0">
                <a:latin typeface="Trebuchet MS" pitchFamily="34" charset="0"/>
              </a:rPr>
              <a:t>vs</a:t>
            </a:r>
            <a:r>
              <a:rPr lang="en-US" sz="2800" dirty="0" smtClean="0">
                <a:latin typeface="Trebuchet MS" pitchFamily="34" charset="0"/>
              </a:rPr>
              <a:t> 2</a:t>
            </a:r>
            <a:r>
              <a:rPr lang="en-US" sz="2800" baseline="30000" dirty="0" smtClean="0">
                <a:latin typeface="Trebuchet MS" pitchFamily="34" charset="0"/>
              </a:rPr>
              <a:t>+ </a:t>
            </a:r>
            <a:endParaRPr lang="en-GB" sz="2800" dirty="0">
              <a:latin typeface="Trebuchet MS" pitchFamily="34" charset="0"/>
            </a:endParaRPr>
          </a:p>
        </p:txBody>
      </p:sp>
    </p:spTree>
    <p:extLst>
      <p:ext uri="{BB962C8B-B14F-4D97-AF65-F5344CB8AC3E}">
        <p14:creationId xmlns:p14="http://schemas.microsoft.com/office/powerpoint/2010/main" xmlns="" val="38191933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p:nvPr/>
        </p:nvSpPr>
        <p:spPr>
          <a:xfrm>
            <a:off x="229406" y="974399"/>
            <a:ext cx="4531781" cy="1237262"/>
          </a:xfrm>
          <a:prstGeom prst="rect">
            <a:avLst/>
          </a:prstGeom>
          <a:noFill/>
          <a:ln>
            <a:noFill/>
          </a:ln>
        </p:spPr>
        <p:txBody>
          <a:bodyPr wrap="square" rtlCol="0">
            <a:spAutoFit/>
          </a:bodyPr>
          <a:lstStyle/>
          <a:p>
            <a:pPr>
              <a:lnSpc>
                <a:spcPct val="140000"/>
              </a:lnSpc>
            </a:pPr>
            <a:r>
              <a:rPr lang="en-US" dirty="0" smtClean="0">
                <a:effectLst/>
              </a:rPr>
              <a:t>Using the distributions of 5 production and decay angles combined in BDT or Matrix Element (MELA) discriminants</a:t>
            </a:r>
          </a:p>
        </p:txBody>
      </p:sp>
      <p:pic>
        <p:nvPicPr>
          <p:cNvPr id="5" name="Picture 1" descr="Untitled.png"/>
          <p:cNvPicPr preferRelativeResize="0">
            <a:picLocks noChangeAspect="1"/>
          </p:cNvPicPr>
          <p:nvPr/>
        </p:nvPicPr>
        <p:blipFill rotWithShape="1">
          <a:blip r:embed="rId3" cstate="print">
            <a:extLst>
              <a:ext uri="{28A0092B-C50C-407E-A947-70E740481C1C}">
                <a14:useLocalDpi xmlns:a14="http://schemas.microsoft.com/office/drawing/2010/main" xmlns="" val="0"/>
              </a:ext>
            </a:extLst>
          </a:blip>
          <a:srcRect l="12733"/>
          <a:stretch/>
        </p:blipFill>
        <p:spPr>
          <a:xfrm>
            <a:off x="0" y="2440935"/>
            <a:ext cx="3343974" cy="2817169"/>
          </a:xfrm>
          <a:prstGeom prst="rect">
            <a:avLst/>
          </a:prstGeom>
          <a:noFill/>
          <a:ln>
            <a:noFill/>
          </a:ln>
        </p:spPr>
      </p:pic>
      <p:sp>
        <p:nvSpPr>
          <p:cNvPr id="11" name="ZoneTexte 10"/>
          <p:cNvSpPr txBox="1"/>
          <p:nvPr/>
        </p:nvSpPr>
        <p:spPr>
          <a:xfrm>
            <a:off x="6698456" y="727305"/>
            <a:ext cx="2091037" cy="338554"/>
          </a:xfrm>
          <a:prstGeom prst="rect">
            <a:avLst/>
          </a:prstGeom>
          <a:noFill/>
        </p:spPr>
        <p:txBody>
          <a:bodyPr wrap="none" rtlCol="0">
            <a:spAutoFit/>
          </a:bodyPr>
          <a:lstStyle/>
          <a:p>
            <a:r>
              <a:rPr lang="fr-FR" sz="1600" dirty="0" smtClean="0">
                <a:solidFill>
                  <a:srgbClr val="FF0000"/>
                </a:solidFill>
              </a:rPr>
              <a:t>ATLAS-CONF-2012-169</a:t>
            </a:r>
            <a:endParaRPr lang="fr-FR" sz="1600" dirty="0">
              <a:solidFill>
                <a:srgbClr val="FF0000"/>
              </a:solidFill>
            </a:endParaRPr>
          </a:p>
        </p:txBody>
      </p:sp>
      <p:sp>
        <p:nvSpPr>
          <p:cNvPr id="2" name="Espace réservé du numéro de diapositive 1"/>
          <p:cNvSpPr>
            <a:spLocks noGrp="1"/>
          </p:cNvSpPr>
          <p:nvPr>
            <p:ph type="sldNum" sz="quarter" idx="12"/>
          </p:nvPr>
        </p:nvSpPr>
        <p:spPr/>
        <p:txBody>
          <a:bodyPr/>
          <a:lstStyle/>
          <a:p>
            <a:fld id="{21F6B277-27B0-704C-8D8E-3F2BE0D94335}" type="slidenum">
              <a:rPr lang="fr-FR" smtClean="0"/>
              <a:pPr/>
              <a:t>76</a:t>
            </a:fld>
            <a:endParaRPr lang="fr-FR" dirty="0"/>
          </a:p>
        </p:txBody>
      </p:sp>
      <p:sp>
        <p:nvSpPr>
          <p:cNvPr id="14" name="TextBox 12"/>
          <p:cNvSpPr txBox="1"/>
          <p:nvPr/>
        </p:nvSpPr>
        <p:spPr>
          <a:xfrm>
            <a:off x="2148157" y="5457892"/>
            <a:ext cx="5865543" cy="1080296"/>
          </a:xfrm>
          <a:prstGeom prst="rect">
            <a:avLst/>
          </a:prstGeom>
          <a:noFill/>
          <a:ln>
            <a:noFill/>
          </a:ln>
        </p:spPr>
        <p:txBody>
          <a:bodyPr wrap="square" rtlCol="0">
            <a:spAutoFit/>
          </a:bodyPr>
          <a:lstStyle/>
          <a:p>
            <a:pPr>
              <a:lnSpc>
                <a:spcPct val="120000"/>
              </a:lnSpc>
            </a:pPr>
            <a:r>
              <a:rPr lang="en-US" dirty="0" smtClean="0">
                <a:effectLst/>
              </a:rPr>
              <a:t>- </a:t>
            </a:r>
            <a:r>
              <a:rPr lang="en-US" dirty="0" smtClean="0"/>
              <a:t>0</a:t>
            </a:r>
            <a:r>
              <a:rPr lang="en-US" baseline="30000" dirty="0" smtClean="0"/>
              <a:t>+</a:t>
            </a:r>
            <a:r>
              <a:rPr lang="en-US" dirty="0" smtClean="0"/>
              <a:t> </a:t>
            </a:r>
            <a:r>
              <a:rPr lang="en-US" dirty="0" err="1" smtClean="0"/>
              <a:t>vs</a:t>
            </a:r>
            <a:r>
              <a:rPr lang="en-US" dirty="0" smtClean="0"/>
              <a:t> 0</a:t>
            </a:r>
            <a:r>
              <a:rPr lang="en-US" baseline="30000" dirty="0" smtClean="0"/>
              <a:t>-</a:t>
            </a:r>
            <a:r>
              <a:rPr lang="en-US" dirty="0" smtClean="0"/>
              <a:t> :</a:t>
            </a:r>
            <a:r>
              <a:rPr lang="en-US" dirty="0" smtClean="0">
                <a:effectLst/>
              </a:rPr>
              <a:t> Expected Exclusion of 0</a:t>
            </a:r>
            <a:r>
              <a:rPr lang="en-US" baseline="30000" dirty="0"/>
              <a:t>-</a:t>
            </a:r>
            <a:r>
              <a:rPr lang="en-US" dirty="0" smtClean="0">
                <a:effectLst/>
              </a:rPr>
              <a:t> at the 96% CL </a:t>
            </a:r>
            <a:endParaRPr lang="en-US" dirty="0"/>
          </a:p>
          <a:p>
            <a:pPr>
              <a:lnSpc>
                <a:spcPct val="120000"/>
              </a:lnSpc>
            </a:pPr>
            <a:r>
              <a:rPr lang="en-US" dirty="0" smtClean="0">
                <a:effectLst/>
              </a:rPr>
              <a:t>- Observed </a:t>
            </a:r>
            <a:r>
              <a:rPr lang="en-US" dirty="0">
                <a:solidFill>
                  <a:srgbClr val="000090"/>
                </a:solidFill>
              </a:rPr>
              <a:t>e</a:t>
            </a:r>
            <a:r>
              <a:rPr lang="en-US" dirty="0" smtClean="0">
                <a:solidFill>
                  <a:srgbClr val="000090"/>
                </a:solidFill>
              </a:rPr>
              <a:t>xclusion of 0</a:t>
            </a:r>
            <a:r>
              <a:rPr lang="en-US" baseline="30000" dirty="0">
                <a:solidFill>
                  <a:srgbClr val="000090"/>
                </a:solidFill>
              </a:rPr>
              <a:t>-</a:t>
            </a:r>
            <a:r>
              <a:rPr lang="en-US" dirty="0" smtClean="0">
                <a:solidFill>
                  <a:srgbClr val="000090"/>
                </a:solidFill>
              </a:rPr>
              <a:t> at the 99% CL </a:t>
            </a:r>
            <a:endParaRPr lang="en-US" dirty="0" smtClean="0">
              <a:effectLst/>
            </a:endParaRPr>
          </a:p>
          <a:p>
            <a:pPr>
              <a:lnSpc>
                <a:spcPct val="120000"/>
              </a:lnSpc>
            </a:pPr>
            <a:r>
              <a:rPr lang="en-US" dirty="0" smtClean="0">
                <a:effectLst/>
              </a:rPr>
              <a:t>  </a:t>
            </a:r>
            <a:r>
              <a:rPr lang="en-US" dirty="0" smtClean="0">
                <a:solidFill>
                  <a:srgbClr val="FF0000"/>
                </a:solidFill>
                <a:effectLst/>
              </a:rPr>
              <a:t>Observation fully compatible with spin</a:t>
            </a:r>
            <a:r>
              <a:rPr lang="en-US" dirty="0">
                <a:solidFill>
                  <a:srgbClr val="FF0000"/>
                </a:solidFill>
              </a:rPr>
              <a:t> </a:t>
            </a:r>
            <a:r>
              <a:rPr lang="en-US" dirty="0" smtClean="0">
                <a:solidFill>
                  <a:srgbClr val="FF0000"/>
                </a:solidFill>
              </a:rPr>
              <a:t>0 </a:t>
            </a:r>
            <a:r>
              <a:rPr lang="en-US" dirty="0" smtClean="0">
                <a:solidFill>
                  <a:srgbClr val="FF0000"/>
                </a:solidFill>
                <a:effectLst/>
              </a:rPr>
              <a:t>(within 0.5 </a:t>
            </a:r>
            <a:r>
              <a:rPr lang="en-US" dirty="0" smtClean="0">
                <a:solidFill>
                  <a:srgbClr val="FF0000"/>
                </a:solidFill>
                <a:effectLst/>
                <a:latin typeface="Symbol" charset="2"/>
                <a:cs typeface="Symbol" charset="2"/>
              </a:rPr>
              <a:t>s</a:t>
            </a:r>
            <a:r>
              <a:rPr lang="en-US" dirty="0" smtClean="0">
                <a:solidFill>
                  <a:srgbClr val="FF0000"/>
                </a:solidFill>
                <a:effectLst/>
              </a:rPr>
              <a:t>)</a:t>
            </a:r>
            <a:endParaRPr lang="en-US" dirty="0" smtClean="0">
              <a:effectLst/>
            </a:endParaRPr>
          </a:p>
        </p:txBody>
      </p:sp>
      <p:pic>
        <p:nvPicPr>
          <p:cNvPr id="15" name="Image 14" descr="fig_019.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93938" y="2440936"/>
            <a:ext cx="3030984" cy="2940108"/>
          </a:xfrm>
          <a:prstGeom prst="rect">
            <a:avLst/>
          </a:prstGeom>
        </p:spPr>
      </p:pic>
      <p:pic>
        <p:nvPicPr>
          <p:cNvPr id="16" name="Image 15" descr="fig_020a.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936022" y="2440935"/>
            <a:ext cx="3207978" cy="3111795"/>
          </a:xfrm>
          <a:prstGeom prst="rect">
            <a:avLst/>
          </a:prstGeom>
        </p:spPr>
      </p:pic>
      <p:sp>
        <p:nvSpPr>
          <p:cNvPr id="10" name="Rectangle 3"/>
          <p:cNvSpPr>
            <a:spLocks noChangeArrowheads="1"/>
          </p:cNvSpPr>
          <p:nvPr/>
        </p:nvSpPr>
        <p:spPr bwMode="auto">
          <a:xfrm>
            <a:off x="308160" y="260648"/>
            <a:ext cx="5343960"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fr-FR" sz="2400" dirty="0" err="1" smtClean="0">
                <a:solidFill>
                  <a:schemeClr val="accent1">
                    <a:lumMod val="60000"/>
                    <a:lumOff val="40000"/>
                  </a:schemeClr>
                </a:solidFill>
                <a:latin typeface="Trebuchet MS"/>
                <a:cs typeface="Trebuchet MS"/>
              </a:rPr>
              <a:t>Parity</a:t>
            </a:r>
            <a:r>
              <a:rPr lang="fr-FR" sz="2400" dirty="0" smtClean="0">
                <a:solidFill>
                  <a:schemeClr val="accent1">
                    <a:lumMod val="60000"/>
                    <a:lumOff val="40000"/>
                  </a:schemeClr>
                </a:solidFill>
                <a:latin typeface="Trebuchet MS"/>
                <a:cs typeface="Trebuchet MS"/>
              </a:rPr>
              <a:t> </a:t>
            </a:r>
            <a:r>
              <a:rPr lang="fr-FR" sz="2400" dirty="0" err="1" smtClean="0">
                <a:solidFill>
                  <a:schemeClr val="accent1">
                    <a:lumMod val="60000"/>
                    <a:lumOff val="40000"/>
                  </a:schemeClr>
                </a:solidFill>
                <a:latin typeface="Trebuchet MS"/>
                <a:cs typeface="Trebuchet MS"/>
              </a:rPr>
              <a:t>Analysis</a:t>
            </a:r>
            <a:r>
              <a:rPr lang="fr-FR" sz="2400" dirty="0" smtClean="0">
                <a:solidFill>
                  <a:schemeClr val="accent1">
                    <a:lumMod val="60000"/>
                    <a:lumOff val="40000"/>
                  </a:schemeClr>
                </a:solidFill>
                <a:latin typeface="Trebuchet MS"/>
                <a:cs typeface="Trebuchet MS"/>
              </a:rPr>
              <a:t> in the </a:t>
            </a:r>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4l Channel</a:t>
            </a:r>
            <a:endParaRPr lang="fr-FR" sz="2400" dirty="0">
              <a:solidFill>
                <a:schemeClr val="accent1">
                  <a:lumMod val="60000"/>
                  <a:lumOff val="40000"/>
                </a:schemeClr>
              </a:solidFill>
              <a:latin typeface="Trebuchet MS"/>
              <a:cs typeface="Trebuchet MS"/>
            </a:endParaRPr>
          </a:p>
        </p:txBody>
      </p:sp>
      <p:sp>
        <p:nvSpPr>
          <p:cNvPr id="12" name="Rectangle 11"/>
          <p:cNvSpPr/>
          <p:nvPr/>
        </p:nvSpPr>
        <p:spPr>
          <a:xfrm>
            <a:off x="5673302" y="260648"/>
            <a:ext cx="1382110" cy="523220"/>
          </a:xfrm>
          <a:prstGeom prst="rect">
            <a:avLst/>
          </a:prstGeom>
        </p:spPr>
        <p:txBody>
          <a:bodyPr wrap="none">
            <a:spAutoFit/>
          </a:bodyPr>
          <a:lstStyle/>
          <a:p>
            <a:r>
              <a:rPr lang="en-US" sz="2800" dirty="0" smtClean="0">
                <a:latin typeface="Trebuchet MS" pitchFamily="34" charset="0"/>
              </a:rPr>
              <a:t>0</a:t>
            </a:r>
            <a:r>
              <a:rPr lang="en-US" sz="2800" baseline="30000" dirty="0" smtClean="0">
                <a:latin typeface="Trebuchet MS" pitchFamily="34" charset="0"/>
              </a:rPr>
              <a:t>+</a:t>
            </a:r>
            <a:r>
              <a:rPr lang="en-US" sz="2800" dirty="0" smtClean="0">
                <a:latin typeface="Trebuchet MS" pitchFamily="34" charset="0"/>
              </a:rPr>
              <a:t> </a:t>
            </a:r>
            <a:r>
              <a:rPr lang="en-US" sz="2800" dirty="0" err="1" smtClean="0">
                <a:latin typeface="Trebuchet MS" pitchFamily="34" charset="0"/>
              </a:rPr>
              <a:t>vs</a:t>
            </a:r>
            <a:r>
              <a:rPr lang="en-US" sz="2800" dirty="0" smtClean="0">
                <a:latin typeface="Trebuchet MS" pitchFamily="34" charset="0"/>
              </a:rPr>
              <a:t> 0</a:t>
            </a:r>
            <a:r>
              <a:rPr lang="en-US" sz="2800" baseline="30000" dirty="0" smtClean="0">
                <a:latin typeface="Trebuchet MS" pitchFamily="34" charset="0"/>
              </a:rPr>
              <a:t>- </a:t>
            </a:r>
            <a:endParaRPr lang="en-GB" sz="2800" dirty="0">
              <a:latin typeface="Trebuchet MS" pitchFamily="34" charset="0"/>
            </a:endParaRPr>
          </a:p>
        </p:txBody>
      </p:sp>
    </p:spTree>
    <p:extLst>
      <p:ext uri="{BB962C8B-B14F-4D97-AF65-F5344CB8AC3E}">
        <p14:creationId xmlns:p14="http://schemas.microsoft.com/office/powerpoint/2010/main" xmlns="" val="38016323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L_comb_muMHContour_Preliminary_ggllllComb.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393812"/>
            <a:ext cx="4951657" cy="3554363"/>
          </a:xfrm>
          <a:prstGeom prst="rect">
            <a:avLst/>
          </a:prstGeom>
        </p:spPr>
      </p:pic>
      <p:sp>
        <p:nvSpPr>
          <p:cNvPr id="7" name="TextBox 2"/>
          <p:cNvSpPr txBox="1"/>
          <p:nvPr/>
        </p:nvSpPr>
        <p:spPr>
          <a:xfrm>
            <a:off x="91019" y="173886"/>
            <a:ext cx="9243481" cy="523220"/>
          </a:xfrm>
          <a:prstGeom prst="rect">
            <a:avLst/>
          </a:prstGeom>
          <a:noFill/>
        </p:spPr>
        <p:txBody>
          <a:bodyPr wrap="square" rtlCol="0">
            <a:spAutoFit/>
          </a:bodyPr>
          <a:lstStyle/>
          <a:p>
            <a:r>
              <a:rPr lang="en-US" sz="2800" i="1" smtClean="0">
                <a:solidFill>
                  <a:schemeClr val="bg1"/>
                </a:solidFill>
                <a:latin typeface="Trebuchet MS"/>
                <a:cs typeface="Trebuchet MS"/>
              </a:rPr>
              <a:t>H</a:t>
            </a:r>
            <a:r>
              <a:rPr lang="en-US" sz="2800" smtClean="0">
                <a:solidFill>
                  <a:schemeClr val="bg1"/>
                </a:solidFill>
                <a:latin typeface="Trebuchet MS"/>
                <a:cs typeface="Trebuchet MS"/>
              </a:rPr>
              <a:t> </a:t>
            </a:r>
            <a:r>
              <a:rPr lang="en-US" sz="2800" smtClean="0">
                <a:solidFill>
                  <a:schemeClr val="bg1"/>
                </a:solidFill>
                <a:latin typeface="Symbol" charset="2"/>
                <a:cs typeface="Symbol" charset="2"/>
              </a:rPr>
              <a:t>®</a:t>
            </a:r>
            <a:r>
              <a:rPr lang="en-US" sz="2800" smtClean="0">
                <a:solidFill>
                  <a:schemeClr val="bg1"/>
                </a:solidFill>
                <a:latin typeface="Trebuchet MS"/>
                <a:cs typeface="Trebuchet MS"/>
              </a:rPr>
              <a:t> 4l Update</a:t>
            </a:r>
            <a:endParaRPr lang="en-US" sz="2400" dirty="0" smtClean="0">
              <a:solidFill>
                <a:schemeClr val="bg1"/>
              </a:solidFill>
              <a:latin typeface="Trebuchet MS"/>
              <a:cs typeface="Trebuchet MS"/>
            </a:endParaRPr>
          </a:p>
        </p:txBody>
      </p:sp>
      <p:sp>
        <p:nvSpPr>
          <p:cNvPr id="20" name="TextBox 6"/>
          <p:cNvSpPr txBox="1"/>
          <p:nvPr/>
        </p:nvSpPr>
        <p:spPr>
          <a:xfrm>
            <a:off x="0" y="5952066"/>
            <a:ext cx="9144000" cy="461665"/>
          </a:xfrm>
          <a:prstGeom prst="rect">
            <a:avLst/>
          </a:prstGeom>
          <a:noFill/>
        </p:spPr>
        <p:txBody>
          <a:bodyPr wrap="square" rtlCol="0">
            <a:spAutoFit/>
          </a:bodyPr>
          <a:lstStyle/>
          <a:p>
            <a:r>
              <a:rPr lang="en-US" sz="2400" i="1" smtClean="0">
                <a:solidFill>
                  <a:prstClr val="white"/>
                </a:solidFill>
                <a:latin typeface="Trebuchet MS"/>
                <a:cs typeface="Trebuchet MS"/>
              </a:rPr>
              <a:t>H</a:t>
            </a:r>
            <a:r>
              <a:rPr lang="en-US" sz="2400" smtClean="0">
                <a:solidFill>
                  <a:prstClr val="white"/>
                </a:solidFill>
                <a:latin typeface="Trebuchet MS"/>
                <a:cs typeface="Trebuchet MS"/>
              </a:rPr>
              <a:t> </a:t>
            </a:r>
            <a:r>
              <a:rPr lang="en-US" sz="2400" smtClean="0">
                <a:solidFill>
                  <a:prstClr val="white"/>
                </a:solidFill>
                <a:latin typeface="Symbol" charset="2"/>
                <a:cs typeface="Symbol" charset="2"/>
              </a:rPr>
              <a:t>®</a:t>
            </a:r>
            <a:r>
              <a:rPr lang="en-US" sz="2400" smtClean="0">
                <a:solidFill>
                  <a:prstClr val="white"/>
                </a:solidFill>
                <a:latin typeface="Trebuchet MS"/>
                <a:cs typeface="Trebuchet MS"/>
              </a:rPr>
              <a:t> 4e candidate (</a:t>
            </a:r>
            <a:r>
              <a:rPr lang="en-US" sz="2400" i="1" smtClean="0">
                <a:solidFill>
                  <a:prstClr val="white"/>
                </a:solidFill>
                <a:latin typeface="Trebuchet MS"/>
                <a:cs typeface="Trebuchet MS"/>
              </a:rPr>
              <a:t>m</a:t>
            </a:r>
            <a:r>
              <a:rPr lang="en-US" sz="2400" baseline="-25000" smtClean="0">
                <a:solidFill>
                  <a:prstClr val="white"/>
                </a:solidFill>
                <a:latin typeface="Trebuchet MS"/>
                <a:cs typeface="Trebuchet MS"/>
              </a:rPr>
              <a:t>4l</a:t>
            </a:r>
            <a:r>
              <a:rPr lang="en-US" sz="2400" smtClean="0">
                <a:solidFill>
                  <a:prstClr val="white"/>
                </a:solidFill>
                <a:latin typeface="Trebuchet MS"/>
                <a:cs typeface="Trebuchet MS"/>
              </a:rPr>
              <a:t> = 131 GeV)</a:t>
            </a:r>
            <a:endParaRPr lang="en-US" sz="2400">
              <a:solidFill>
                <a:prstClr val="white"/>
              </a:solidFill>
              <a:latin typeface="Trebuchet MS"/>
              <a:cs typeface="Trebuchet MS"/>
            </a:endParaRPr>
          </a:p>
        </p:txBody>
      </p:sp>
      <p:graphicFrame>
        <p:nvGraphicFramePr>
          <p:cNvPr id="21" name="Objet 20"/>
          <p:cNvGraphicFramePr>
            <a:graphicFrameLocks noChangeAspect="1"/>
          </p:cNvGraphicFramePr>
          <p:nvPr>
            <p:extLst>
              <p:ext uri="{D42A27DB-BD31-4B8C-83A1-F6EECF244321}">
                <p14:modId xmlns:p14="http://schemas.microsoft.com/office/powerpoint/2010/main" xmlns="" val="1175820089"/>
              </p:ext>
            </p:extLst>
          </p:nvPr>
        </p:nvGraphicFramePr>
        <p:xfrm>
          <a:off x="4816475" y="3165452"/>
          <a:ext cx="4327525" cy="369911"/>
        </p:xfrm>
        <a:graphic>
          <a:graphicData uri="http://schemas.openxmlformats.org/presentationml/2006/ole">
            <p:oleObj spid="_x0000_s1034242" name="Équation" r:id="rId5" imgW="2532240" imgH="191880" progId="Equation.3">
              <p:embed/>
            </p:oleObj>
          </a:graphicData>
        </a:graphic>
      </p:graphicFrame>
      <p:sp>
        <p:nvSpPr>
          <p:cNvPr id="23" name="ZoneTexte 22"/>
          <p:cNvSpPr txBox="1"/>
          <p:nvPr/>
        </p:nvSpPr>
        <p:spPr>
          <a:xfrm>
            <a:off x="4964358" y="2642627"/>
            <a:ext cx="3179852" cy="369332"/>
          </a:xfrm>
          <a:prstGeom prst="rect">
            <a:avLst/>
          </a:prstGeom>
          <a:noFill/>
        </p:spPr>
        <p:txBody>
          <a:bodyPr wrap="none" rtlCol="0">
            <a:spAutoFit/>
          </a:bodyPr>
          <a:lstStyle/>
          <a:p>
            <a:r>
              <a:rPr lang="en-US" dirty="0" smtClean="0">
                <a:solidFill>
                  <a:srgbClr val="3366FF"/>
                </a:solidFill>
              </a:rPr>
              <a:t>Combined Mass Measurement :</a:t>
            </a:r>
            <a:endParaRPr lang="en-US" sz="1600" dirty="0" smtClean="0">
              <a:solidFill>
                <a:srgbClr val="3366FF"/>
              </a:solidFill>
            </a:endParaRPr>
          </a:p>
        </p:txBody>
      </p:sp>
      <p:graphicFrame>
        <p:nvGraphicFramePr>
          <p:cNvPr id="24" name="Objet 23"/>
          <p:cNvGraphicFramePr>
            <a:graphicFrameLocks noChangeAspect="1"/>
          </p:cNvGraphicFramePr>
          <p:nvPr>
            <p:extLst>
              <p:ext uri="{D42A27DB-BD31-4B8C-83A1-F6EECF244321}">
                <p14:modId xmlns:p14="http://schemas.microsoft.com/office/powerpoint/2010/main" xmlns="" val="433329078"/>
              </p:ext>
            </p:extLst>
          </p:nvPr>
        </p:nvGraphicFramePr>
        <p:xfrm>
          <a:off x="2594264" y="1111436"/>
          <a:ext cx="1004887" cy="366563"/>
        </p:xfrm>
        <a:graphic>
          <a:graphicData uri="http://schemas.openxmlformats.org/presentationml/2006/ole">
            <p:oleObj spid="_x0000_s1034243" name="Équation" r:id="rId6" imgW="649080" imgH="228240" progId="Equation.3">
              <p:embed/>
            </p:oleObj>
          </a:graphicData>
        </a:graphic>
      </p:graphicFrame>
      <p:sp>
        <p:nvSpPr>
          <p:cNvPr id="26" name="ZoneTexte 25"/>
          <p:cNvSpPr txBox="1"/>
          <p:nvPr/>
        </p:nvSpPr>
        <p:spPr>
          <a:xfrm>
            <a:off x="769587" y="1124136"/>
            <a:ext cx="1811977" cy="307777"/>
          </a:xfrm>
          <a:prstGeom prst="rect">
            <a:avLst/>
          </a:prstGeom>
          <a:noFill/>
        </p:spPr>
        <p:txBody>
          <a:bodyPr wrap="none" rtlCol="0">
            <a:spAutoFit/>
          </a:bodyPr>
          <a:lstStyle/>
          <a:p>
            <a:r>
              <a:rPr lang="en-US" sz="1400" dirty="0" smtClean="0"/>
              <a:t>Best fit signal strength </a:t>
            </a:r>
          </a:p>
        </p:txBody>
      </p:sp>
      <p:sp>
        <p:nvSpPr>
          <p:cNvPr id="3" name="ZoneTexte 2"/>
          <p:cNvSpPr txBox="1"/>
          <p:nvPr/>
        </p:nvSpPr>
        <p:spPr>
          <a:xfrm>
            <a:off x="243419" y="5102535"/>
            <a:ext cx="8553120" cy="646331"/>
          </a:xfrm>
          <a:prstGeom prst="rect">
            <a:avLst/>
          </a:prstGeom>
          <a:noFill/>
        </p:spPr>
        <p:txBody>
          <a:bodyPr wrap="square" rtlCol="0">
            <a:spAutoFit/>
          </a:bodyPr>
          <a:lstStyle/>
          <a:p>
            <a:pPr algn="ctr"/>
            <a:r>
              <a:rPr lang="en-US" dirty="0" smtClean="0">
                <a:solidFill>
                  <a:srgbClr val="3366FF"/>
                </a:solidFill>
              </a:rPr>
              <a:t>Taking mass scale systematic uncertainties and their correlations into account the compatibility of the two measurements is estimated to be at the 2.7</a:t>
            </a:r>
            <a:r>
              <a:rPr lang="en-US" dirty="0" smtClean="0">
                <a:solidFill>
                  <a:srgbClr val="3366FF"/>
                </a:solidFill>
                <a:latin typeface="Symbol" charset="2"/>
                <a:cs typeface="Symbol" charset="2"/>
              </a:rPr>
              <a:t>s</a:t>
            </a:r>
            <a:r>
              <a:rPr lang="en-US" dirty="0" smtClean="0">
                <a:solidFill>
                  <a:srgbClr val="3366FF"/>
                </a:solidFill>
              </a:rPr>
              <a:t> level</a:t>
            </a:r>
            <a:endParaRPr lang="en-US" dirty="0">
              <a:solidFill>
                <a:srgbClr val="3366FF"/>
              </a:solidFill>
            </a:endParaRPr>
          </a:p>
        </p:txBody>
      </p:sp>
      <p:sp>
        <p:nvSpPr>
          <p:cNvPr id="16" name="ZoneTexte 15"/>
          <p:cNvSpPr txBox="1"/>
          <p:nvPr/>
        </p:nvSpPr>
        <p:spPr>
          <a:xfrm>
            <a:off x="336880" y="5888566"/>
            <a:ext cx="8553120" cy="338554"/>
          </a:xfrm>
          <a:prstGeom prst="rect">
            <a:avLst/>
          </a:prstGeom>
          <a:noFill/>
        </p:spPr>
        <p:txBody>
          <a:bodyPr wrap="square" rtlCol="0">
            <a:spAutoFit/>
          </a:bodyPr>
          <a:lstStyle/>
          <a:p>
            <a:pPr algn="ctr"/>
            <a:r>
              <a:rPr lang="en-US" sz="1600" dirty="0" smtClean="0"/>
              <a:t>An alternative treatment of systematic uncertainties yields a compatibility at the level of 2.3</a:t>
            </a:r>
            <a:r>
              <a:rPr lang="en-US" sz="1600" dirty="0" smtClean="0">
                <a:latin typeface="Symbol" charset="2"/>
                <a:cs typeface="Symbol" charset="2"/>
              </a:rPr>
              <a:t>s</a:t>
            </a:r>
            <a:endParaRPr lang="en-US" sz="1600" dirty="0"/>
          </a:p>
        </p:txBody>
      </p:sp>
      <p:sp>
        <p:nvSpPr>
          <p:cNvPr id="6" name="ZoneTexte 5"/>
          <p:cNvSpPr txBox="1"/>
          <p:nvPr/>
        </p:nvSpPr>
        <p:spPr>
          <a:xfrm>
            <a:off x="6837063" y="173886"/>
            <a:ext cx="2091037" cy="338554"/>
          </a:xfrm>
          <a:prstGeom prst="rect">
            <a:avLst/>
          </a:prstGeom>
          <a:noFill/>
        </p:spPr>
        <p:txBody>
          <a:bodyPr wrap="none" rtlCol="0">
            <a:spAutoFit/>
          </a:bodyPr>
          <a:lstStyle/>
          <a:p>
            <a:r>
              <a:rPr lang="fr-FR" sz="1600" dirty="0" smtClean="0">
                <a:solidFill>
                  <a:srgbClr val="FF0000"/>
                </a:solidFill>
              </a:rPr>
              <a:t>ATLAS-CONF-2012-170</a:t>
            </a:r>
            <a:endParaRPr lang="fr-FR" sz="1600" dirty="0">
              <a:solidFill>
                <a:srgbClr val="FF0000"/>
              </a:solidFill>
            </a:endParaRPr>
          </a:p>
        </p:txBody>
      </p:sp>
      <p:sp>
        <p:nvSpPr>
          <p:cNvPr id="8" name="Espace réservé du numéro de diapositive 7"/>
          <p:cNvSpPr>
            <a:spLocks noGrp="1"/>
          </p:cNvSpPr>
          <p:nvPr>
            <p:ph type="sldNum" sz="quarter" idx="12"/>
          </p:nvPr>
        </p:nvSpPr>
        <p:spPr/>
        <p:txBody>
          <a:bodyPr/>
          <a:lstStyle/>
          <a:p>
            <a:fld id="{21F6B277-27B0-704C-8D8E-3F2BE0D94335}" type="slidenum">
              <a:rPr lang="fr-FR" smtClean="0"/>
              <a:pPr/>
              <a:t>77</a:t>
            </a:fld>
            <a:endParaRPr lang="fr-FR"/>
          </a:p>
        </p:txBody>
      </p:sp>
      <p:sp>
        <p:nvSpPr>
          <p:cNvPr id="14" name="Rectangle 3"/>
          <p:cNvSpPr>
            <a:spLocks noChangeArrowheads="1"/>
          </p:cNvSpPr>
          <p:nvPr/>
        </p:nvSpPr>
        <p:spPr bwMode="auto">
          <a:xfrm>
            <a:off x="308160" y="260648"/>
            <a:ext cx="4695888"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a:t>
            </a:r>
            <a:r>
              <a:rPr lang="en-US" sz="2400" i="1" dirty="0" err="1" smtClean="0">
                <a:solidFill>
                  <a:schemeClr val="accent1">
                    <a:lumMod val="60000"/>
                    <a:lumOff val="40000"/>
                  </a:schemeClr>
                </a:solidFill>
                <a:latin typeface="Symbol" charset="2"/>
                <a:cs typeface="Symbol" charset="2"/>
              </a:rPr>
              <a:t>gg</a:t>
            </a:r>
            <a:r>
              <a:rPr lang="en-US" sz="2400" i="1" dirty="0" smtClean="0">
                <a:solidFill>
                  <a:schemeClr val="accent1">
                    <a:lumMod val="60000"/>
                    <a:lumOff val="40000"/>
                  </a:schemeClr>
                </a:solidFill>
                <a:latin typeface="Symbol" charset="2"/>
                <a:cs typeface="Symbol" charset="2"/>
              </a:rPr>
              <a:t> </a:t>
            </a:r>
            <a:r>
              <a:rPr lang="en-US" sz="2400" dirty="0" smtClean="0">
                <a:solidFill>
                  <a:schemeClr val="accent1">
                    <a:lumMod val="60000"/>
                    <a:lumOff val="40000"/>
                  </a:schemeClr>
                </a:solidFill>
                <a:latin typeface="Trebuchet MS"/>
                <a:cs typeface="Trebuchet MS"/>
              </a:rPr>
              <a:t> and </a:t>
            </a:r>
            <a:r>
              <a:rPr lang="en-US" sz="2400" i="1" dirty="0" smtClean="0">
                <a:solidFill>
                  <a:schemeClr val="accent1">
                    <a:lumMod val="60000"/>
                    <a:lumOff val="40000"/>
                  </a:schemeClr>
                </a:solidFill>
                <a:latin typeface="Trebuchet MS"/>
                <a:cs typeface="Trebuchet MS"/>
              </a:rPr>
              <a:t>H</a:t>
            </a:r>
            <a:r>
              <a:rPr lang="en-US" sz="2400" dirty="0" smtClean="0">
                <a:solidFill>
                  <a:schemeClr val="accent1">
                    <a:lumMod val="60000"/>
                    <a:lumOff val="40000"/>
                  </a:schemeClr>
                </a:solidFill>
                <a:latin typeface="Trebuchet MS"/>
                <a:cs typeface="Trebuchet MS"/>
              </a:rPr>
              <a:t> </a:t>
            </a:r>
            <a:r>
              <a:rPr lang="en-US" sz="2400" dirty="0" smtClean="0">
                <a:solidFill>
                  <a:schemeClr val="accent1">
                    <a:lumMod val="60000"/>
                    <a:lumOff val="40000"/>
                  </a:schemeClr>
                </a:solidFill>
                <a:latin typeface="Symbol" charset="2"/>
                <a:cs typeface="Symbol" charset="2"/>
              </a:rPr>
              <a:t>®</a:t>
            </a:r>
            <a:r>
              <a:rPr lang="en-US" sz="2400" dirty="0" smtClean="0">
                <a:solidFill>
                  <a:schemeClr val="accent1">
                    <a:lumMod val="60000"/>
                    <a:lumOff val="40000"/>
                  </a:schemeClr>
                </a:solidFill>
                <a:latin typeface="Trebuchet MS"/>
                <a:cs typeface="Trebuchet MS"/>
              </a:rPr>
              <a:t> 4l Combination</a:t>
            </a:r>
            <a:endParaRPr lang="en-US" sz="2000" dirty="0" smtClean="0">
              <a:solidFill>
                <a:schemeClr val="accent1">
                  <a:lumMod val="60000"/>
                  <a:lumOff val="40000"/>
                </a:schemeClr>
              </a:solidFill>
              <a:latin typeface="Trebuchet MS"/>
              <a:cs typeface="Trebuchet MS"/>
            </a:endParaRPr>
          </a:p>
        </p:txBody>
      </p:sp>
    </p:spTree>
    <p:extLst>
      <p:ext uri="{BB962C8B-B14F-4D97-AF65-F5344CB8AC3E}">
        <p14:creationId xmlns:p14="http://schemas.microsoft.com/office/powerpoint/2010/main" xmlns="" val="12222633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p:nvPr/>
        </p:nvSpPr>
        <p:spPr>
          <a:xfrm>
            <a:off x="243419" y="832550"/>
            <a:ext cx="8646581" cy="436210"/>
          </a:xfrm>
          <a:prstGeom prst="rect">
            <a:avLst/>
          </a:prstGeom>
          <a:noFill/>
        </p:spPr>
        <p:txBody>
          <a:bodyPr wrap="square" rtlCol="0">
            <a:spAutoFit/>
          </a:bodyPr>
          <a:lstStyle/>
          <a:p>
            <a:pPr>
              <a:lnSpc>
                <a:spcPct val="140000"/>
              </a:lnSpc>
            </a:pPr>
            <a:r>
              <a:rPr lang="en-US" dirty="0" smtClean="0">
                <a:latin typeface="Trebuchet MS"/>
                <a:cs typeface="Trebuchet MS"/>
              </a:rPr>
              <a:t>Updated with 13 fb</a:t>
            </a:r>
            <a:r>
              <a:rPr lang="en-US" baseline="30000" dirty="0" smtClean="0">
                <a:latin typeface="Trebuchet MS"/>
                <a:cs typeface="Trebuchet MS"/>
              </a:rPr>
              <a:t>-1</a:t>
            </a:r>
            <a:r>
              <a:rPr lang="en-US" dirty="0" smtClean="0">
                <a:latin typeface="Trebuchet MS"/>
                <a:cs typeface="Trebuchet MS"/>
              </a:rPr>
              <a:t> of 2012 8 </a:t>
            </a:r>
            <a:r>
              <a:rPr lang="en-US" dirty="0" err="1" smtClean="0">
                <a:latin typeface="Trebuchet MS"/>
                <a:cs typeface="Trebuchet MS"/>
              </a:rPr>
              <a:t>TeV</a:t>
            </a:r>
            <a:r>
              <a:rPr lang="en-US" dirty="0" smtClean="0">
                <a:latin typeface="Trebuchet MS"/>
                <a:cs typeface="Trebuchet MS"/>
              </a:rPr>
              <a:t> data</a:t>
            </a:r>
          </a:p>
        </p:txBody>
      </p:sp>
      <p:graphicFrame>
        <p:nvGraphicFramePr>
          <p:cNvPr id="31" name="Objet 30"/>
          <p:cNvGraphicFramePr>
            <a:graphicFrameLocks noChangeAspect="1"/>
          </p:cNvGraphicFramePr>
          <p:nvPr>
            <p:extLst>
              <p:ext uri="{D42A27DB-BD31-4B8C-83A1-F6EECF244321}">
                <p14:modId xmlns:p14="http://schemas.microsoft.com/office/powerpoint/2010/main" xmlns="" val="4132517259"/>
              </p:ext>
            </p:extLst>
          </p:nvPr>
        </p:nvGraphicFramePr>
        <p:xfrm>
          <a:off x="2921318" y="6198536"/>
          <a:ext cx="693738" cy="346208"/>
        </p:xfrm>
        <a:graphic>
          <a:graphicData uri="http://schemas.openxmlformats.org/presentationml/2006/ole">
            <p:oleObj spid="_x0000_s1035266" name="Équation" r:id="rId4" imgW="347400" imgH="164520" progId="Equation.3">
              <p:embed/>
            </p:oleObj>
          </a:graphicData>
        </a:graphic>
      </p:graphicFrame>
      <p:sp>
        <p:nvSpPr>
          <p:cNvPr id="33" name="ZoneTexte 32"/>
          <p:cNvSpPr txBox="1"/>
          <p:nvPr/>
        </p:nvSpPr>
        <p:spPr>
          <a:xfrm>
            <a:off x="975042" y="6035375"/>
            <a:ext cx="1670901" cy="646331"/>
          </a:xfrm>
          <a:prstGeom prst="rect">
            <a:avLst/>
          </a:prstGeom>
          <a:noFill/>
        </p:spPr>
        <p:txBody>
          <a:bodyPr wrap="square" rtlCol="0">
            <a:spAutoFit/>
          </a:bodyPr>
          <a:lstStyle/>
          <a:p>
            <a:r>
              <a:rPr lang="en-US" dirty="0" smtClean="0"/>
              <a:t>Expected local significance:</a:t>
            </a:r>
            <a:endParaRPr lang="en-US" dirty="0"/>
          </a:p>
        </p:txBody>
      </p:sp>
      <p:sp>
        <p:nvSpPr>
          <p:cNvPr id="11" name="ZoneTexte 10"/>
          <p:cNvSpPr txBox="1"/>
          <p:nvPr/>
        </p:nvSpPr>
        <p:spPr>
          <a:xfrm>
            <a:off x="5626101" y="594821"/>
            <a:ext cx="3263899" cy="646331"/>
          </a:xfrm>
          <a:prstGeom prst="rect">
            <a:avLst/>
          </a:prstGeom>
          <a:noFill/>
        </p:spPr>
        <p:txBody>
          <a:bodyPr wrap="square" rtlCol="0">
            <a:spAutoFit/>
          </a:bodyPr>
          <a:lstStyle/>
          <a:p>
            <a:r>
              <a:rPr lang="en-US" smtClean="0"/>
              <a:t>Summary of the signal strength in all SM Higgs search channels</a:t>
            </a:r>
            <a:endParaRPr lang="en-US"/>
          </a:p>
        </p:txBody>
      </p:sp>
      <p:sp>
        <p:nvSpPr>
          <p:cNvPr id="12" name="ZoneTexte 11"/>
          <p:cNvSpPr txBox="1"/>
          <p:nvPr/>
        </p:nvSpPr>
        <p:spPr>
          <a:xfrm>
            <a:off x="5236275" y="6085422"/>
            <a:ext cx="3742626" cy="646331"/>
          </a:xfrm>
          <a:prstGeom prst="rect">
            <a:avLst/>
          </a:prstGeom>
          <a:noFill/>
          <a:ln>
            <a:solidFill>
              <a:srgbClr val="FF0000"/>
            </a:solidFill>
          </a:ln>
        </p:spPr>
        <p:txBody>
          <a:bodyPr wrap="square" rtlCol="0">
            <a:spAutoFit/>
          </a:bodyPr>
          <a:lstStyle/>
          <a:p>
            <a:pPr algn="ctr"/>
            <a:r>
              <a:rPr lang="en-US" smtClean="0"/>
              <a:t>Overall agreement with the SM Higgs boson hypothesis</a:t>
            </a:r>
            <a:endParaRPr lang="en-US"/>
          </a:p>
        </p:txBody>
      </p:sp>
      <p:pic>
        <p:nvPicPr>
          <p:cNvPr id="2" name="Image 1" descr="apvalue_combined_es+apvalue_gges+apvalue_llll+apvalue_lvlv+apvalue_tt+apvalue_bb_overlay.eps"/>
          <p:cNvPicPr>
            <a:picLocks noChangeAspect="1"/>
          </p:cNvPicPr>
          <p:nvPr/>
        </p:nvPicPr>
        <p:blipFill rotWithShape="1">
          <a:blip r:embed="rId5" cstate="print">
            <a:extLst>
              <a:ext uri="{28A0092B-C50C-407E-A947-70E740481C1C}">
                <a14:useLocalDpi xmlns:a14="http://schemas.microsoft.com/office/drawing/2010/main" xmlns="" val="0"/>
              </a:ext>
            </a:extLst>
          </a:blip>
          <a:srcRect l="4766" r="2047"/>
          <a:stretch/>
        </p:blipFill>
        <p:spPr>
          <a:xfrm>
            <a:off x="24344" y="1425130"/>
            <a:ext cx="4760382" cy="3459608"/>
          </a:xfrm>
          <a:prstGeom prst="rect">
            <a:avLst/>
          </a:prstGeom>
        </p:spPr>
      </p:pic>
      <p:pic>
        <p:nvPicPr>
          <p:cNvPr id="3" name="Image 2" descr="muPlotSingle_125.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989994" y="1488629"/>
            <a:ext cx="3950807" cy="3755705"/>
          </a:xfrm>
          <a:prstGeom prst="rect">
            <a:avLst/>
          </a:prstGeom>
        </p:spPr>
      </p:pic>
      <p:sp>
        <p:nvSpPr>
          <p:cNvPr id="17" name="ZoneTexte 16"/>
          <p:cNvSpPr txBox="1"/>
          <p:nvPr/>
        </p:nvSpPr>
        <p:spPr>
          <a:xfrm>
            <a:off x="6684663" y="173886"/>
            <a:ext cx="2091037" cy="338554"/>
          </a:xfrm>
          <a:prstGeom prst="rect">
            <a:avLst/>
          </a:prstGeom>
          <a:noFill/>
        </p:spPr>
        <p:txBody>
          <a:bodyPr wrap="none" rtlCol="0">
            <a:spAutoFit/>
          </a:bodyPr>
          <a:lstStyle/>
          <a:p>
            <a:r>
              <a:rPr lang="fr-FR" sz="1600" dirty="0" smtClean="0">
                <a:solidFill>
                  <a:srgbClr val="FF0000"/>
                </a:solidFill>
              </a:rPr>
              <a:t>ATLAS-CONF-2012-170</a:t>
            </a:r>
            <a:endParaRPr lang="fr-FR" sz="1600" dirty="0">
              <a:solidFill>
                <a:srgbClr val="FF0000"/>
              </a:solidFill>
            </a:endParaRPr>
          </a:p>
        </p:txBody>
      </p:sp>
      <p:sp>
        <p:nvSpPr>
          <p:cNvPr id="19" name="ZoneTexte 18"/>
          <p:cNvSpPr txBox="1"/>
          <p:nvPr/>
        </p:nvSpPr>
        <p:spPr>
          <a:xfrm>
            <a:off x="650137" y="5550515"/>
            <a:ext cx="3482976" cy="369332"/>
          </a:xfrm>
          <a:prstGeom prst="rect">
            <a:avLst/>
          </a:prstGeom>
          <a:noFill/>
        </p:spPr>
        <p:txBody>
          <a:bodyPr wrap="square" rtlCol="0">
            <a:spAutoFit/>
          </a:bodyPr>
          <a:lstStyle/>
          <a:p>
            <a:r>
              <a:rPr lang="en-US" dirty="0" smtClean="0">
                <a:solidFill>
                  <a:srgbClr val="3366FF"/>
                </a:solidFill>
              </a:rPr>
              <a:t>Without MSS: </a:t>
            </a:r>
            <a:endParaRPr lang="en-US" dirty="0">
              <a:solidFill>
                <a:srgbClr val="3366FF"/>
              </a:solidFill>
            </a:endParaRPr>
          </a:p>
        </p:txBody>
      </p:sp>
      <p:sp>
        <p:nvSpPr>
          <p:cNvPr id="6" name="ZoneTexte 5"/>
          <p:cNvSpPr txBox="1"/>
          <p:nvPr/>
        </p:nvSpPr>
        <p:spPr>
          <a:xfrm>
            <a:off x="865883" y="3834368"/>
            <a:ext cx="899129" cy="307777"/>
          </a:xfrm>
          <a:prstGeom prst="rect">
            <a:avLst/>
          </a:prstGeom>
          <a:noFill/>
        </p:spPr>
        <p:txBody>
          <a:bodyPr wrap="none" rtlCol="0">
            <a:spAutoFit/>
          </a:bodyPr>
          <a:lstStyle/>
          <a:p>
            <a:r>
              <a:rPr lang="fr-FR" sz="1400" dirty="0" err="1" smtClean="0">
                <a:solidFill>
                  <a:srgbClr val="3366FF"/>
                </a:solidFill>
              </a:rPr>
              <a:t>With</a:t>
            </a:r>
            <a:r>
              <a:rPr lang="fr-FR" sz="1400" dirty="0" smtClean="0">
                <a:solidFill>
                  <a:srgbClr val="3366FF"/>
                </a:solidFill>
              </a:rPr>
              <a:t> MSS</a:t>
            </a:r>
            <a:endParaRPr lang="fr-FR" sz="1400" dirty="0">
              <a:solidFill>
                <a:srgbClr val="3366FF"/>
              </a:solidFill>
            </a:endParaRPr>
          </a:p>
        </p:txBody>
      </p:sp>
      <p:sp>
        <p:nvSpPr>
          <p:cNvPr id="21" name="ZoneTexte 20"/>
          <p:cNvSpPr txBox="1"/>
          <p:nvPr/>
        </p:nvSpPr>
        <p:spPr>
          <a:xfrm>
            <a:off x="804800" y="3408402"/>
            <a:ext cx="890839" cy="276999"/>
          </a:xfrm>
          <a:prstGeom prst="rect">
            <a:avLst/>
          </a:prstGeom>
          <a:noFill/>
        </p:spPr>
        <p:txBody>
          <a:bodyPr wrap="none" rtlCol="0">
            <a:spAutoFit/>
          </a:bodyPr>
          <a:lstStyle/>
          <a:p>
            <a:r>
              <a:rPr lang="fr-FR" sz="1200" dirty="0" err="1" smtClean="0">
                <a:solidFill>
                  <a:srgbClr val="3366FF"/>
                </a:solidFill>
              </a:rPr>
              <a:t>Asymptotic</a:t>
            </a:r>
            <a:endParaRPr lang="fr-FR" sz="1200" dirty="0">
              <a:solidFill>
                <a:srgbClr val="3366FF"/>
              </a:solidFill>
            </a:endParaRPr>
          </a:p>
        </p:txBody>
      </p:sp>
      <p:graphicFrame>
        <p:nvGraphicFramePr>
          <p:cNvPr id="30" name="Objet 29"/>
          <p:cNvGraphicFramePr>
            <a:graphicFrameLocks noChangeAspect="1"/>
          </p:cNvGraphicFramePr>
          <p:nvPr>
            <p:extLst>
              <p:ext uri="{D42A27DB-BD31-4B8C-83A1-F6EECF244321}">
                <p14:modId xmlns:p14="http://schemas.microsoft.com/office/powerpoint/2010/main" xmlns="" val="1601729269"/>
              </p:ext>
            </p:extLst>
          </p:nvPr>
        </p:nvGraphicFramePr>
        <p:xfrm>
          <a:off x="2910737" y="5060787"/>
          <a:ext cx="733425" cy="310560"/>
        </p:xfrm>
        <a:graphic>
          <a:graphicData uri="http://schemas.openxmlformats.org/presentationml/2006/ole">
            <p:oleObj spid="_x0000_s1035267" name="Équation" r:id="rId7" imgW="347400" imgH="155160" progId="Equation.3">
              <p:embed/>
            </p:oleObj>
          </a:graphicData>
        </a:graphic>
      </p:graphicFrame>
      <p:sp>
        <p:nvSpPr>
          <p:cNvPr id="32" name="ZoneTexte 31"/>
          <p:cNvSpPr txBox="1"/>
          <p:nvPr/>
        </p:nvSpPr>
        <p:spPr>
          <a:xfrm>
            <a:off x="612037" y="4777390"/>
            <a:ext cx="2614614" cy="646331"/>
          </a:xfrm>
          <a:prstGeom prst="rect">
            <a:avLst/>
          </a:prstGeom>
          <a:noFill/>
        </p:spPr>
        <p:txBody>
          <a:bodyPr wrap="square" rtlCol="0">
            <a:spAutoFit/>
          </a:bodyPr>
          <a:lstStyle/>
          <a:p>
            <a:r>
              <a:rPr lang="en-US" dirty="0" smtClean="0">
                <a:solidFill>
                  <a:srgbClr val="3366FF"/>
                </a:solidFill>
              </a:rPr>
              <a:t>Observed local significance (w/ MSS)</a:t>
            </a:r>
            <a:r>
              <a:rPr lang="en-US" dirty="0" smtClean="0"/>
              <a:t>:</a:t>
            </a:r>
            <a:endParaRPr lang="en-US" dirty="0"/>
          </a:p>
        </p:txBody>
      </p:sp>
      <p:graphicFrame>
        <p:nvGraphicFramePr>
          <p:cNvPr id="22" name="Objet 21"/>
          <p:cNvGraphicFramePr>
            <a:graphicFrameLocks noChangeAspect="1"/>
          </p:cNvGraphicFramePr>
          <p:nvPr>
            <p:extLst>
              <p:ext uri="{D42A27DB-BD31-4B8C-83A1-F6EECF244321}">
                <p14:modId xmlns:p14="http://schemas.microsoft.com/office/powerpoint/2010/main" xmlns="" val="3050796715"/>
              </p:ext>
            </p:extLst>
          </p:nvPr>
        </p:nvGraphicFramePr>
        <p:xfrm>
          <a:off x="2929256" y="5600549"/>
          <a:ext cx="733425" cy="310560"/>
        </p:xfrm>
        <a:graphic>
          <a:graphicData uri="http://schemas.openxmlformats.org/presentationml/2006/ole">
            <p:oleObj spid="_x0000_s1035268" name="Équation" r:id="rId8" imgW="347400" imgH="155160" progId="Equation.3">
              <p:embed/>
            </p:oleObj>
          </a:graphicData>
        </a:graphic>
      </p:graphicFrame>
      <p:graphicFrame>
        <p:nvGraphicFramePr>
          <p:cNvPr id="23" name="Objet 22"/>
          <p:cNvGraphicFramePr>
            <a:graphicFrameLocks noChangeAspect="1"/>
          </p:cNvGraphicFramePr>
          <p:nvPr>
            <p:extLst>
              <p:ext uri="{D42A27DB-BD31-4B8C-83A1-F6EECF244321}">
                <p14:modId xmlns:p14="http://schemas.microsoft.com/office/powerpoint/2010/main" xmlns="" val="172228607"/>
              </p:ext>
            </p:extLst>
          </p:nvPr>
        </p:nvGraphicFramePr>
        <p:xfrm>
          <a:off x="4910139" y="5328890"/>
          <a:ext cx="4005262" cy="387698"/>
        </p:xfrm>
        <a:graphic>
          <a:graphicData uri="http://schemas.openxmlformats.org/presentationml/2006/ole">
            <p:oleObj spid="_x0000_s1035269" name="Équation" r:id="rId9" imgW="2084400" imgH="191880" progId="Equation.3">
              <p:embed/>
            </p:oleObj>
          </a:graphicData>
        </a:graphic>
      </p:graphicFrame>
      <p:sp>
        <p:nvSpPr>
          <p:cNvPr id="18" name="Rectangle 3"/>
          <p:cNvSpPr>
            <a:spLocks noChangeArrowheads="1"/>
          </p:cNvSpPr>
          <p:nvPr/>
        </p:nvSpPr>
        <p:spPr bwMode="auto">
          <a:xfrm>
            <a:off x="308160" y="260648"/>
            <a:ext cx="4119824"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en-US" sz="2400" dirty="0" smtClean="0">
                <a:solidFill>
                  <a:schemeClr val="accent1">
                    <a:lumMod val="60000"/>
                    <a:lumOff val="40000"/>
                  </a:schemeClr>
                </a:solidFill>
                <a:latin typeface="Trebuchet MS"/>
                <a:cs typeface="Trebuchet MS"/>
              </a:rPr>
              <a:t>Combination of All Channels</a:t>
            </a:r>
          </a:p>
        </p:txBody>
      </p:sp>
    </p:spTree>
    <p:extLst>
      <p:ext uri="{BB962C8B-B14F-4D97-AF65-F5344CB8AC3E}">
        <p14:creationId xmlns:p14="http://schemas.microsoft.com/office/powerpoint/2010/main" xmlns="" val="9370212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qr_pvala_all_bydecay_zoo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05531" y="1016876"/>
            <a:ext cx="4052695" cy="4212325"/>
          </a:xfrm>
          <a:prstGeom prst="rect">
            <a:avLst/>
          </a:prstGeom>
          <a:effectLst>
            <a:outerShdw blurRad="50800" dist="38100" dir="2700000" algn="tl" rotWithShape="0">
              <a:prstClr val="black">
                <a:alpha val="40000"/>
              </a:prstClr>
            </a:outerShdw>
          </a:effectLst>
        </p:spPr>
      </p:pic>
      <p:pic>
        <p:nvPicPr>
          <p:cNvPr id="4" name="Picture 3" descr="sqr_pvala_all_energy_zoom.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1069372"/>
            <a:ext cx="3725070" cy="3871796"/>
          </a:xfrm>
          <a:prstGeom prst="rect">
            <a:avLst/>
          </a:prstGeom>
          <a:effectLst>
            <a:outerShdw blurRad="50800" dist="38100" dir="2700000" algn="tl" rotWithShape="0">
              <a:prstClr val="black">
                <a:alpha val="40000"/>
              </a:prstClr>
            </a:outerShdw>
          </a:effectLst>
        </p:spPr>
      </p:pic>
      <p:sp>
        <p:nvSpPr>
          <p:cNvPr id="6" name="Slide Number Placeholder 5"/>
          <p:cNvSpPr>
            <a:spLocks noGrp="1"/>
          </p:cNvSpPr>
          <p:nvPr>
            <p:ph type="sldNum" sz="quarter" idx="12"/>
          </p:nvPr>
        </p:nvSpPr>
        <p:spPr/>
        <p:txBody>
          <a:bodyPr/>
          <a:lstStyle/>
          <a:p>
            <a:fld id="{1AD93096-5B34-4342-9326-69289CEAE4C2}" type="slidenum">
              <a:rPr lang="en-US" smtClean="0"/>
              <a:pPr/>
              <a:t>79</a:t>
            </a:fld>
            <a:endParaRPr lang="en-US"/>
          </a:p>
        </p:txBody>
      </p:sp>
      <p:sp>
        <p:nvSpPr>
          <p:cNvPr id="10" name="TextBox 9"/>
          <p:cNvSpPr txBox="1"/>
          <p:nvPr/>
        </p:nvSpPr>
        <p:spPr>
          <a:xfrm>
            <a:off x="2777339" y="3013588"/>
            <a:ext cx="797627" cy="40011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solidFill>
                  <a:srgbClr val="000000"/>
                </a:solidFill>
              </a:rPr>
              <a:t>By √s</a:t>
            </a:r>
            <a:endParaRPr lang="en-US" sz="2000" dirty="0">
              <a:solidFill>
                <a:srgbClr val="000000"/>
              </a:solidFill>
            </a:endParaRPr>
          </a:p>
        </p:txBody>
      </p:sp>
      <p:sp>
        <p:nvSpPr>
          <p:cNvPr id="13" name="TextBox 12"/>
          <p:cNvSpPr txBox="1"/>
          <p:nvPr/>
        </p:nvSpPr>
        <p:spPr>
          <a:xfrm>
            <a:off x="7031350" y="2132856"/>
            <a:ext cx="1196441" cy="40011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solidFill>
                  <a:srgbClr val="000000"/>
                </a:solidFill>
              </a:rPr>
              <a:t>By decay</a:t>
            </a:r>
            <a:endParaRPr lang="en-US" sz="2000" dirty="0">
              <a:solidFill>
                <a:srgbClr val="000000"/>
              </a:solidFill>
            </a:endParaRPr>
          </a:p>
        </p:txBody>
      </p:sp>
      <p:sp>
        <p:nvSpPr>
          <p:cNvPr id="14" name="Rectangle 13"/>
          <p:cNvSpPr/>
          <p:nvPr/>
        </p:nvSpPr>
        <p:spPr>
          <a:xfrm>
            <a:off x="5701972" y="5445224"/>
            <a:ext cx="3190508" cy="923330"/>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solidFill>
                  <a:srgbClr val="000000"/>
                </a:solidFill>
              </a:rPr>
              <a:t>Overall significance: </a:t>
            </a:r>
          </a:p>
          <a:p>
            <a:r>
              <a:rPr lang="en-US" dirty="0" smtClean="0">
                <a:solidFill>
                  <a:srgbClr val="800000"/>
                </a:solidFill>
              </a:rPr>
              <a:t>6.9σ observed versus </a:t>
            </a:r>
          </a:p>
          <a:p>
            <a:r>
              <a:rPr lang="en-US" dirty="0">
                <a:solidFill>
                  <a:srgbClr val="800000"/>
                </a:solidFill>
              </a:rPr>
              <a:t>7</a:t>
            </a:r>
            <a:r>
              <a:rPr lang="en-US" dirty="0" smtClean="0">
                <a:solidFill>
                  <a:srgbClr val="800000"/>
                </a:solidFill>
              </a:rPr>
              <a:t>.8σ </a:t>
            </a:r>
            <a:r>
              <a:rPr lang="en-US" dirty="0">
                <a:solidFill>
                  <a:srgbClr val="800000"/>
                </a:solidFill>
              </a:rPr>
              <a:t>expected</a:t>
            </a:r>
          </a:p>
        </p:txBody>
      </p:sp>
      <p:pic>
        <p:nvPicPr>
          <p:cNvPr id="9" name="Picture 8" descr="Screen Shot 2012-11-27 at 19.49.31.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85051" y="5013176"/>
            <a:ext cx="4565980" cy="1841748"/>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7596336" y="332656"/>
            <a:ext cx="1224136"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HIG-12-045 </a:t>
            </a:r>
            <a:r>
              <a:rPr lang="en-US" sz="1600" b="1" dirty="0"/>
              <a:t> </a:t>
            </a:r>
          </a:p>
        </p:txBody>
      </p:sp>
      <p:sp>
        <p:nvSpPr>
          <p:cNvPr id="11" name="Rectangle 3"/>
          <p:cNvSpPr>
            <a:spLocks noChangeArrowheads="1"/>
          </p:cNvSpPr>
          <p:nvPr/>
        </p:nvSpPr>
        <p:spPr bwMode="auto">
          <a:xfrm>
            <a:off x="308160" y="260648"/>
            <a:ext cx="4119824"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en-US" sz="2400" dirty="0" smtClean="0">
                <a:solidFill>
                  <a:schemeClr val="accent1">
                    <a:lumMod val="60000"/>
                    <a:lumOff val="40000"/>
                  </a:schemeClr>
                </a:solidFill>
                <a:latin typeface="Trebuchet MS"/>
                <a:cs typeface="Trebuchet MS"/>
              </a:rPr>
              <a:t>Combination of All Channels</a:t>
            </a:r>
          </a:p>
        </p:txBody>
      </p:sp>
    </p:spTree>
    <p:extLst>
      <p:ext uri="{BB962C8B-B14F-4D97-AF65-F5344CB8AC3E}">
        <p14:creationId xmlns="" xmlns:p14="http://schemas.microsoft.com/office/powerpoint/2010/main" val="134158339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3" y="5301208"/>
            <a:ext cx="8352928" cy="1512168"/>
          </a:xfrm>
        </p:spPr>
        <p:txBody>
          <a:bodyPr>
            <a:normAutofit/>
          </a:bodyPr>
          <a:lstStyle/>
          <a:p>
            <a:pPr algn="r"/>
            <a:r>
              <a:rPr lang="en-GB" sz="2400" dirty="0" smtClean="0"/>
              <a:t>(17/12/12)</a:t>
            </a:r>
            <a:br>
              <a:rPr lang="en-GB" sz="2400" dirty="0" smtClean="0"/>
            </a:br>
            <a:r>
              <a:rPr lang="en-GB" dirty="0" smtClean="0"/>
              <a:t>Publications</a:t>
            </a:r>
            <a:endParaRPr lang="en-GB" dirty="0"/>
          </a:p>
        </p:txBody>
      </p:sp>
      <p:pic>
        <p:nvPicPr>
          <p:cNvPr id="912386" name="Picture 2" descr="http://atlas.ch/atlas_photos/selected-photos/logos/logo_0307_lo.png"/>
          <p:cNvPicPr>
            <a:picLocks noChangeAspect="1" noChangeArrowheads="1"/>
          </p:cNvPicPr>
          <p:nvPr/>
        </p:nvPicPr>
        <p:blipFill>
          <a:blip r:embed="rId3" cstate="print"/>
          <a:srcRect/>
          <a:stretch>
            <a:fillRect/>
          </a:stretch>
        </p:blipFill>
        <p:spPr bwMode="auto">
          <a:xfrm>
            <a:off x="0" y="0"/>
            <a:ext cx="1619672" cy="1172013"/>
          </a:xfrm>
          <a:prstGeom prst="rect">
            <a:avLst/>
          </a:prstGeom>
          <a:noFill/>
        </p:spPr>
      </p:pic>
      <p:pic>
        <p:nvPicPr>
          <p:cNvPr id="912387" name="Picture 3"/>
          <p:cNvPicPr>
            <a:picLocks noChangeAspect="1" noChangeArrowheads="1"/>
          </p:cNvPicPr>
          <p:nvPr/>
        </p:nvPicPr>
        <p:blipFill>
          <a:blip r:embed="rId4" cstate="print"/>
          <a:srcRect/>
          <a:stretch>
            <a:fillRect/>
          </a:stretch>
        </p:blipFill>
        <p:spPr bwMode="auto">
          <a:xfrm>
            <a:off x="4499992" y="2036064"/>
            <a:ext cx="4392488" cy="3054057"/>
          </a:xfrm>
          <a:prstGeom prst="rect">
            <a:avLst/>
          </a:prstGeom>
          <a:noFill/>
          <a:ln w="9525">
            <a:noFill/>
            <a:miter lim="800000"/>
            <a:headEnd/>
            <a:tailEnd/>
          </a:ln>
        </p:spPr>
      </p:pic>
      <p:pic>
        <p:nvPicPr>
          <p:cNvPr id="912388" name="Picture 4"/>
          <p:cNvPicPr>
            <a:picLocks noChangeAspect="1" noChangeArrowheads="1"/>
          </p:cNvPicPr>
          <p:nvPr/>
        </p:nvPicPr>
        <p:blipFill>
          <a:blip r:embed="rId5" cstate="print"/>
          <a:srcRect/>
          <a:stretch>
            <a:fillRect/>
          </a:stretch>
        </p:blipFill>
        <p:spPr bwMode="auto">
          <a:xfrm>
            <a:off x="4788024" y="2204864"/>
            <a:ext cx="3640262" cy="364532"/>
          </a:xfrm>
          <a:prstGeom prst="rect">
            <a:avLst/>
          </a:prstGeom>
          <a:noFill/>
          <a:ln w="9525">
            <a:noFill/>
            <a:miter lim="800000"/>
            <a:headEnd/>
            <a:tailEnd/>
          </a:ln>
        </p:spPr>
      </p:pic>
      <p:sp>
        <p:nvSpPr>
          <p:cNvPr id="9" name="Title 5"/>
          <p:cNvSpPr txBox="1">
            <a:spLocks/>
          </p:cNvSpPr>
          <p:nvPr/>
        </p:nvSpPr>
        <p:spPr>
          <a:xfrm>
            <a:off x="457200" y="1240168"/>
            <a:ext cx="8229600" cy="1252728"/>
          </a:xfrm>
          <a:prstGeom prst="rect">
            <a:avLst/>
          </a:prstGeom>
        </p:spPr>
        <p:txBody>
          <a:bodyPr vert="horz" lIns="91440" tIns="0" rIns="45720" bIns="0" rtlCol="0" anchor="t">
            <a:normAutofit fontScale="97500"/>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700" b="1" i="0" u="none" strike="noStrike" kern="1200" cap="none" spc="0" normalizeH="0" baseline="0" noProof="0" dirty="0" smtClean="0">
                <a:ln>
                  <a:noFill/>
                </a:ln>
                <a:solidFill>
                  <a:schemeClr val="accent1">
                    <a:satMod val="150000"/>
                  </a:schemeClr>
                </a:solidFill>
                <a:effectLst/>
                <a:uLnTx/>
                <a:uFillTx/>
                <a:latin typeface="+mj-lt"/>
                <a:ea typeface="+mj-ea"/>
                <a:cs typeface="+mj-cs"/>
              </a:rPr>
              <a:t>224+200=424</a:t>
            </a:r>
            <a:r>
              <a:rPr kumimoji="0" lang="en-GB" sz="4700" b="1" i="0" u="none" strike="noStrike" kern="1200" cap="none" spc="0" normalizeH="0" noProof="0" dirty="0" smtClean="0">
                <a:ln>
                  <a:noFill/>
                </a:ln>
                <a:solidFill>
                  <a:schemeClr val="accent1">
                    <a:satMod val="150000"/>
                  </a:schemeClr>
                </a:solidFill>
                <a:effectLst/>
                <a:uLnTx/>
                <a:uFillTx/>
                <a:latin typeface="+mj-lt"/>
                <a:ea typeface="+mj-ea"/>
                <a:cs typeface="+mj-cs"/>
              </a:rPr>
              <a:t> submitted papers</a:t>
            </a:r>
            <a:endParaRPr kumimoji="0" lang="en-GB" sz="47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912390" name="Picture 6" descr="http://www.hep.vanderbilt.edu/rhi/CMS_logo_col.gif"/>
          <p:cNvPicPr>
            <a:picLocks noChangeAspect="1" noChangeArrowheads="1"/>
          </p:cNvPicPr>
          <p:nvPr/>
        </p:nvPicPr>
        <p:blipFill>
          <a:blip r:embed="rId6" cstate="print"/>
          <a:srcRect/>
          <a:stretch>
            <a:fillRect/>
          </a:stretch>
        </p:blipFill>
        <p:spPr bwMode="auto">
          <a:xfrm>
            <a:off x="1860226" y="0"/>
            <a:ext cx="1127598" cy="1124744"/>
          </a:xfrm>
          <a:prstGeom prst="rect">
            <a:avLst/>
          </a:prstGeom>
          <a:noFill/>
        </p:spPr>
      </p:pic>
      <p:sp>
        <p:nvSpPr>
          <p:cNvPr id="11" name="Rectangle 10"/>
          <p:cNvSpPr/>
          <p:nvPr/>
        </p:nvSpPr>
        <p:spPr>
          <a:xfrm>
            <a:off x="1412055" y="116632"/>
            <a:ext cx="495649" cy="800219"/>
          </a:xfrm>
          <a:prstGeom prst="rect">
            <a:avLst/>
          </a:prstGeom>
        </p:spPr>
        <p:txBody>
          <a:bodyPr wrap="none">
            <a:spAutoFit/>
          </a:bodyPr>
          <a:lstStyle/>
          <a:p>
            <a:r>
              <a:rPr lang="en-GB" sz="4600" b="1" dirty="0" smtClean="0">
                <a:solidFill>
                  <a:srgbClr val="F0AD00">
                    <a:satMod val="150000"/>
                  </a:srgbClr>
                </a:solidFill>
              </a:rPr>
              <a:t>+</a:t>
            </a:r>
            <a:endParaRPr lang="en-GB" dirty="0"/>
          </a:p>
        </p:txBody>
      </p:sp>
      <p:pic>
        <p:nvPicPr>
          <p:cNvPr id="12" name="Picture 2"/>
          <p:cNvPicPr>
            <a:picLocks noChangeAspect="1" noChangeArrowheads="1"/>
          </p:cNvPicPr>
          <p:nvPr/>
        </p:nvPicPr>
        <p:blipFill>
          <a:blip r:embed="rId7" cstate="print"/>
          <a:srcRect/>
          <a:stretch>
            <a:fillRect/>
          </a:stretch>
        </p:blipFill>
        <p:spPr bwMode="auto">
          <a:xfrm>
            <a:off x="107504" y="2060848"/>
            <a:ext cx="4277170" cy="3024336"/>
          </a:xfrm>
          <a:prstGeom prst="rect">
            <a:avLst/>
          </a:prstGeom>
          <a:noFill/>
          <a:ln w="9525">
            <a:noFill/>
            <a:miter lim="800000"/>
            <a:headEnd/>
            <a:tailEnd/>
          </a:ln>
        </p:spPr>
      </p:pic>
      <p:pic>
        <p:nvPicPr>
          <p:cNvPr id="13" name="Picture 3"/>
          <p:cNvPicPr>
            <a:picLocks noChangeAspect="1" noChangeArrowheads="1"/>
          </p:cNvPicPr>
          <p:nvPr/>
        </p:nvPicPr>
        <p:blipFill>
          <a:blip r:embed="rId8" cstate="print"/>
          <a:srcRect/>
          <a:stretch>
            <a:fillRect/>
          </a:stretch>
        </p:blipFill>
        <p:spPr bwMode="auto">
          <a:xfrm>
            <a:off x="539552" y="1988840"/>
            <a:ext cx="2372113" cy="1447981"/>
          </a:xfrm>
          <a:prstGeom prst="rect">
            <a:avLst/>
          </a:prstGeom>
          <a:noFill/>
          <a:ln w="9525">
            <a:noFill/>
            <a:miter lim="800000"/>
            <a:headEnd/>
            <a:tailEnd/>
          </a:ln>
        </p:spPr>
      </p:pic>
      <p:sp>
        <p:nvSpPr>
          <p:cNvPr id="14" name="Title 5"/>
          <p:cNvSpPr txBox="1">
            <a:spLocks/>
          </p:cNvSpPr>
          <p:nvPr/>
        </p:nvSpPr>
        <p:spPr>
          <a:xfrm>
            <a:off x="2771800" y="116632"/>
            <a:ext cx="6501408" cy="1252728"/>
          </a:xfrm>
          <a:prstGeom prst="rect">
            <a:avLst/>
          </a:prstGeom>
        </p:spPr>
        <p:txBody>
          <a:bodyPr vert="horz" lIns="91440" tIns="0" rIns="45720" bIns="0" rtlCol="0" anchor="t">
            <a:normAutofit fontScale="97500"/>
            <a:scene3d>
              <a:camera prst="orthographicFront"/>
              <a:lightRig rig="threePt" dir="t">
                <a:rot lat="0" lon="0" rev="4800000"/>
              </a:lightRig>
            </a:scene3d>
            <a:sp3d prstMaterial="matte">
              <a:bevelT w="50800" h="1016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accent1">
                    <a:satMod val="150000"/>
                  </a:schemeClr>
                </a:solidFill>
                <a:effectLst/>
                <a:uLnTx/>
                <a:uFillTx/>
                <a:latin typeface="+mj-lt"/>
                <a:ea typeface="+mj-ea"/>
                <a:cs typeface="+mj-cs"/>
              </a:rPr>
              <a:t>3</a:t>
            </a:r>
            <a:r>
              <a:rPr kumimoji="0" lang="en-GB" sz="4400" b="1" i="0" u="none" strike="noStrike" kern="1200" cap="none" spc="0" normalizeH="0" noProof="0" dirty="0" smtClean="0">
                <a:ln>
                  <a:noFill/>
                </a:ln>
                <a:solidFill>
                  <a:schemeClr val="accent1">
                    <a:satMod val="150000"/>
                  </a:schemeClr>
                </a:solidFill>
                <a:effectLst/>
                <a:uLnTx/>
                <a:uFillTx/>
                <a:latin typeface="+mj-lt"/>
                <a:ea typeface="+mj-ea"/>
                <a:cs typeface="+mj-cs"/>
              </a:rPr>
              <a:t> years of physics delivery</a:t>
            </a:r>
            <a:endParaRPr kumimoji="0" lang="en-GB" sz="44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qr_mlz_ccc_mH125.8_decay.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80305" y="3429000"/>
            <a:ext cx="3091218" cy="3212976"/>
          </a:xfrm>
          <a:prstGeom prst="rect">
            <a:avLst/>
          </a:prstGeom>
        </p:spPr>
      </p:pic>
      <p:sp>
        <p:nvSpPr>
          <p:cNvPr id="4" name="Slide Number Placeholder 3"/>
          <p:cNvSpPr>
            <a:spLocks noGrp="1"/>
          </p:cNvSpPr>
          <p:nvPr>
            <p:ph type="sldNum" sz="quarter" idx="12"/>
          </p:nvPr>
        </p:nvSpPr>
        <p:spPr/>
        <p:txBody>
          <a:bodyPr/>
          <a:lstStyle/>
          <a:p>
            <a:fld id="{1AD93096-5B34-4342-9326-69289CEAE4C2}" type="slidenum">
              <a:rPr lang="en-US" smtClean="0"/>
              <a:pPr/>
              <a:t>80</a:t>
            </a:fld>
            <a:endParaRPr lang="en-US"/>
          </a:p>
        </p:txBody>
      </p:sp>
      <p:sp>
        <p:nvSpPr>
          <p:cNvPr id="2" name="Content Placeholder 1"/>
          <p:cNvSpPr>
            <a:spLocks noGrp="1"/>
          </p:cNvSpPr>
          <p:nvPr>
            <p:ph idx="4294967295"/>
          </p:nvPr>
        </p:nvSpPr>
        <p:spPr>
          <a:xfrm>
            <a:off x="5289550" y="836613"/>
            <a:ext cx="3854450" cy="792162"/>
          </a:xfrm>
          <a:ln>
            <a:noFill/>
          </a:ln>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sz="2000" dirty="0" smtClean="0"/>
              <a:t>2D scan in 3 channels</a:t>
            </a:r>
          </a:p>
          <a:p>
            <a:pPr marL="0" indent="0">
              <a:buNone/>
            </a:pPr>
            <a:r>
              <a:rPr lang="en-US" sz="2000" dirty="0" smtClean="0">
                <a:solidFill>
                  <a:srgbClr val="800000"/>
                </a:solidFill>
              </a:rPr>
              <a:t>m </a:t>
            </a:r>
            <a:r>
              <a:rPr lang="en-US" sz="2000" dirty="0">
                <a:solidFill>
                  <a:srgbClr val="800000"/>
                </a:solidFill>
              </a:rPr>
              <a:t>= </a:t>
            </a:r>
            <a:r>
              <a:rPr lang="en-US" sz="2000" dirty="0" smtClean="0">
                <a:solidFill>
                  <a:srgbClr val="800000"/>
                </a:solidFill>
              </a:rPr>
              <a:t>125.8 </a:t>
            </a:r>
            <a:r>
              <a:rPr lang="en-US" sz="2000" dirty="0">
                <a:solidFill>
                  <a:srgbClr val="800000"/>
                </a:solidFill>
              </a:rPr>
              <a:t>± 0.4 (stat) ± </a:t>
            </a:r>
            <a:r>
              <a:rPr lang="en-US" sz="2000" dirty="0" smtClean="0">
                <a:solidFill>
                  <a:srgbClr val="800000"/>
                </a:solidFill>
              </a:rPr>
              <a:t>0.4 </a:t>
            </a:r>
            <a:r>
              <a:rPr lang="en-US" sz="2000" dirty="0">
                <a:solidFill>
                  <a:srgbClr val="800000"/>
                </a:solidFill>
              </a:rPr>
              <a:t>(</a:t>
            </a:r>
            <a:r>
              <a:rPr lang="en-US" sz="2000" dirty="0" err="1">
                <a:solidFill>
                  <a:srgbClr val="800000"/>
                </a:solidFill>
              </a:rPr>
              <a:t>syst</a:t>
            </a:r>
            <a:r>
              <a:rPr lang="en-US" sz="2000" dirty="0" smtClean="0">
                <a:solidFill>
                  <a:srgbClr val="800000"/>
                </a:solidFill>
              </a:rPr>
              <a:t>)</a:t>
            </a:r>
            <a:endParaRPr lang="en-US" sz="3600" dirty="0" smtClean="0">
              <a:solidFill>
                <a:srgbClr val="800000"/>
              </a:solidFill>
            </a:endParaRPr>
          </a:p>
        </p:txBody>
      </p:sp>
      <p:sp>
        <p:nvSpPr>
          <p:cNvPr id="9" name="Rectangle 16"/>
          <p:cNvSpPr>
            <a:spLocks/>
          </p:cNvSpPr>
          <p:nvPr/>
        </p:nvSpPr>
        <p:spPr bwMode="auto">
          <a:xfrm>
            <a:off x="3442028" y="3573016"/>
            <a:ext cx="1780305" cy="86409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lIns="0" tIns="0" rIns="57799" bIns="0"/>
          <a:lstStyle/>
          <a:p>
            <a:pPr algn="ctr">
              <a:buSzPct val="155000"/>
            </a:pPr>
            <a:endParaRPr lang="en-US" sz="1800" dirty="0">
              <a:solidFill>
                <a:srgbClr val="000000"/>
              </a:solidFill>
              <a:ea typeface="ＭＳ Ｐゴシック" charset="0"/>
              <a:cs typeface="Arial" charset="0"/>
            </a:endParaRPr>
          </a:p>
        </p:txBody>
      </p:sp>
      <p:graphicFrame>
        <p:nvGraphicFramePr>
          <p:cNvPr id="12" name="Object 11"/>
          <p:cNvGraphicFramePr>
            <a:graphicFrameLocks noChangeAspect="1"/>
          </p:cNvGraphicFramePr>
          <p:nvPr>
            <p:extLst>
              <p:ext uri="{D42A27DB-BD31-4B8C-83A1-F6EECF244321}">
                <p14:modId xmlns="" xmlns:p14="http://schemas.microsoft.com/office/powerpoint/2010/main" val="2684113918"/>
              </p:ext>
            </p:extLst>
          </p:nvPr>
        </p:nvGraphicFramePr>
        <p:xfrm>
          <a:off x="251521" y="5733256"/>
          <a:ext cx="1661722" cy="688448"/>
        </p:xfrm>
        <a:graphic>
          <a:graphicData uri="http://schemas.openxmlformats.org/presentationml/2006/ole">
            <p:oleObj spid="_x0000_s1021954" name="Equation" r:id="rId5" imgW="1096920" imgH="420480" progId="Equation.3">
              <p:embed/>
            </p:oleObj>
          </a:graphicData>
        </a:graphic>
      </p:graphicFrame>
      <p:sp>
        <p:nvSpPr>
          <p:cNvPr id="14" name="Rectangle 13"/>
          <p:cNvSpPr/>
          <p:nvPr/>
        </p:nvSpPr>
        <p:spPr>
          <a:xfrm>
            <a:off x="5037282" y="5532742"/>
            <a:ext cx="4106718" cy="132343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a:solidFill>
                  <a:schemeClr val="bg1"/>
                </a:solidFill>
              </a:rPr>
              <a:t>K</a:t>
            </a:r>
            <a:r>
              <a:rPr lang="en-US" sz="2000" baseline="-25000" dirty="0" smtClean="0">
                <a:solidFill>
                  <a:schemeClr val="bg1"/>
                </a:solidFill>
              </a:rPr>
              <a:t>V</a:t>
            </a:r>
            <a:r>
              <a:rPr lang="en-US" sz="2000" dirty="0" smtClean="0">
                <a:solidFill>
                  <a:schemeClr val="bg1"/>
                </a:solidFill>
              </a:rPr>
              <a:t> and K</a:t>
            </a:r>
            <a:r>
              <a:rPr lang="en-US" sz="2000" baseline="-25000" dirty="0" smtClean="0">
                <a:solidFill>
                  <a:schemeClr val="bg1"/>
                </a:solidFill>
              </a:rPr>
              <a:t>F</a:t>
            </a:r>
            <a:r>
              <a:rPr lang="en-US" sz="2000" dirty="0" smtClean="0">
                <a:solidFill>
                  <a:schemeClr val="bg1"/>
                </a:solidFill>
              </a:rPr>
              <a:t>: </a:t>
            </a:r>
          </a:p>
          <a:p>
            <a:pPr marL="342900" indent="-342900">
              <a:buFont typeface="Arial"/>
              <a:buChar char="•"/>
            </a:pPr>
            <a:r>
              <a:rPr lang="en-US" sz="2000" dirty="0" smtClean="0">
                <a:solidFill>
                  <a:srgbClr val="800000"/>
                </a:solidFill>
              </a:rPr>
              <a:t>Couplings of Higgs to </a:t>
            </a:r>
            <a:r>
              <a:rPr lang="en-US" sz="2000" dirty="0" err="1" smtClean="0">
                <a:solidFill>
                  <a:srgbClr val="800000"/>
                </a:solidFill>
              </a:rPr>
              <a:t>W,Z,</a:t>
            </a:r>
            <a:r>
              <a:rPr lang="en-US" sz="2000" dirty="0" err="1" smtClean="0">
                <a:solidFill>
                  <a:srgbClr val="800000"/>
                </a:solidFill>
                <a:latin typeface="Symbol" charset="2"/>
                <a:cs typeface="Symbol" charset="2"/>
              </a:rPr>
              <a:t>g</a:t>
            </a:r>
            <a:r>
              <a:rPr lang="en-US" sz="2000" dirty="0" smtClean="0">
                <a:solidFill>
                  <a:srgbClr val="800000"/>
                </a:solidFill>
              </a:rPr>
              <a:t> (bosons) and to quarks and leptons (fermions)</a:t>
            </a:r>
            <a:endParaRPr lang="en-US" sz="2000" dirty="0">
              <a:solidFill>
                <a:srgbClr val="800000"/>
              </a:solidFill>
            </a:endParaRPr>
          </a:p>
        </p:txBody>
      </p:sp>
      <p:pic>
        <p:nvPicPr>
          <p:cNvPr id="7" name="Picture 6" descr="sqr_mass_scan_2d_all_white.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467064" y="764704"/>
            <a:ext cx="2536984" cy="2636912"/>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650332" y="2060848"/>
            <a:ext cx="1257371" cy="33855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u="sng" dirty="0" smtClean="0">
                <a:solidFill>
                  <a:srgbClr val="000090"/>
                </a:solidFill>
              </a:rPr>
              <a:t>HIG-12-045 </a:t>
            </a:r>
            <a:r>
              <a:rPr lang="en-US" sz="1600" b="1" dirty="0"/>
              <a:t> </a:t>
            </a:r>
          </a:p>
        </p:txBody>
      </p:sp>
      <p:sp>
        <p:nvSpPr>
          <p:cNvPr id="6" name="TextBox 5"/>
          <p:cNvSpPr txBox="1"/>
          <p:nvPr/>
        </p:nvSpPr>
        <p:spPr>
          <a:xfrm>
            <a:off x="118582" y="3356993"/>
            <a:ext cx="2149162" cy="1661993"/>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solidFill>
                  <a:schemeClr val="tx1"/>
                </a:solidFill>
              </a:rPr>
              <a:t>Signal </a:t>
            </a:r>
            <a:r>
              <a:rPr lang="en-US" sz="2000" dirty="0" smtClean="0">
                <a:solidFill>
                  <a:srgbClr val="000000"/>
                </a:solidFill>
              </a:rPr>
              <a:t>strengths </a:t>
            </a:r>
          </a:p>
          <a:p>
            <a:pPr marL="285750" indent="-285750">
              <a:buFont typeface="Arial"/>
              <a:buChar char="•"/>
            </a:pPr>
            <a:r>
              <a:rPr lang="en-US" sz="1800" dirty="0" smtClean="0">
                <a:solidFill>
                  <a:srgbClr val="800000"/>
                </a:solidFill>
              </a:rPr>
              <a:t>Compared to SM </a:t>
            </a:r>
          </a:p>
          <a:p>
            <a:pPr marL="285750" indent="-285750">
              <a:buFont typeface="Arial"/>
              <a:buChar char="•"/>
            </a:pPr>
            <a:r>
              <a:rPr lang="en-US" sz="1600" dirty="0" smtClean="0">
                <a:solidFill>
                  <a:srgbClr val="000000"/>
                </a:solidFill>
              </a:rPr>
              <a:t>Significant discrepancies could indicate new physics</a:t>
            </a:r>
            <a:endParaRPr lang="en-US" sz="1800" dirty="0">
              <a:solidFill>
                <a:srgbClr val="000000"/>
              </a:solidFill>
            </a:endParaRPr>
          </a:p>
        </p:txBody>
      </p:sp>
      <p:pic>
        <p:nvPicPr>
          <p:cNvPr id="11" name="Picture 10" descr="cVcF_all_channels_1quadrant.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236689" y="1700808"/>
            <a:ext cx="3605682" cy="3789040"/>
          </a:xfrm>
          <a:prstGeom prst="rect">
            <a:avLst/>
          </a:prstGeom>
        </p:spPr>
      </p:pic>
      <p:sp>
        <p:nvSpPr>
          <p:cNvPr id="13" name="Rectangle 3"/>
          <p:cNvSpPr>
            <a:spLocks noChangeArrowheads="1"/>
          </p:cNvSpPr>
          <p:nvPr/>
        </p:nvSpPr>
        <p:spPr bwMode="auto">
          <a:xfrm>
            <a:off x="308160" y="116632"/>
            <a:ext cx="5343960" cy="540040"/>
          </a:xfrm>
          <a:prstGeom prst="rect">
            <a:avLst/>
          </a:prstGeom>
          <a:solidFill>
            <a:schemeClr val="tx1"/>
          </a:solidFill>
          <a:ln w="9525">
            <a:noFill/>
            <a:round/>
            <a:headEnd/>
            <a:tailEnd/>
          </a:ln>
          <a:effectLst/>
        </p:spPr>
        <p:txBody>
          <a:bodyPr lIns="81639" tIns="42452" rIns="81639" bIns="42452" anchor="ctr"/>
          <a:lstStyle/>
          <a:p>
            <a:pPr>
              <a:lnSpc>
                <a:spcPct val="140000"/>
              </a:lnSpc>
            </a:pPr>
            <a:r>
              <a:rPr lang="en-US" sz="2400" dirty="0" smtClean="0">
                <a:solidFill>
                  <a:schemeClr val="accent1">
                    <a:lumMod val="60000"/>
                    <a:lumOff val="40000"/>
                  </a:schemeClr>
                </a:solidFill>
              </a:rPr>
              <a:t>Signal strengths, mass and couplings </a:t>
            </a:r>
            <a:endParaRPr lang="fr-FR" sz="2400" dirty="0">
              <a:solidFill>
                <a:schemeClr val="accent1">
                  <a:lumMod val="60000"/>
                  <a:lumOff val="40000"/>
                </a:schemeClr>
              </a:solidFill>
              <a:latin typeface="Trebuchet MS"/>
              <a:cs typeface="Trebuchet MS"/>
            </a:endParaRPr>
          </a:p>
        </p:txBody>
      </p:sp>
    </p:spTree>
    <p:extLst>
      <p:ext uri="{BB962C8B-B14F-4D97-AF65-F5344CB8AC3E}">
        <p14:creationId xmlns="" xmlns:p14="http://schemas.microsoft.com/office/powerpoint/2010/main" val="181390882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GB" sz="4800" dirty="0" smtClean="0">
                <a:solidFill>
                  <a:srgbClr val="FFC000"/>
                </a:solidFill>
                <a:latin typeface="Trebuchet MS" pitchFamily="32" charset="0"/>
              </a:rPr>
              <a:t>Higgs mass?</a:t>
            </a:r>
            <a:endParaRPr lang="en-GB" dirty="0"/>
          </a:p>
        </p:txBody>
      </p:sp>
      <p:sp>
        <p:nvSpPr>
          <p:cNvPr id="19" name="Text Placeholder 18"/>
          <p:cNvSpPr>
            <a:spLocks noGrp="1"/>
          </p:cNvSpPr>
          <p:nvPr>
            <p:ph type="body" idx="1"/>
          </p:nvPr>
        </p:nvSpPr>
        <p:spPr/>
        <p:txBody>
          <a:bodyPr>
            <a:normAutofit fontScale="92500" lnSpcReduction="10000"/>
          </a:bodyPr>
          <a:lstStyle/>
          <a:p>
            <a:r>
              <a:rPr lang="en-GB" cap="none" dirty="0" smtClean="0"/>
              <a:t>ATLAS</a:t>
            </a:r>
          </a:p>
          <a:p>
            <a:r>
              <a:rPr lang="en-US" sz="2000" cap="none" dirty="0" smtClean="0">
                <a:solidFill>
                  <a:srgbClr val="800000"/>
                </a:solidFill>
              </a:rPr>
              <a:t>m = 125.2 ± 0.3 (stat) ± 0.6 (</a:t>
            </a:r>
            <a:r>
              <a:rPr lang="en-US" sz="2000" cap="none" dirty="0" err="1" smtClean="0">
                <a:solidFill>
                  <a:srgbClr val="800000"/>
                </a:solidFill>
              </a:rPr>
              <a:t>syst</a:t>
            </a:r>
            <a:r>
              <a:rPr lang="en-US" sz="2000" cap="none" dirty="0" smtClean="0">
                <a:solidFill>
                  <a:srgbClr val="800000"/>
                </a:solidFill>
              </a:rPr>
              <a:t>)</a:t>
            </a:r>
            <a:endParaRPr lang="en-US" sz="3600" cap="none" dirty="0" smtClean="0">
              <a:solidFill>
                <a:srgbClr val="800000"/>
              </a:solidFill>
            </a:endParaRPr>
          </a:p>
        </p:txBody>
      </p:sp>
      <p:sp>
        <p:nvSpPr>
          <p:cNvPr id="21" name="Text Placeholder 20"/>
          <p:cNvSpPr>
            <a:spLocks noGrp="1"/>
          </p:cNvSpPr>
          <p:nvPr>
            <p:ph type="body" sz="quarter" idx="3"/>
          </p:nvPr>
        </p:nvSpPr>
        <p:spPr/>
        <p:txBody>
          <a:bodyPr>
            <a:normAutofit fontScale="85000" lnSpcReduction="10000"/>
          </a:bodyPr>
          <a:lstStyle/>
          <a:p>
            <a:r>
              <a:rPr lang="en-GB" cap="none" dirty="0" smtClean="0"/>
              <a:t>CMS</a:t>
            </a:r>
          </a:p>
          <a:p>
            <a:r>
              <a:rPr lang="en-US" sz="2400" cap="none" dirty="0" smtClean="0">
                <a:solidFill>
                  <a:srgbClr val="800000"/>
                </a:solidFill>
              </a:rPr>
              <a:t>m = 125.8 ± 0.4 (stat) ± 0.4 (</a:t>
            </a:r>
            <a:r>
              <a:rPr lang="en-US" sz="2400" cap="none" dirty="0" err="1" smtClean="0">
                <a:solidFill>
                  <a:srgbClr val="800000"/>
                </a:solidFill>
              </a:rPr>
              <a:t>syst</a:t>
            </a:r>
            <a:r>
              <a:rPr lang="en-US" sz="2400" cap="none" dirty="0" smtClean="0">
                <a:solidFill>
                  <a:srgbClr val="800000"/>
                </a:solidFill>
              </a:rPr>
              <a:t>)</a:t>
            </a:r>
            <a:endParaRPr lang="en-US" sz="4000" cap="none" dirty="0" smtClean="0">
              <a:solidFill>
                <a:srgbClr val="800000"/>
              </a:solidFill>
            </a:endParaRPr>
          </a:p>
        </p:txBody>
      </p:sp>
      <p:sp>
        <p:nvSpPr>
          <p:cNvPr id="15362" name="Slide Number Placeholder 4"/>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D0A2D0B-FCBE-2046-925A-EECAD55108EF}" type="slidenum">
              <a:rPr lang="en-US" sz="1200">
                <a:solidFill>
                  <a:schemeClr val="tx2"/>
                </a:solidFill>
              </a:rPr>
              <a:pPr/>
              <a:t>81</a:t>
            </a:fld>
            <a:endParaRPr lang="en-US" sz="1200">
              <a:solidFill>
                <a:schemeClr val="tx2"/>
              </a:solidFill>
            </a:endParaRPr>
          </a:p>
        </p:txBody>
      </p:sp>
      <p:pic>
        <p:nvPicPr>
          <p:cNvPr id="23" name="Content Placeholder 22" descr="sqr_mass_scan_2d_all_white.png"/>
          <p:cNvPicPr>
            <a:picLocks noGrp="1" noChangeAspect="1"/>
          </p:cNvPicPr>
          <p:nvPr>
            <p:ph sz="quarter" idx="4"/>
          </p:nvPr>
        </p:nvPicPr>
        <p:blipFill>
          <a:blip r:embed="rId3" cstate="print">
            <a:extLst>
              <a:ext uri="{28A0092B-C50C-407E-A947-70E740481C1C}">
                <a14:useLocalDpi xmlns="" xmlns:a14="http://schemas.microsoft.com/office/drawing/2010/main" val="0"/>
              </a:ext>
            </a:extLst>
          </a:blip>
          <a:stretch>
            <a:fillRect/>
          </a:stretch>
        </p:blipFill>
        <p:spPr>
          <a:xfrm>
            <a:off x="5076056" y="2852936"/>
            <a:ext cx="3209266" cy="3079084"/>
          </a:xfrm>
          <a:prstGeom prst="rect">
            <a:avLst/>
          </a:prstGeom>
          <a:effectLst>
            <a:outerShdw blurRad="50800" dist="38100" dir="2700000" algn="tl" rotWithShape="0">
              <a:prstClr val="black">
                <a:alpha val="40000"/>
              </a:prstClr>
            </a:outerShdw>
          </a:effectLst>
        </p:spPr>
      </p:pic>
      <p:pic>
        <p:nvPicPr>
          <p:cNvPr id="24" name="Image 4" descr="PL_comb_muMHContour_Preliminary_ggllllComb.eps"/>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457200" y="2974898"/>
            <a:ext cx="4040188" cy="2900516"/>
          </a:xfrm>
          <a:prstGeom prst="rect">
            <a:avLst/>
          </a:prstGeom>
        </p:spPr>
      </p:pic>
    </p:spTree>
    <p:extLst>
      <p:ext uri="{BB962C8B-B14F-4D97-AF65-F5344CB8AC3E}">
        <p14:creationId xmlns="" xmlns:p14="http://schemas.microsoft.com/office/powerpoint/2010/main" val="21141735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GB" sz="4800" dirty="0" smtClean="0">
                <a:solidFill>
                  <a:srgbClr val="FFC000"/>
                </a:solidFill>
                <a:latin typeface="Trebuchet MS" pitchFamily="32" charset="0"/>
              </a:rPr>
              <a:t>Higgs Decay Properties?</a:t>
            </a:r>
            <a:endParaRPr lang="en-GB" dirty="0"/>
          </a:p>
        </p:txBody>
      </p:sp>
      <p:sp>
        <p:nvSpPr>
          <p:cNvPr id="19" name="Text Placeholder 18"/>
          <p:cNvSpPr>
            <a:spLocks noGrp="1"/>
          </p:cNvSpPr>
          <p:nvPr>
            <p:ph type="body" idx="1"/>
          </p:nvPr>
        </p:nvSpPr>
        <p:spPr/>
        <p:txBody>
          <a:bodyPr/>
          <a:lstStyle/>
          <a:p>
            <a:r>
              <a:rPr lang="en-GB" dirty="0" smtClean="0"/>
              <a:t>Atlas</a:t>
            </a:r>
          </a:p>
          <a:p>
            <a:endParaRPr lang="en-GB" dirty="0"/>
          </a:p>
        </p:txBody>
      </p:sp>
      <p:sp>
        <p:nvSpPr>
          <p:cNvPr id="21" name="Text Placeholder 20"/>
          <p:cNvSpPr>
            <a:spLocks noGrp="1"/>
          </p:cNvSpPr>
          <p:nvPr>
            <p:ph type="body" sz="quarter" idx="3"/>
          </p:nvPr>
        </p:nvSpPr>
        <p:spPr/>
        <p:txBody>
          <a:bodyPr/>
          <a:lstStyle/>
          <a:p>
            <a:r>
              <a:rPr lang="en-GB" dirty="0" smtClean="0"/>
              <a:t>           </a:t>
            </a:r>
            <a:r>
              <a:rPr lang="en-GB" dirty="0" err="1" smtClean="0"/>
              <a:t>Cms</a:t>
            </a:r>
            <a:endParaRPr lang="en-GB" dirty="0" smtClean="0"/>
          </a:p>
          <a:p>
            <a:endParaRPr lang="en-GB" dirty="0"/>
          </a:p>
        </p:txBody>
      </p:sp>
      <p:sp>
        <p:nvSpPr>
          <p:cNvPr id="15362" name="Slide Number Placeholder 4"/>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D0A2D0B-FCBE-2046-925A-EECAD55108EF}" type="slidenum">
              <a:rPr lang="en-US" sz="1200">
                <a:solidFill>
                  <a:schemeClr val="tx2"/>
                </a:solidFill>
              </a:rPr>
              <a:pPr/>
              <a:t>82</a:t>
            </a:fld>
            <a:endParaRPr lang="en-US" sz="1200">
              <a:solidFill>
                <a:schemeClr val="tx2"/>
              </a:solidFill>
            </a:endParaRPr>
          </a:p>
        </p:txBody>
      </p:sp>
      <p:pic>
        <p:nvPicPr>
          <p:cNvPr id="9" name="Content Placeholder 8" descr="sqr_mlz_ccc_mH125.8_decay.png"/>
          <p:cNvPicPr>
            <a:picLocks noGrp="1" noChangeAspect="1"/>
          </p:cNvPicPr>
          <p:nvPr>
            <p:ph sz="quarter" idx="4"/>
          </p:nvPr>
        </p:nvPicPr>
        <p:blipFill>
          <a:blip r:embed="rId4" cstate="print">
            <a:extLst>
              <a:ext uri="{28A0092B-C50C-407E-A947-70E740481C1C}">
                <a14:useLocalDpi xmlns="" xmlns:a14="http://schemas.microsoft.com/office/drawing/2010/main" val="0"/>
              </a:ext>
            </a:extLst>
          </a:blip>
          <a:stretch>
            <a:fillRect/>
          </a:stretch>
        </p:blipFill>
        <p:spPr>
          <a:xfrm>
            <a:off x="4645025" y="2486245"/>
            <a:ext cx="4041775" cy="3877823"/>
          </a:xfrm>
          <a:prstGeom prst="rect">
            <a:avLst/>
          </a:prstGeom>
        </p:spPr>
      </p:pic>
      <p:pic>
        <p:nvPicPr>
          <p:cNvPr id="11" name="Image 2" descr="muPlotSingle_125.eps"/>
          <p:cNvPicPr>
            <a:picLocks noGrp="1" noChangeAspect="1"/>
          </p:cNvPicPr>
          <p:nvPr>
            <p:ph sz="half" idx="2"/>
          </p:nvPr>
        </p:nvPicPr>
        <p:blipFill>
          <a:blip r:embed="rId5" cstate="print">
            <a:extLst>
              <a:ext uri="{28A0092B-C50C-407E-A947-70E740481C1C}">
                <a14:useLocalDpi xmlns:a14="http://schemas.microsoft.com/office/drawing/2010/main" xmlns="" val="0"/>
              </a:ext>
            </a:extLst>
          </a:blip>
          <a:stretch>
            <a:fillRect/>
          </a:stretch>
        </p:blipFill>
        <p:spPr>
          <a:xfrm>
            <a:off x="457200" y="2505169"/>
            <a:ext cx="4040188" cy="3839975"/>
          </a:xfrm>
          <a:prstGeom prst="rect">
            <a:avLst/>
          </a:prstGeom>
        </p:spPr>
      </p:pic>
      <p:graphicFrame>
        <p:nvGraphicFramePr>
          <p:cNvPr id="1176578" name="Object 2"/>
          <p:cNvGraphicFramePr>
            <a:graphicFrameLocks noChangeAspect="1"/>
          </p:cNvGraphicFramePr>
          <p:nvPr/>
        </p:nvGraphicFramePr>
        <p:xfrm>
          <a:off x="6443663" y="1844675"/>
          <a:ext cx="1662112" cy="688975"/>
        </p:xfrm>
        <a:graphic>
          <a:graphicData uri="http://schemas.openxmlformats.org/presentationml/2006/ole">
            <p:oleObj spid="_x0000_s1176578" name="Equation" r:id="rId6" imgW="1096920" imgH="420480" progId="Equation.3">
              <p:embed/>
            </p:oleObj>
          </a:graphicData>
        </a:graphic>
      </p:graphicFrame>
      <p:graphicFrame>
        <p:nvGraphicFramePr>
          <p:cNvPr id="1176579" name="Object 3"/>
          <p:cNvGraphicFramePr>
            <a:graphicFrameLocks noChangeAspect="1"/>
          </p:cNvGraphicFramePr>
          <p:nvPr/>
        </p:nvGraphicFramePr>
        <p:xfrm>
          <a:off x="683568" y="2204864"/>
          <a:ext cx="4000500" cy="381000"/>
        </p:xfrm>
        <a:graphic>
          <a:graphicData uri="http://schemas.openxmlformats.org/presentationml/2006/ole">
            <p:oleObj spid="_x0000_s1176579" name="Équation" r:id="rId7" imgW="2084400" imgH="191880" progId="Equation.3">
              <p:embed/>
            </p:oleObj>
          </a:graphicData>
        </a:graphic>
      </p:graphicFrame>
    </p:spTree>
    <p:extLst>
      <p:ext uri="{BB962C8B-B14F-4D97-AF65-F5344CB8AC3E}">
        <p14:creationId xmlns="" xmlns:p14="http://schemas.microsoft.com/office/powerpoint/2010/main" val="21141735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GB" sz="4800" dirty="0" smtClean="0">
                <a:solidFill>
                  <a:srgbClr val="FFC000"/>
                </a:solidFill>
                <a:latin typeface="Trebuchet MS" pitchFamily="32" charset="0"/>
              </a:rPr>
              <a:t>Higgs Spin?</a:t>
            </a:r>
            <a:endParaRPr lang="en-GB" dirty="0"/>
          </a:p>
        </p:txBody>
      </p:sp>
      <p:sp>
        <p:nvSpPr>
          <p:cNvPr id="19" name="Text Placeholder 18"/>
          <p:cNvSpPr>
            <a:spLocks noGrp="1"/>
          </p:cNvSpPr>
          <p:nvPr>
            <p:ph type="body" idx="1"/>
          </p:nvPr>
        </p:nvSpPr>
        <p:spPr/>
        <p:txBody>
          <a:bodyPr>
            <a:normAutofit fontScale="62500" lnSpcReduction="20000"/>
          </a:bodyPr>
          <a:lstStyle/>
          <a:p>
            <a:r>
              <a:rPr lang="en-US" sz="2400" cap="none" dirty="0" smtClean="0">
                <a:latin typeface="Trebuchet MS" pitchFamily="34" charset="0"/>
              </a:rPr>
              <a:t>0</a:t>
            </a:r>
            <a:r>
              <a:rPr lang="en-US" sz="2400" cap="none" baseline="30000" dirty="0" smtClean="0">
                <a:latin typeface="Trebuchet MS" pitchFamily="34" charset="0"/>
              </a:rPr>
              <a:t>+</a:t>
            </a:r>
            <a:r>
              <a:rPr lang="en-US" sz="2400" cap="none" dirty="0" smtClean="0">
                <a:latin typeface="Trebuchet MS" pitchFamily="34" charset="0"/>
              </a:rPr>
              <a:t> </a:t>
            </a:r>
            <a:r>
              <a:rPr lang="en-US" sz="2400" cap="none" dirty="0" err="1" smtClean="0">
                <a:latin typeface="Trebuchet MS" pitchFamily="34" charset="0"/>
              </a:rPr>
              <a:t>vs</a:t>
            </a:r>
            <a:r>
              <a:rPr lang="en-US" sz="2400" cap="none" dirty="0" smtClean="0">
                <a:latin typeface="Trebuchet MS" pitchFamily="34" charset="0"/>
              </a:rPr>
              <a:t> 0</a:t>
            </a:r>
            <a:r>
              <a:rPr lang="en-US" sz="2400" cap="none" baseline="30000" dirty="0" smtClean="0">
                <a:latin typeface="Trebuchet MS" pitchFamily="34" charset="0"/>
              </a:rPr>
              <a:t>-</a:t>
            </a:r>
          </a:p>
          <a:p>
            <a:r>
              <a:rPr lang="en-US" sz="2400" cap="none" dirty="0" smtClean="0"/>
              <a:t>Observed </a:t>
            </a:r>
            <a:r>
              <a:rPr lang="en-US" sz="2400" cap="none" dirty="0" smtClean="0">
                <a:solidFill>
                  <a:srgbClr val="000090"/>
                </a:solidFill>
              </a:rPr>
              <a:t>exclusion of 0</a:t>
            </a:r>
            <a:r>
              <a:rPr lang="en-US" sz="2400" cap="none" baseline="30000" dirty="0" smtClean="0">
                <a:solidFill>
                  <a:srgbClr val="000090"/>
                </a:solidFill>
              </a:rPr>
              <a:t>-</a:t>
            </a:r>
            <a:r>
              <a:rPr lang="en-US" sz="2400" cap="none" dirty="0" smtClean="0">
                <a:solidFill>
                  <a:srgbClr val="000090"/>
                </a:solidFill>
              </a:rPr>
              <a:t> at ~99% CL </a:t>
            </a:r>
          </a:p>
          <a:p>
            <a:r>
              <a:rPr lang="en-US" sz="2400" cap="none" dirty="0" smtClean="0">
                <a:solidFill>
                  <a:srgbClr val="000090"/>
                </a:solidFill>
              </a:rPr>
              <a:t>(4l, each experiment)</a:t>
            </a:r>
          </a:p>
        </p:txBody>
      </p:sp>
      <p:sp>
        <p:nvSpPr>
          <p:cNvPr id="21" name="Text Placeholder 20"/>
          <p:cNvSpPr>
            <a:spLocks noGrp="1"/>
          </p:cNvSpPr>
          <p:nvPr>
            <p:ph type="body" sz="quarter" idx="3"/>
          </p:nvPr>
        </p:nvSpPr>
        <p:spPr>
          <a:xfrm>
            <a:off x="4645028" y="1698990"/>
            <a:ext cx="4247452" cy="865914"/>
          </a:xfrm>
        </p:spPr>
        <p:txBody>
          <a:bodyPr>
            <a:normAutofit fontScale="62500" lnSpcReduction="20000"/>
          </a:bodyPr>
          <a:lstStyle/>
          <a:p>
            <a:r>
              <a:rPr lang="en-US" sz="2000" cap="none" dirty="0" smtClean="0">
                <a:latin typeface="Trebuchet MS" pitchFamily="34" charset="0"/>
              </a:rPr>
              <a:t>0</a:t>
            </a:r>
            <a:r>
              <a:rPr lang="en-US" sz="2000" cap="none" baseline="30000" dirty="0" smtClean="0">
                <a:latin typeface="Trebuchet MS" pitchFamily="34" charset="0"/>
              </a:rPr>
              <a:t>+</a:t>
            </a:r>
            <a:r>
              <a:rPr lang="en-US" sz="2000" cap="none" dirty="0" smtClean="0">
                <a:latin typeface="Trebuchet MS" pitchFamily="34" charset="0"/>
              </a:rPr>
              <a:t> </a:t>
            </a:r>
            <a:r>
              <a:rPr lang="en-US" sz="2000" cap="none" dirty="0" err="1" smtClean="0">
                <a:latin typeface="Trebuchet MS" pitchFamily="34" charset="0"/>
              </a:rPr>
              <a:t>vs</a:t>
            </a:r>
            <a:r>
              <a:rPr lang="en-US" sz="2000" cap="none" dirty="0" smtClean="0">
                <a:latin typeface="Trebuchet MS" pitchFamily="34" charset="0"/>
              </a:rPr>
              <a:t> 2</a:t>
            </a:r>
            <a:r>
              <a:rPr lang="en-US" sz="2000" cap="none" baseline="30000" dirty="0" smtClean="0">
                <a:latin typeface="Trebuchet MS" pitchFamily="34" charset="0"/>
              </a:rPr>
              <a:t>+</a:t>
            </a:r>
          </a:p>
          <a:p>
            <a:r>
              <a:rPr lang="en-US" cap="none" dirty="0" smtClean="0"/>
              <a:t>Observed </a:t>
            </a:r>
            <a:r>
              <a:rPr lang="en-US" cap="none" dirty="0" smtClean="0">
                <a:solidFill>
                  <a:srgbClr val="000090"/>
                </a:solidFill>
              </a:rPr>
              <a:t>exclusion of 2</a:t>
            </a:r>
            <a:r>
              <a:rPr lang="en-US" cap="none" baseline="30000" dirty="0" smtClean="0">
                <a:solidFill>
                  <a:srgbClr val="000090"/>
                </a:solidFill>
              </a:rPr>
              <a:t>+</a:t>
            </a:r>
            <a:r>
              <a:rPr lang="en-US" cap="none" dirty="0" smtClean="0">
                <a:solidFill>
                  <a:srgbClr val="000090"/>
                </a:solidFill>
              </a:rPr>
              <a:t> at the 85% CL (4l)</a:t>
            </a:r>
          </a:p>
          <a:p>
            <a:r>
              <a:rPr lang="en-US" cap="none" dirty="0" smtClean="0"/>
              <a:t>Observed </a:t>
            </a:r>
            <a:r>
              <a:rPr lang="en-US" cap="none" dirty="0" smtClean="0">
                <a:solidFill>
                  <a:srgbClr val="000090"/>
                </a:solidFill>
              </a:rPr>
              <a:t>exclusion of spin 2</a:t>
            </a:r>
            <a:r>
              <a:rPr lang="en-US" cap="none" baseline="30000" dirty="0" smtClean="0">
                <a:solidFill>
                  <a:srgbClr val="000090"/>
                </a:solidFill>
              </a:rPr>
              <a:t>+</a:t>
            </a:r>
            <a:r>
              <a:rPr lang="en-US" cap="none" dirty="0" smtClean="0">
                <a:solidFill>
                  <a:srgbClr val="000090"/>
                </a:solidFill>
              </a:rPr>
              <a:t> at the 91% CL (</a:t>
            </a:r>
            <a:r>
              <a:rPr lang="en-US" cap="none" dirty="0" err="1" smtClean="0">
                <a:solidFill>
                  <a:srgbClr val="000090"/>
                </a:solidFill>
                <a:latin typeface="Symbol" pitchFamily="18" charset="2"/>
              </a:rPr>
              <a:t>gg</a:t>
            </a:r>
            <a:r>
              <a:rPr lang="en-US" cap="none" dirty="0" smtClean="0">
                <a:solidFill>
                  <a:srgbClr val="000090"/>
                </a:solidFill>
              </a:rPr>
              <a:t>)</a:t>
            </a:r>
            <a:endParaRPr lang="en-US" cap="none" dirty="0" smtClean="0"/>
          </a:p>
          <a:p>
            <a:endParaRPr lang="en-GB" cap="none" dirty="0"/>
          </a:p>
        </p:txBody>
      </p:sp>
      <p:sp>
        <p:nvSpPr>
          <p:cNvPr id="15362" name="Slide Number Placeholder 4"/>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D0A2D0B-FCBE-2046-925A-EECAD55108EF}" type="slidenum">
              <a:rPr lang="en-US" sz="1200">
                <a:solidFill>
                  <a:schemeClr val="tx2"/>
                </a:solidFill>
              </a:rPr>
              <a:pPr/>
              <a:t>83</a:t>
            </a:fld>
            <a:endParaRPr lang="en-US" sz="1200">
              <a:solidFill>
                <a:schemeClr val="tx2"/>
              </a:solidFill>
            </a:endParaRPr>
          </a:p>
        </p:txBody>
      </p:sp>
      <p:pic>
        <p:nvPicPr>
          <p:cNvPr id="14" name="Picture 1" descr="Untitled.png"/>
          <p:cNvPicPr preferRelativeResize="0">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l="12733"/>
          <a:stretch/>
        </p:blipFill>
        <p:spPr>
          <a:xfrm>
            <a:off x="1187624" y="2370830"/>
            <a:ext cx="2281723" cy="1922266"/>
          </a:xfrm>
          <a:prstGeom prst="rect">
            <a:avLst/>
          </a:prstGeom>
          <a:noFill/>
          <a:ln>
            <a:noFill/>
          </a:ln>
        </p:spPr>
      </p:pic>
      <p:pic>
        <p:nvPicPr>
          <p:cNvPr id="18" name="Image 6" descr="cCS.gif"/>
          <p:cNvPicPr>
            <a:picLocks noGrp="1" noChangeAspect="1"/>
          </p:cNvPicPr>
          <p:nvPr>
            <p:ph sz="quarter" idx="4"/>
          </p:nvPr>
        </p:nvPicPr>
        <p:blipFill>
          <a:blip r:embed="rId4" cstate="print">
            <a:extLst>
              <a:ext uri="{28A0092B-C50C-407E-A947-70E740481C1C}">
                <a14:useLocalDpi xmlns:a14="http://schemas.microsoft.com/office/drawing/2010/main" xmlns="" val="0"/>
              </a:ext>
            </a:extLst>
          </a:blip>
          <a:stretch>
            <a:fillRect/>
          </a:stretch>
        </p:blipFill>
        <p:spPr>
          <a:xfrm>
            <a:off x="5364088" y="2348880"/>
            <a:ext cx="2880320" cy="1825258"/>
          </a:xfrm>
          <a:prstGeom prst="rect">
            <a:avLst/>
          </a:prstGeom>
        </p:spPr>
      </p:pic>
      <p:pic>
        <p:nvPicPr>
          <p:cNvPr id="20" name="Image 3" descr="s0s2bkgsubd081212Prel.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79721" y="4293096"/>
            <a:ext cx="3508703" cy="2376264"/>
          </a:xfrm>
          <a:prstGeom prst="rect">
            <a:avLst/>
          </a:prstGeom>
        </p:spPr>
      </p:pic>
      <p:pic>
        <p:nvPicPr>
          <p:cNvPr id="22" name="Image 14" descr="fig_019.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43608" y="4293095"/>
            <a:ext cx="2448272" cy="2374867"/>
          </a:xfrm>
          <a:prstGeom prst="rect">
            <a:avLst/>
          </a:prstGeom>
        </p:spPr>
      </p:pic>
    </p:spTree>
    <p:extLst>
      <p:ext uri="{BB962C8B-B14F-4D97-AF65-F5344CB8AC3E}">
        <p14:creationId xmlns="" xmlns:p14="http://schemas.microsoft.com/office/powerpoint/2010/main" val="21141735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1697" name="Picture 1"/>
          <p:cNvPicPr>
            <a:picLocks noChangeAspect="1" noChangeArrowheads="1"/>
          </p:cNvPicPr>
          <p:nvPr/>
        </p:nvPicPr>
        <p:blipFill>
          <a:blip r:embed="rId3" cstate="print"/>
          <a:srcRect/>
          <a:stretch>
            <a:fillRect/>
          </a:stretch>
        </p:blipFill>
        <p:spPr bwMode="auto">
          <a:xfrm>
            <a:off x="89925" y="1496194"/>
            <a:ext cx="4482075" cy="3361556"/>
          </a:xfrm>
          <a:prstGeom prst="rect">
            <a:avLst/>
          </a:prstGeom>
          <a:noFill/>
          <a:ln w="9525">
            <a:noFill/>
            <a:miter lim="800000"/>
            <a:headEnd/>
            <a:tailEnd/>
          </a:ln>
        </p:spPr>
      </p:pic>
      <p:sp>
        <p:nvSpPr>
          <p:cNvPr id="19" name="Rectangle 18"/>
          <p:cNvSpPr>
            <a:spLocks noChangeArrowheads="1"/>
          </p:cNvSpPr>
          <p:nvPr/>
        </p:nvSpPr>
        <p:spPr bwMode="auto">
          <a:xfrm>
            <a:off x="323528" y="584704"/>
            <a:ext cx="6640104" cy="756064"/>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Lst>
              <a:defRPr/>
            </a:pPr>
            <a:r>
              <a:rPr lang="en-US" sz="3200" b="1" dirty="0" smtClean="0">
                <a:solidFill>
                  <a:srgbClr val="FFC000"/>
                </a:solidFill>
              </a:rPr>
              <a:t>2012: Apollo 11 moment</a:t>
            </a:r>
          </a:p>
          <a:p>
            <a:pPr>
              <a:tabLst>
                <a:tab pos="656650" algn="l"/>
                <a:tab pos="1313299" algn="l"/>
                <a:tab pos="1969949" algn="l"/>
                <a:tab pos="2626599" algn="l"/>
                <a:tab pos="3283248" algn="l"/>
                <a:tab pos="3939898" algn="l"/>
              </a:tabLst>
              <a:defRPr/>
            </a:pPr>
            <a:r>
              <a:rPr lang="en-GB" sz="3200" b="1" dirty="0" smtClean="0">
                <a:solidFill>
                  <a:srgbClr val="FFC000"/>
                </a:solidFill>
              </a:rPr>
              <a:t>We’re entitled to be over the moon.. </a:t>
            </a:r>
          </a:p>
          <a:p>
            <a:pPr>
              <a:tabLst>
                <a:tab pos="656650" algn="l"/>
                <a:tab pos="1313299" algn="l"/>
                <a:tab pos="1969949" algn="l"/>
                <a:tab pos="2626599" algn="l"/>
                <a:tab pos="3283248" algn="l"/>
                <a:tab pos="3939898" algn="l"/>
              </a:tabLst>
              <a:defRPr/>
            </a:pPr>
            <a:r>
              <a:rPr lang="en-US" sz="3200" b="1" dirty="0" smtClean="0">
                <a:solidFill>
                  <a:srgbClr val="FFC000"/>
                </a:solidFill>
              </a:rPr>
              <a:t> </a:t>
            </a:r>
          </a:p>
        </p:txBody>
      </p:sp>
      <p:sp>
        <p:nvSpPr>
          <p:cNvPr id="4" name="TextBox 3"/>
          <p:cNvSpPr txBox="1"/>
          <p:nvPr/>
        </p:nvSpPr>
        <p:spPr>
          <a:xfrm>
            <a:off x="251520" y="5085184"/>
            <a:ext cx="3888432" cy="1631216"/>
          </a:xfrm>
          <a:prstGeom prst="rect">
            <a:avLst/>
          </a:prstGeom>
          <a:solidFill>
            <a:srgbClr val="FFCCFF"/>
          </a:solidFill>
          <a:ln>
            <a:solidFill>
              <a:srgbClr val="000000"/>
            </a:solidFill>
          </a:ln>
        </p:spPr>
        <p:txBody>
          <a:bodyPr wrap="square" rtlCol="0">
            <a:spAutoFit/>
          </a:bodyPr>
          <a:lstStyle/>
          <a:p>
            <a:pPr marL="285750" indent="-285750"/>
            <a:r>
              <a:rPr lang="en-GB" sz="2000" dirty="0" smtClean="0">
                <a:sym typeface="Wingdings"/>
              </a:rPr>
              <a:t>"dry run" for the Apollo 11 mission, testing all of the procedures and components of a Moon landing without actually landing on the Moon itself.</a:t>
            </a:r>
            <a:endParaRPr lang="en-US" sz="2000" dirty="0" smtClean="0">
              <a:effectLst/>
              <a:sym typeface="Wingdings"/>
            </a:endParaRPr>
          </a:p>
        </p:txBody>
      </p:sp>
      <p:sp>
        <p:nvSpPr>
          <p:cNvPr id="6" name="TextBox 5"/>
          <p:cNvSpPr txBox="1"/>
          <p:nvPr/>
        </p:nvSpPr>
        <p:spPr>
          <a:xfrm>
            <a:off x="4932040" y="5085184"/>
            <a:ext cx="3888432" cy="1015663"/>
          </a:xfrm>
          <a:prstGeom prst="rect">
            <a:avLst/>
          </a:prstGeom>
          <a:solidFill>
            <a:srgbClr val="FFCCFF"/>
          </a:solidFill>
          <a:ln>
            <a:solidFill>
              <a:srgbClr val="000000"/>
            </a:solidFill>
          </a:ln>
        </p:spPr>
        <p:txBody>
          <a:bodyPr wrap="square" rtlCol="0">
            <a:spAutoFit/>
          </a:bodyPr>
          <a:lstStyle/>
          <a:p>
            <a:pPr marL="285750" indent="-285750"/>
            <a:r>
              <a:rPr lang="en-GB" sz="2000" dirty="0" smtClean="0">
                <a:sym typeface="Wingdings"/>
              </a:rPr>
              <a:t>Apollo 11 was the spaceflight that landed the first humans on the Moon.</a:t>
            </a:r>
            <a:endParaRPr lang="en-US" sz="2000" dirty="0" smtClean="0">
              <a:effectLst/>
              <a:sym typeface="Wingdings"/>
            </a:endParaRPr>
          </a:p>
        </p:txBody>
      </p:sp>
      <p:pic>
        <p:nvPicPr>
          <p:cNvPr id="612353" name="Picture 1"/>
          <p:cNvPicPr>
            <a:picLocks noChangeAspect="1" noChangeArrowheads="1"/>
          </p:cNvPicPr>
          <p:nvPr/>
        </p:nvPicPr>
        <p:blipFill>
          <a:blip r:embed="rId4" cstate="print"/>
          <a:srcRect/>
          <a:stretch>
            <a:fillRect/>
          </a:stretch>
        </p:blipFill>
        <p:spPr bwMode="auto">
          <a:xfrm>
            <a:off x="8019256" y="0"/>
            <a:ext cx="1124744" cy="1124744"/>
          </a:xfrm>
          <a:prstGeom prst="rect">
            <a:avLst/>
          </a:prstGeom>
          <a:noFill/>
          <a:ln w="9525">
            <a:noFill/>
            <a:miter lim="800000"/>
            <a:headEnd/>
            <a:tailEnd/>
          </a:ln>
        </p:spPr>
      </p:pic>
      <p:pic>
        <p:nvPicPr>
          <p:cNvPr id="1113090" name="Picture 2" descr="http://www.audacity.org/images/features/A-photo-Apollo-11/Lunar-Module-Apollo-11-20-July-1969.jpg"/>
          <p:cNvPicPr>
            <a:picLocks noChangeAspect="1" noChangeArrowheads="1"/>
          </p:cNvPicPr>
          <p:nvPr/>
        </p:nvPicPr>
        <p:blipFill>
          <a:blip r:embed="rId5" cstate="print"/>
          <a:srcRect/>
          <a:stretch>
            <a:fillRect/>
          </a:stretch>
        </p:blipFill>
        <p:spPr bwMode="auto">
          <a:xfrm>
            <a:off x="4716016" y="1625326"/>
            <a:ext cx="4000500" cy="3171826"/>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nvertedxsn.png"/>
          <p:cNvPicPr>
            <a:picLocks noChangeAspect="1"/>
          </p:cNvPicPr>
          <p:nvPr/>
        </p:nvPicPr>
        <p:blipFill>
          <a:blip r:embed="rId3" cstate="print"/>
          <a:stretch>
            <a:fillRect/>
          </a:stretch>
        </p:blipFill>
        <p:spPr>
          <a:xfrm>
            <a:off x="5698078" y="92266"/>
            <a:ext cx="3410426" cy="4848902"/>
          </a:xfrm>
          <a:prstGeom prst="rect">
            <a:avLst/>
          </a:prstGeom>
        </p:spPr>
      </p:pic>
      <p:sp>
        <p:nvSpPr>
          <p:cNvPr id="2" name="Title 1"/>
          <p:cNvSpPr>
            <a:spLocks noGrp="1"/>
          </p:cNvSpPr>
          <p:nvPr>
            <p:ph type="ctrTitle"/>
          </p:nvPr>
        </p:nvSpPr>
        <p:spPr>
          <a:xfrm>
            <a:off x="467544" y="0"/>
            <a:ext cx="7609656" cy="880120"/>
          </a:xfrm>
        </p:spPr>
        <p:txBody>
          <a:bodyPr/>
          <a:lstStyle/>
          <a:p>
            <a:r>
              <a:rPr lang="en-GB" dirty="0" smtClean="0"/>
              <a:t>Conclusion</a:t>
            </a:r>
            <a:endParaRPr lang="en-GB" dirty="0"/>
          </a:p>
        </p:txBody>
      </p:sp>
      <p:sp>
        <p:nvSpPr>
          <p:cNvPr id="3" name="Subtitle 2"/>
          <p:cNvSpPr>
            <a:spLocks noGrp="1"/>
          </p:cNvSpPr>
          <p:nvPr>
            <p:ph type="subTitle" idx="1"/>
          </p:nvPr>
        </p:nvSpPr>
        <p:spPr>
          <a:xfrm>
            <a:off x="395536" y="-99392"/>
            <a:ext cx="4968552" cy="5544616"/>
          </a:xfrm>
        </p:spPr>
        <p:txBody>
          <a:bodyPr>
            <a:normAutofit lnSpcReduction="10000"/>
          </a:bodyPr>
          <a:lstStyle/>
          <a:p>
            <a:endParaRPr lang="en-GB" sz="2400" dirty="0" smtClean="0">
              <a:solidFill>
                <a:schemeClr val="accent1">
                  <a:lumMod val="60000"/>
                  <a:lumOff val="40000"/>
                </a:schemeClr>
              </a:solidFill>
            </a:endParaRPr>
          </a:p>
          <a:p>
            <a:endParaRPr lang="en-GB" sz="2400" dirty="0" smtClean="0">
              <a:solidFill>
                <a:schemeClr val="accent1">
                  <a:lumMod val="60000"/>
                  <a:lumOff val="40000"/>
                </a:schemeClr>
              </a:solidFill>
            </a:endParaRPr>
          </a:p>
          <a:p>
            <a:endParaRPr lang="en-GB" sz="2400" dirty="0" smtClean="0">
              <a:solidFill>
                <a:schemeClr val="accent1">
                  <a:lumMod val="60000"/>
                  <a:lumOff val="40000"/>
                </a:schemeClr>
              </a:solidFill>
            </a:endParaRPr>
          </a:p>
          <a:p>
            <a:r>
              <a:rPr lang="en-GB" sz="2400" dirty="0" smtClean="0">
                <a:solidFill>
                  <a:schemeClr val="accent1">
                    <a:lumMod val="60000"/>
                    <a:lumOff val="40000"/>
                  </a:schemeClr>
                </a:solidFill>
              </a:rPr>
              <a:t>Many important measurements now available at √s = 7, 8 </a:t>
            </a:r>
            <a:r>
              <a:rPr lang="en-GB" sz="2400" dirty="0" err="1" smtClean="0">
                <a:solidFill>
                  <a:schemeClr val="accent1">
                    <a:lumMod val="60000"/>
                    <a:lumOff val="40000"/>
                  </a:schemeClr>
                </a:solidFill>
              </a:rPr>
              <a:t>TeV</a:t>
            </a:r>
            <a:endParaRPr lang="en-GB" sz="2400" dirty="0" smtClean="0">
              <a:solidFill>
                <a:schemeClr val="accent1">
                  <a:lumMod val="60000"/>
                  <a:lumOff val="40000"/>
                </a:schemeClr>
              </a:solidFill>
            </a:endParaRPr>
          </a:p>
          <a:p>
            <a:endParaRPr lang="en-GB" sz="2400" dirty="0" smtClean="0"/>
          </a:p>
          <a:p>
            <a:r>
              <a:rPr lang="en-GB" sz="2400" dirty="0" smtClean="0"/>
              <a:t>Standard Model Candles:</a:t>
            </a:r>
          </a:p>
          <a:p>
            <a:r>
              <a:rPr lang="en-GB" sz="2400" dirty="0" smtClean="0"/>
              <a:t>W/Z bosons, top production</a:t>
            </a:r>
          </a:p>
          <a:p>
            <a:endParaRPr lang="en-GB" sz="2400" dirty="0" smtClean="0"/>
          </a:p>
          <a:p>
            <a:r>
              <a:rPr lang="en-GB" sz="2400" dirty="0" smtClean="0"/>
              <a:t>Beyond the Standard Model: </a:t>
            </a:r>
          </a:p>
          <a:p>
            <a:r>
              <a:rPr lang="en-GB" sz="2400" dirty="0" smtClean="0"/>
              <a:t>Exotics, SUSY – limits O(</a:t>
            </a:r>
            <a:r>
              <a:rPr lang="en-GB" sz="2400" dirty="0" err="1" smtClean="0"/>
              <a:t>TeV</a:t>
            </a:r>
            <a:r>
              <a:rPr lang="en-GB" sz="2400" dirty="0" smtClean="0"/>
              <a:t>) range</a:t>
            </a:r>
          </a:p>
          <a:p>
            <a:endParaRPr lang="en-GB" sz="2400" dirty="0" smtClean="0"/>
          </a:p>
          <a:p>
            <a:r>
              <a:rPr lang="en-GB" sz="2400" dirty="0" smtClean="0"/>
              <a:t>Higgs Voyage of Discovery – we are in new and uncharted territory</a:t>
            </a:r>
          </a:p>
          <a:p>
            <a:endParaRPr lang="en-GB" sz="2400" dirty="0" smtClean="0"/>
          </a:p>
          <a:p>
            <a:r>
              <a:rPr lang="en-GB" sz="2400" dirty="0" smtClean="0"/>
              <a:t>No </a:t>
            </a:r>
            <a:r>
              <a:rPr lang="en-GB" sz="2400" dirty="0" err="1" smtClean="0">
                <a:effectLst>
                  <a:outerShdw blurRad="38100" dist="38100" dir="2700000" algn="tl">
                    <a:srgbClr val="000000">
                      <a:alpha val="43137"/>
                    </a:srgbClr>
                  </a:outerShdw>
                </a:effectLst>
              </a:rPr>
              <a:t>ano</a:t>
            </a:r>
            <a:r>
              <a:rPr lang="en-GB" sz="2400" dirty="0" err="1" smtClean="0">
                <a:solidFill>
                  <a:schemeClr val="tx1">
                    <a:lumMod val="65000"/>
                  </a:schemeClr>
                </a:solidFill>
                <a:effectLst>
                  <a:outerShdw blurRad="38100" dist="38100" dir="2700000" algn="tl">
                    <a:srgbClr val="000000">
                      <a:alpha val="43137"/>
                    </a:srgbClr>
                  </a:outerShdw>
                </a:effectLst>
              </a:rPr>
              <a:t>s</a:t>
            </a:r>
            <a:r>
              <a:rPr lang="en-GB" sz="2400" dirty="0" err="1" smtClean="0">
                <a:effectLst>
                  <a:outerShdw blurRad="38100" dist="38100" dir="2700000" algn="tl">
                    <a:srgbClr val="000000">
                      <a:alpha val="43137"/>
                    </a:srgbClr>
                  </a:outerShdw>
                </a:effectLst>
              </a:rPr>
              <a:t>malies</a:t>
            </a:r>
            <a:r>
              <a:rPr lang="en-GB" sz="2400" dirty="0" smtClean="0"/>
              <a:t> so far..</a:t>
            </a:r>
          </a:p>
          <a:p>
            <a:endParaRPr lang="en-GB" sz="2400" dirty="0" smtClean="0"/>
          </a:p>
        </p:txBody>
      </p:sp>
      <p:sp>
        <p:nvSpPr>
          <p:cNvPr id="27" name="Down Arrow 26"/>
          <p:cNvSpPr/>
          <p:nvPr/>
        </p:nvSpPr>
        <p:spPr bwMode="auto">
          <a:xfrm>
            <a:off x="7675086" y="2594918"/>
            <a:ext cx="381000" cy="457200"/>
          </a:xfrm>
          <a:prstGeom prst="downArrow">
            <a:avLst>
              <a:gd name="adj1" fmla="val 36395"/>
              <a:gd name="adj2" fmla="val 60203"/>
            </a:avLst>
          </a:prstGeom>
          <a:gradFill flip="none" rotWithShape="1">
            <a:gsLst>
              <a:gs pos="0">
                <a:srgbClr val="008000">
                  <a:alpha val="90000"/>
                </a:srgbClr>
              </a:gs>
              <a:gs pos="100000">
                <a:schemeClr val="tx2">
                  <a:lumMod val="20000"/>
                  <a:lumOff val="80000"/>
                </a:schemeClr>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28" name="Oval 15"/>
          <p:cNvSpPr>
            <a:spLocks noChangeArrowheads="1"/>
          </p:cNvSpPr>
          <p:nvPr/>
        </p:nvSpPr>
        <p:spPr bwMode="auto">
          <a:xfrm>
            <a:off x="7768752" y="2442524"/>
            <a:ext cx="193675" cy="193675"/>
          </a:xfrm>
          <a:prstGeom prst="ellipse">
            <a:avLst/>
          </a:prstGeom>
          <a:gradFill rotWithShape="1">
            <a:gsLst>
              <a:gs pos="0">
                <a:schemeClr val="accent1"/>
              </a:gs>
              <a:gs pos="100000">
                <a:srgbClr val="2E639E"/>
              </a:gs>
            </a:gsLst>
            <a:path path="shape">
              <a:fillToRect l="50000" t="50000" r="50000" b="50000"/>
            </a:path>
          </a:gradFill>
          <a:ln w="9525">
            <a:solidFill>
              <a:srgbClr val="393C8F"/>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29" name="Down Arrow 28"/>
          <p:cNvSpPr/>
          <p:nvPr/>
        </p:nvSpPr>
        <p:spPr bwMode="auto">
          <a:xfrm>
            <a:off x="7675086" y="1223318"/>
            <a:ext cx="381000" cy="381000"/>
          </a:xfrm>
          <a:prstGeom prst="downArrow">
            <a:avLst>
              <a:gd name="adj1" fmla="val 36395"/>
              <a:gd name="adj2" fmla="val 43197"/>
            </a:avLst>
          </a:prstGeom>
          <a:gradFill flip="none" rotWithShape="1">
            <a:gsLst>
              <a:gs pos="0">
                <a:schemeClr val="accent6">
                  <a:lumMod val="75000"/>
                  <a:alpha val="90000"/>
                </a:schemeClr>
              </a:gs>
              <a:gs pos="100000">
                <a:schemeClr val="accent4"/>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30" name="Oval 17"/>
          <p:cNvSpPr>
            <a:spLocks noChangeArrowheads="1"/>
          </p:cNvSpPr>
          <p:nvPr/>
        </p:nvSpPr>
        <p:spPr bwMode="auto">
          <a:xfrm>
            <a:off x="7767958" y="1045524"/>
            <a:ext cx="195263" cy="193675"/>
          </a:xfrm>
          <a:prstGeom prst="ellipse">
            <a:avLst/>
          </a:prstGeom>
          <a:gradFill rotWithShape="1">
            <a:gsLst>
              <a:gs pos="0">
                <a:schemeClr val="accent6">
                  <a:lumMod val="60000"/>
                  <a:lumOff val="40000"/>
                </a:schemeClr>
              </a:gs>
              <a:gs pos="100000">
                <a:schemeClr val="tx1"/>
              </a:gs>
            </a:gsLst>
            <a:path path="shape">
              <a:fillToRect l="50000" t="50000" r="50000" b="50000"/>
            </a:path>
          </a:gradFill>
          <a:ln w="9525">
            <a:solidFill>
              <a:schemeClr val="tx1"/>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31" name="Oval 18"/>
          <p:cNvSpPr>
            <a:spLocks noChangeArrowheads="1"/>
          </p:cNvSpPr>
          <p:nvPr/>
        </p:nvSpPr>
        <p:spPr bwMode="auto">
          <a:xfrm>
            <a:off x="7768752" y="3060056"/>
            <a:ext cx="193675" cy="195262"/>
          </a:xfrm>
          <a:prstGeom prst="ellipse">
            <a:avLst/>
          </a:prstGeom>
          <a:gradFill rotWithShape="1">
            <a:gsLst>
              <a:gs pos="0">
                <a:schemeClr val="accent1"/>
              </a:gs>
              <a:gs pos="100000">
                <a:srgbClr val="008000"/>
              </a:gs>
            </a:gsLst>
            <a:path path="shape">
              <a:fillToRect l="50000" t="50000" r="50000" b="50000"/>
            </a:path>
          </a:gradFill>
          <a:ln w="9525">
            <a:solidFill>
              <a:srgbClr val="008000"/>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32" name="Down Arrow 31"/>
          <p:cNvSpPr/>
          <p:nvPr/>
        </p:nvSpPr>
        <p:spPr bwMode="auto">
          <a:xfrm>
            <a:off x="7675086" y="1700808"/>
            <a:ext cx="381000" cy="762000"/>
          </a:xfrm>
          <a:prstGeom prst="downArrow">
            <a:avLst>
              <a:gd name="adj1" fmla="val 36395"/>
              <a:gd name="adj2" fmla="val 43197"/>
            </a:avLst>
          </a:prstGeom>
          <a:gradFill flip="none" rotWithShape="1">
            <a:gsLst>
              <a:gs pos="0">
                <a:schemeClr val="tx2">
                  <a:lumMod val="20000"/>
                  <a:lumOff val="80000"/>
                  <a:alpha val="90000"/>
                </a:schemeClr>
              </a:gs>
              <a:gs pos="100000">
                <a:schemeClr val="accent4">
                  <a:lumMod val="65000"/>
                  <a:lumOff val="35000"/>
                </a:schemeClr>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33" name="Oval 17"/>
          <p:cNvSpPr>
            <a:spLocks noChangeArrowheads="1"/>
          </p:cNvSpPr>
          <p:nvPr/>
        </p:nvSpPr>
        <p:spPr bwMode="auto">
          <a:xfrm>
            <a:off x="7767958" y="1563049"/>
            <a:ext cx="195263" cy="193675"/>
          </a:xfrm>
          <a:prstGeom prst="ellipse">
            <a:avLst/>
          </a:prstGeom>
          <a:gradFill rotWithShape="1">
            <a:gsLst>
              <a:gs pos="0">
                <a:schemeClr val="accent5">
                  <a:lumMod val="85000"/>
                </a:schemeClr>
              </a:gs>
              <a:gs pos="100000">
                <a:schemeClr val="accent6">
                  <a:lumMod val="50000"/>
                </a:schemeClr>
              </a:gs>
            </a:gsLst>
            <a:path path="shape">
              <a:fillToRect l="50000" t="50000" r="50000" b="50000"/>
            </a:path>
          </a:gradFill>
          <a:ln w="9525">
            <a:solidFill>
              <a:schemeClr val="accent6">
                <a:lumMod val="75000"/>
              </a:schemeClr>
            </a:solidFill>
            <a:round/>
            <a:headEnd/>
            <a:tailEnd/>
          </a:ln>
        </p:spPr>
        <p:txBody>
          <a:bodyPr>
            <a:prstTxWarp prst="textNoShape">
              <a:avLst/>
            </a:prstTxWarp>
          </a:bodyPr>
          <a:lstStyle/>
          <a:p>
            <a:pPr eaLnBrk="0" hangingPunct="0"/>
            <a:endParaRPr lang="en-GB" sz="2400">
              <a:solidFill>
                <a:srgbClr val="000000"/>
              </a:solidFill>
              <a:ea typeface="ＭＳ Ｐゴシック" charset="-128"/>
            </a:endParaRPr>
          </a:p>
        </p:txBody>
      </p:sp>
      <p:sp>
        <p:nvSpPr>
          <p:cNvPr id="34" name="Down Arrow 33"/>
          <p:cNvSpPr/>
          <p:nvPr/>
        </p:nvSpPr>
        <p:spPr bwMode="auto">
          <a:xfrm>
            <a:off x="7675086" y="3250556"/>
            <a:ext cx="381000" cy="394468"/>
          </a:xfrm>
          <a:prstGeom prst="downArrow">
            <a:avLst>
              <a:gd name="adj1" fmla="val 36395"/>
              <a:gd name="adj2" fmla="val 77208"/>
            </a:avLst>
          </a:prstGeom>
          <a:gradFill flip="none" rotWithShape="1">
            <a:gsLst>
              <a:gs pos="36000">
                <a:srgbClr val="FF0000">
                  <a:alpha val="90000"/>
                </a:srgbClr>
              </a:gs>
              <a:gs pos="100000">
                <a:srgbClr val="008000"/>
              </a:gs>
            </a:gsLst>
            <a:lin ang="16200000" scaled="0"/>
            <a:tileRect/>
          </a:gra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prstTxWarp prst="textNoShape">
              <a:avLst/>
            </a:prstTxWarp>
          </a:bodyPr>
          <a:lstStyle/>
          <a:p>
            <a:pPr eaLnBrk="0" hangingPunct="0">
              <a:defRPr/>
            </a:pPr>
            <a:endParaRPr lang="en-GB" sz="2400">
              <a:solidFill>
                <a:srgbClr val="000000"/>
              </a:solidFill>
              <a:ea typeface="ＭＳ Ｐゴシック" charset="-128"/>
            </a:endParaRPr>
          </a:p>
        </p:txBody>
      </p:sp>
      <p:sp>
        <p:nvSpPr>
          <p:cNvPr id="37" name="Oval 19"/>
          <p:cNvSpPr>
            <a:spLocks noChangeArrowheads="1"/>
          </p:cNvSpPr>
          <p:nvPr/>
        </p:nvSpPr>
        <p:spPr bwMode="auto">
          <a:xfrm>
            <a:off x="7768386" y="3501008"/>
            <a:ext cx="194400" cy="194356"/>
          </a:xfrm>
          <a:prstGeom prst="ellipse">
            <a:avLst/>
          </a:prstGeom>
          <a:gradFill rotWithShape="1">
            <a:gsLst>
              <a:gs pos="0">
                <a:schemeClr val="accent1"/>
              </a:gs>
              <a:gs pos="100000">
                <a:srgbClr val="FF0000"/>
              </a:gs>
            </a:gsLst>
            <a:path path="shape">
              <a:fillToRect l="50000" t="50000" r="50000" b="50000"/>
            </a:path>
          </a:gradFill>
          <a:ln w="9525">
            <a:solidFill>
              <a:srgbClr val="FF0000"/>
            </a:solidFill>
            <a:round/>
            <a:headEnd/>
            <a:tailEnd/>
          </a:ln>
        </p:spPr>
        <p:txBody>
          <a:bodyPr>
            <a:prstTxWarp prst="textNoShape">
              <a:avLst/>
            </a:prstTxWarp>
          </a:bodyPr>
          <a:lstStyle/>
          <a:p>
            <a:pPr eaLnBrk="0" hangingPunct="0"/>
            <a:endParaRPr lang="en-US" sz="2400">
              <a:solidFill>
                <a:srgbClr val="000000"/>
              </a:solidFill>
              <a:ea typeface="ＭＳ Ｐゴシック" charset="-128"/>
            </a:endParaRPr>
          </a:p>
        </p:txBody>
      </p:sp>
      <p:sp>
        <p:nvSpPr>
          <p:cNvPr id="18" name="Text Box 8"/>
          <p:cNvSpPr txBox="1">
            <a:spLocks noChangeArrowheads="1"/>
          </p:cNvSpPr>
          <p:nvPr/>
        </p:nvSpPr>
        <p:spPr bwMode="auto">
          <a:xfrm rot="16200000">
            <a:off x="3982462" y="1905941"/>
            <a:ext cx="3276600" cy="369332"/>
          </a:xfrm>
          <a:prstGeom prst="rect">
            <a:avLst/>
          </a:prstGeom>
          <a:noFill/>
          <a:ln w="9525">
            <a:noFill/>
            <a:miter lim="800000"/>
            <a:headEnd/>
            <a:tailEnd/>
          </a:ln>
          <a:effectLst/>
        </p:spPr>
        <p:txBody>
          <a:bodyPr>
            <a:spAutoFit/>
          </a:bodyPr>
          <a:lstStyle/>
          <a:p>
            <a:pPr algn="ctr" eaLnBrk="0" hangingPunct="0">
              <a:spcBef>
                <a:spcPct val="50000"/>
              </a:spcBef>
            </a:pPr>
            <a:r>
              <a:rPr lang="en-US" b="1" dirty="0" smtClean="0"/>
              <a:t>10 </a:t>
            </a:r>
            <a:r>
              <a:rPr lang="en-US" b="1" dirty="0"/>
              <a:t>orders of </a:t>
            </a:r>
            <a:r>
              <a:rPr lang="en-US" sz="1600" b="1" dirty="0"/>
              <a:t>magnitude</a:t>
            </a:r>
          </a:p>
        </p:txBody>
      </p:sp>
      <p:sp>
        <p:nvSpPr>
          <p:cNvPr id="20" name="AutoShape 7"/>
          <p:cNvSpPr>
            <a:spLocks/>
          </p:cNvSpPr>
          <p:nvPr/>
        </p:nvSpPr>
        <p:spPr bwMode="auto">
          <a:xfrm rot="10800000">
            <a:off x="5127798" y="812346"/>
            <a:ext cx="668338" cy="2520000"/>
          </a:xfrm>
          <a:prstGeom prst="rightBrace">
            <a:avLst>
              <a:gd name="adj1" fmla="val 30384"/>
              <a:gd name="adj2" fmla="val 50000"/>
            </a:avLst>
          </a:prstGeom>
          <a:noFill/>
          <a:ln w="28575">
            <a:solidFill>
              <a:srgbClr val="BBDDFF"/>
            </a:solidFill>
            <a:round/>
            <a:headEnd/>
            <a:tailEnd/>
          </a:ln>
          <a:effectLst/>
        </p:spPr>
        <p:txBody>
          <a:bodyPr wrap="square" anchor="ctr">
            <a:spAutoFit/>
          </a:bodyPr>
          <a:lstStyle/>
          <a:p>
            <a:endParaRPr lang="en-GB"/>
          </a:p>
        </p:txBody>
      </p:sp>
      <p:pic>
        <p:nvPicPr>
          <p:cNvPr id="21" name="Picture 2" descr="http://upload.wikimedia.org/wikipedia/en/thumb/c/c7/Landofgiants.gif/200px-Landofgiants.gif"/>
          <p:cNvPicPr>
            <a:picLocks noChangeAspect="1" noChangeArrowheads="1"/>
          </p:cNvPicPr>
          <p:nvPr/>
        </p:nvPicPr>
        <p:blipFill>
          <a:blip r:embed="rId4" cstate="print"/>
          <a:srcRect/>
          <a:stretch>
            <a:fillRect/>
          </a:stretch>
        </p:blipFill>
        <p:spPr bwMode="auto">
          <a:xfrm>
            <a:off x="6983760" y="5237820"/>
            <a:ext cx="2160240" cy="1620180"/>
          </a:xfrm>
          <a:prstGeom prst="rect">
            <a:avLst/>
          </a:prstGeom>
          <a:noFill/>
        </p:spPr>
      </p:pic>
      <p:sp>
        <p:nvSpPr>
          <p:cNvPr id="22" name="TextBox 21"/>
          <p:cNvSpPr txBox="1"/>
          <p:nvPr/>
        </p:nvSpPr>
        <p:spPr>
          <a:xfrm>
            <a:off x="8460432" y="5733256"/>
            <a:ext cx="381836" cy="646331"/>
          </a:xfrm>
          <a:prstGeom prst="rect">
            <a:avLst/>
          </a:prstGeom>
          <a:noFill/>
        </p:spPr>
        <p:txBody>
          <a:bodyPr wrap="none" rtlCol="0">
            <a:spAutoFit/>
          </a:bodyPr>
          <a:lstStyle/>
          <a:p>
            <a:r>
              <a:rPr lang="en-GB" sz="3600" dirty="0" smtClean="0"/>
              <a:t>?</a:t>
            </a:r>
            <a:endParaRPr lang="en-GB" sz="36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2" descr="C:\Full.work.backup.24Mar08\ATLAS Weeks\2007\Glasgow.pictures.Jul07\AtlasOverview.jpg"/>
          <p:cNvPicPr>
            <a:picLocks noChangeAspect="1" noChangeArrowheads="1"/>
          </p:cNvPicPr>
          <p:nvPr/>
        </p:nvPicPr>
        <p:blipFill>
          <a:blip r:embed="rId3" cstate="print"/>
          <a:srcRect/>
          <a:stretch>
            <a:fillRect/>
          </a:stretch>
        </p:blipFill>
        <p:spPr bwMode="auto">
          <a:xfrm>
            <a:off x="-76200" y="0"/>
            <a:ext cx="9291638" cy="6858000"/>
          </a:xfrm>
          <a:prstGeom prst="rect">
            <a:avLst/>
          </a:prstGeom>
          <a:noFill/>
          <a:ln w="9525">
            <a:noFill/>
            <a:miter lim="800000"/>
            <a:headEnd/>
            <a:tailEnd/>
          </a:ln>
        </p:spPr>
      </p:pic>
      <p:pic>
        <p:nvPicPr>
          <p:cNvPr id="6" name="Content Placeholder 6" descr="CMScollaboration_20120627_0139light.jpg"/>
          <p:cNvPicPr>
            <a:picLocks noChangeAspect="1"/>
          </p:cNvPicPr>
          <p:nvPr/>
        </p:nvPicPr>
        <p:blipFill>
          <a:blip r:embed="rId4" cstate="print">
            <a:extLst>
              <a:ext uri="{28A0092B-C50C-407E-A947-70E740481C1C}">
                <a14:useLocalDpi xmlns:a14="http://schemas.microsoft.com/office/drawing/2010/main" xmlns="" val="0"/>
              </a:ext>
            </a:extLst>
          </a:blip>
          <a:srcRect t="5678" b="5678"/>
          <a:stretch>
            <a:fillRect/>
          </a:stretch>
        </p:blipFill>
        <p:spPr>
          <a:xfrm>
            <a:off x="-108520" y="1268759"/>
            <a:ext cx="9324528" cy="5511665"/>
          </a:xfrm>
          <a:prstGeom prst="rect">
            <a:avLst/>
          </a:prstGeom>
        </p:spPr>
      </p:pic>
      <p:sp>
        <p:nvSpPr>
          <p:cNvPr id="8194" name="Slide Number Placeholder 1"/>
          <p:cNvSpPr>
            <a:spLocks noGrp="1"/>
          </p:cNvSpPr>
          <p:nvPr>
            <p:ph type="sldNum" sz="quarter" idx="12"/>
          </p:nvPr>
        </p:nvSpPr>
        <p:spPr/>
        <p:txBody>
          <a:bodyPr/>
          <a:lstStyle/>
          <a:p>
            <a:pPr>
              <a:defRPr/>
            </a:pPr>
            <a:fld id="{9451A33A-4D6E-40FA-907C-4333062B600D}" type="slidenum">
              <a:rPr lang="en-US">
                <a:latin typeface="Arial" pitchFamily="34" charset="0"/>
              </a:rPr>
              <a:pPr>
                <a:defRPr/>
              </a:pPr>
              <a:t>86</a:t>
            </a:fld>
            <a:endParaRPr lang="en-US">
              <a:latin typeface="Arial" pitchFamily="34" charset="0"/>
            </a:endParaRPr>
          </a:p>
        </p:txBody>
      </p:sp>
      <p:sp>
        <p:nvSpPr>
          <p:cNvPr id="5" name="Title 1"/>
          <p:cNvSpPr txBox="1">
            <a:spLocks/>
          </p:cNvSpPr>
          <p:nvPr/>
        </p:nvSpPr>
        <p:spPr>
          <a:xfrm>
            <a:off x="-36512" y="2534543"/>
            <a:ext cx="9073008" cy="606425"/>
          </a:xfrm>
          <a:prstGeom prst="rect">
            <a:avLst/>
          </a:prstGeom>
        </p:spPr>
        <p:txBody>
          <a:bodyPr/>
          <a:lstStyle/>
          <a:p>
            <a:pPr>
              <a:defRPr/>
            </a:pPr>
            <a:r>
              <a:rPr lang="en-GB" b="1" kern="0" dirty="0">
                <a:solidFill>
                  <a:schemeClr val="bg1"/>
                </a:solidFill>
                <a:ea typeface="+mj-ea"/>
                <a:cs typeface="+mj-cs"/>
              </a:rPr>
              <a:t>Thanks to </a:t>
            </a:r>
            <a:r>
              <a:rPr lang="en-GB" b="1" kern="0" dirty="0" smtClean="0">
                <a:solidFill>
                  <a:schemeClr val="bg1"/>
                </a:solidFill>
                <a:ea typeface="+mj-ea"/>
                <a:cs typeface="+mj-cs"/>
              </a:rPr>
              <a:t>all the members of ATLAS and CMS who’ve </a:t>
            </a:r>
            <a:r>
              <a:rPr lang="en-GB" b="1" kern="0" dirty="0">
                <a:solidFill>
                  <a:schemeClr val="bg1"/>
                </a:solidFill>
                <a:ea typeface="+mj-ea"/>
                <a:cs typeface="+mj-cs"/>
              </a:rPr>
              <a:t>helped to make this talk possible.</a:t>
            </a:r>
          </a:p>
          <a:p>
            <a:pPr>
              <a:defRPr/>
            </a:pPr>
            <a:r>
              <a:rPr lang="en-GB" b="1" kern="0" dirty="0" smtClean="0">
                <a:solidFill>
                  <a:schemeClr val="bg1"/>
                </a:solidFill>
                <a:ea typeface="+mj-ea"/>
                <a:cs typeface="+mj-cs"/>
              </a:rPr>
              <a:t>Esp. Sara </a:t>
            </a:r>
            <a:r>
              <a:rPr lang="en-GB" b="1" kern="0" dirty="0" err="1" smtClean="0">
                <a:solidFill>
                  <a:schemeClr val="bg1"/>
                </a:solidFill>
                <a:ea typeface="+mj-ea"/>
                <a:cs typeface="+mj-cs"/>
              </a:rPr>
              <a:t>Bolognesi</a:t>
            </a:r>
            <a:r>
              <a:rPr lang="en-GB" b="1" kern="0" dirty="0" smtClean="0">
                <a:solidFill>
                  <a:schemeClr val="bg1"/>
                </a:solidFill>
                <a:ea typeface="+mj-ea"/>
                <a:cs typeface="+mj-cs"/>
              </a:rPr>
              <a:t>, Louis </a:t>
            </a:r>
            <a:r>
              <a:rPr lang="en-GB" b="1" kern="0" dirty="0" err="1" smtClean="0">
                <a:solidFill>
                  <a:schemeClr val="bg1"/>
                </a:solidFill>
                <a:ea typeface="+mj-ea"/>
                <a:cs typeface="+mj-cs"/>
              </a:rPr>
              <a:t>Fayard</a:t>
            </a:r>
            <a:r>
              <a:rPr lang="en-GB" b="1" kern="0" dirty="0" smtClean="0">
                <a:solidFill>
                  <a:schemeClr val="bg1"/>
                </a:solidFill>
                <a:ea typeface="+mj-ea"/>
                <a:cs typeface="+mj-cs"/>
              </a:rPr>
              <a:t>, </a:t>
            </a:r>
            <a:r>
              <a:rPr lang="en-GB" b="1" kern="0" dirty="0" err="1" smtClean="0">
                <a:solidFill>
                  <a:schemeClr val="bg1"/>
                </a:solidFill>
                <a:ea typeface="+mj-ea"/>
                <a:cs typeface="+mj-cs"/>
              </a:rPr>
              <a:t>Fabiola</a:t>
            </a:r>
            <a:r>
              <a:rPr lang="en-GB" b="1" kern="0" dirty="0" smtClean="0">
                <a:solidFill>
                  <a:schemeClr val="bg1"/>
                </a:solidFill>
                <a:ea typeface="+mj-ea"/>
                <a:cs typeface="+mj-cs"/>
              </a:rPr>
              <a:t> </a:t>
            </a:r>
            <a:r>
              <a:rPr lang="en-GB" b="1" kern="0" dirty="0" err="1" smtClean="0">
                <a:solidFill>
                  <a:schemeClr val="bg1"/>
                </a:solidFill>
                <a:ea typeface="+mj-ea"/>
                <a:cs typeface="+mj-cs"/>
              </a:rPr>
              <a:t>Gianotti</a:t>
            </a:r>
            <a:r>
              <a:rPr lang="en-GB" b="1" kern="0" dirty="0" smtClean="0">
                <a:solidFill>
                  <a:schemeClr val="bg1"/>
                </a:solidFill>
                <a:ea typeface="+mj-ea"/>
                <a:cs typeface="+mj-cs"/>
              </a:rPr>
              <a:t>, Andreas </a:t>
            </a:r>
            <a:r>
              <a:rPr lang="en-GB" b="1" kern="0" dirty="0" err="1" smtClean="0">
                <a:solidFill>
                  <a:schemeClr val="bg1"/>
                </a:solidFill>
                <a:ea typeface="+mj-ea"/>
                <a:cs typeface="+mj-cs"/>
              </a:rPr>
              <a:t>Hoecker</a:t>
            </a:r>
            <a:r>
              <a:rPr lang="en-GB" b="1" kern="0" dirty="0" smtClean="0">
                <a:solidFill>
                  <a:schemeClr val="bg1"/>
                </a:solidFill>
                <a:ea typeface="+mj-ea"/>
                <a:cs typeface="+mj-cs"/>
              </a:rPr>
              <a:t>, </a:t>
            </a:r>
            <a:r>
              <a:rPr lang="en-GB" b="1" kern="0" dirty="0" err="1" smtClean="0">
                <a:solidFill>
                  <a:schemeClr val="bg1"/>
                </a:solidFill>
                <a:ea typeface="+mj-ea"/>
                <a:cs typeface="+mj-cs"/>
              </a:rPr>
              <a:t>Marumi</a:t>
            </a:r>
            <a:r>
              <a:rPr lang="en-GB" b="1" kern="0" dirty="0" smtClean="0">
                <a:solidFill>
                  <a:schemeClr val="bg1"/>
                </a:solidFill>
                <a:ea typeface="+mj-ea"/>
                <a:cs typeface="+mj-cs"/>
              </a:rPr>
              <a:t> </a:t>
            </a:r>
            <a:r>
              <a:rPr lang="en-GB" b="1" kern="0" dirty="0" err="1" smtClean="0">
                <a:solidFill>
                  <a:schemeClr val="bg1"/>
                </a:solidFill>
                <a:ea typeface="+mj-ea"/>
                <a:cs typeface="+mj-cs"/>
              </a:rPr>
              <a:t>Kado</a:t>
            </a:r>
            <a:r>
              <a:rPr lang="en-GB" b="1" kern="0" dirty="0" smtClean="0">
                <a:solidFill>
                  <a:schemeClr val="bg1"/>
                </a:solidFill>
                <a:ea typeface="+mj-ea"/>
                <a:cs typeface="+mj-cs"/>
              </a:rPr>
              <a:t>,  Bertrand Martin, John Parsons, Lucia </a:t>
            </a:r>
            <a:r>
              <a:rPr lang="en-GB" b="1" kern="0" dirty="0" err="1" smtClean="0">
                <a:solidFill>
                  <a:schemeClr val="bg1"/>
                </a:solidFill>
                <a:ea typeface="+mj-ea"/>
                <a:cs typeface="+mj-cs"/>
              </a:rPr>
              <a:t>Silvestris</a:t>
            </a:r>
            <a:endParaRPr lang="en-GB" b="1" kern="0" dirty="0">
              <a:solidFill>
                <a:schemeClr val="bg1"/>
              </a:solidFill>
              <a:ea typeface="+mj-ea"/>
              <a:cs typeface="+mj-cs"/>
            </a:endParaRPr>
          </a:p>
          <a:p>
            <a:pPr>
              <a:defRPr/>
            </a:pPr>
            <a:r>
              <a:rPr lang="en-GB" b="1" kern="0" dirty="0">
                <a:solidFill>
                  <a:schemeClr val="bg1"/>
                </a:solidFill>
                <a:ea typeface="+mj-ea"/>
                <a:cs typeface="+mj-cs"/>
              </a:rPr>
              <a:t>We get by with a little help from our friends…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610" name="Picture 2" descr="http://pomadablog.files.wordpress.com/2012/06/3salvador-dali-persistence-of-memory.jpg"/>
          <p:cNvPicPr>
            <a:picLocks noChangeAspect="1" noChangeArrowheads="1"/>
          </p:cNvPicPr>
          <p:nvPr/>
        </p:nvPicPr>
        <p:blipFill>
          <a:blip r:embed="rId3" cstate="print"/>
          <a:srcRect/>
          <a:stretch>
            <a:fillRect/>
          </a:stretch>
        </p:blipFill>
        <p:spPr bwMode="auto">
          <a:xfrm>
            <a:off x="-1" y="0"/>
            <a:ext cx="9468541" cy="7101408"/>
          </a:xfrm>
          <a:prstGeom prst="rect">
            <a:avLst/>
          </a:prstGeom>
          <a:noFill/>
        </p:spPr>
      </p:pic>
      <p:sp>
        <p:nvSpPr>
          <p:cNvPr id="3" name="TextBox 2"/>
          <p:cNvSpPr txBox="1"/>
          <p:nvPr/>
        </p:nvSpPr>
        <p:spPr>
          <a:xfrm>
            <a:off x="3542375" y="404664"/>
            <a:ext cx="2037737" cy="707886"/>
          </a:xfrm>
          <a:prstGeom prst="rect">
            <a:avLst/>
          </a:prstGeom>
          <a:noFill/>
        </p:spPr>
        <p:txBody>
          <a:bodyPr wrap="none" rtlCol="0">
            <a:spAutoFit/>
          </a:bodyPr>
          <a:lstStyle/>
          <a:p>
            <a:r>
              <a:rPr lang="en-GB" sz="4000" b="1" dirty="0" smtClean="0"/>
              <a:t>Backups</a:t>
            </a:r>
            <a:endParaRPr lang="en-GB" sz="4000" b="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GB" sz="4800" dirty="0" smtClean="0">
                <a:solidFill>
                  <a:srgbClr val="FFC000"/>
                </a:solidFill>
                <a:latin typeface="Trebuchet MS" pitchFamily="32" charset="0"/>
              </a:rPr>
              <a:t>ATLAS Higgs mass?</a:t>
            </a:r>
            <a:endParaRPr lang="en-GB" dirty="0"/>
          </a:p>
        </p:txBody>
      </p:sp>
      <p:sp>
        <p:nvSpPr>
          <p:cNvPr id="19" name="Text Placeholder 18"/>
          <p:cNvSpPr>
            <a:spLocks noGrp="1"/>
          </p:cNvSpPr>
          <p:nvPr>
            <p:ph type="body" idx="1"/>
          </p:nvPr>
        </p:nvSpPr>
        <p:spPr/>
        <p:txBody>
          <a:bodyPr>
            <a:normAutofit fontScale="92500" lnSpcReduction="10000"/>
          </a:bodyPr>
          <a:lstStyle/>
          <a:p>
            <a:r>
              <a:rPr lang="en-GB" cap="none" dirty="0" smtClean="0"/>
              <a:t>ATLAS (new)</a:t>
            </a:r>
          </a:p>
          <a:p>
            <a:r>
              <a:rPr lang="en-US" sz="2000" cap="none" dirty="0" smtClean="0">
                <a:solidFill>
                  <a:srgbClr val="800000"/>
                </a:solidFill>
              </a:rPr>
              <a:t>m = 125.2 ± 0.3 (stat) ± 0.6 (</a:t>
            </a:r>
            <a:r>
              <a:rPr lang="en-US" sz="2000" cap="none" dirty="0" err="1" smtClean="0">
                <a:solidFill>
                  <a:srgbClr val="800000"/>
                </a:solidFill>
              </a:rPr>
              <a:t>syst</a:t>
            </a:r>
            <a:r>
              <a:rPr lang="en-US" sz="2000" cap="none" dirty="0" smtClean="0">
                <a:solidFill>
                  <a:srgbClr val="800000"/>
                </a:solidFill>
              </a:rPr>
              <a:t>)</a:t>
            </a:r>
            <a:endParaRPr lang="en-US" sz="3600" cap="none" dirty="0" smtClean="0">
              <a:solidFill>
                <a:srgbClr val="800000"/>
              </a:solidFill>
            </a:endParaRPr>
          </a:p>
        </p:txBody>
      </p:sp>
      <p:sp>
        <p:nvSpPr>
          <p:cNvPr id="21" name="Text Placeholder 20"/>
          <p:cNvSpPr>
            <a:spLocks noGrp="1"/>
          </p:cNvSpPr>
          <p:nvPr>
            <p:ph type="body" sz="quarter" idx="3"/>
          </p:nvPr>
        </p:nvSpPr>
        <p:spPr/>
        <p:txBody>
          <a:bodyPr>
            <a:normAutofit fontScale="85000" lnSpcReduction="10000"/>
          </a:bodyPr>
          <a:lstStyle/>
          <a:p>
            <a:r>
              <a:rPr lang="en-GB" cap="none" dirty="0" smtClean="0"/>
              <a:t>ATLAS (discovery paper)</a:t>
            </a:r>
          </a:p>
          <a:p>
            <a:r>
              <a:rPr lang="en-US" sz="2400" cap="none" dirty="0" smtClean="0">
                <a:solidFill>
                  <a:srgbClr val="800000"/>
                </a:solidFill>
              </a:rPr>
              <a:t>m = 126.0 ± 0.4 (stat) ± 0.4 (</a:t>
            </a:r>
            <a:r>
              <a:rPr lang="en-US" sz="2400" cap="none" dirty="0" err="1" smtClean="0">
                <a:solidFill>
                  <a:srgbClr val="800000"/>
                </a:solidFill>
              </a:rPr>
              <a:t>syst</a:t>
            </a:r>
            <a:r>
              <a:rPr lang="en-US" sz="2400" cap="none" dirty="0" smtClean="0">
                <a:solidFill>
                  <a:srgbClr val="800000"/>
                </a:solidFill>
              </a:rPr>
              <a:t>)</a:t>
            </a:r>
            <a:endParaRPr lang="en-US" sz="4000" cap="none" dirty="0" smtClean="0">
              <a:solidFill>
                <a:srgbClr val="800000"/>
              </a:solidFill>
            </a:endParaRPr>
          </a:p>
        </p:txBody>
      </p:sp>
      <p:sp>
        <p:nvSpPr>
          <p:cNvPr id="15362" name="Slide Number Placeholder 4"/>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D0A2D0B-FCBE-2046-925A-EECAD55108EF}" type="slidenum">
              <a:rPr lang="en-US" sz="1200">
                <a:solidFill>
                  <a:schemeClr val="tx2"/>
                </a:solidFill>
              </a:rPr>
              <a:pPr/>
              <a:t>88</a:t>
            </a:fld>
            <a:endParaRPr lang="en-US" sz="1200">
              <a:solidFill>
                <a:schemeClr val="tx2"/>
              </a:solidFill>
            </a:endParaRPr>
          </a:p>
        </p:txBody>
      </p:sp>
      <p:pic>
        <p:nvPicPr>
          <p:cNvPr id="24" name="Image 4" descr="PL_comb_muMHContour_Preliminary_ggllllComb.eps"/>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57200" y="2974898"/>
            <a:ext cx="4040188" cy="2900516"/>
          </a:xfrm>
          <a:prstGeom prst="rect">
            <a:avLst/>
          </a:prstGeom>
        </p:spPr>
      </p:pic>
      <p:pic>
        <p:nvPicPr>
          <p:cNvPr id="1198082" name="Picture 2" descr="https://atlas.web.cern.ch/Atlas/GROUPS/PHYSICS/PAPERS/HIGG-2012-27/fig_011.png"/>
          <p:cNvPicPr>
            <a:picLocks noGrp="1" noChangeAspect="1" noChangeArrowheads="1"/>
          </p:cNvPicPr>
          <p:nvPr>
            <p:ph sz="quarter" idx="4"/>
          </p:nvPr>
        </p:nvPicPr>
        <p:blipFill>
          <a:blip r:embed="rId4" cstate="print"/>
          <a:srcRect/>
          <a:stretch>
            <a:fillRect/>
          </a:stretch>
        </p:blipFill>
        <p:spPr bwMode="auto">
          <a:xfrm>
            <a:off x="4485369" y="2924944"/>
            <a:ext cx="4047071" cy="2905041"/>
          </a:xfrm>
          <a:prstGeom prst="rect">
            <a:avLst/>
          </a:prstGeom>
          <a:noFill/>
        </p:spPr>
      </p:pic>
    </p:spTree>
    <p:extLst>
      <p:ext uri="{BB962C8B-B14F-4D97-AF65-F5344CB8AC3E}">
        <p14:creationId xmlns="" xmlns:p14="http://schemas.microsoft.com/office/powerpoint/2010/main" val="21141735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GB" sz="4800" dirty="0" smtClean="0">
                <a:solidFill>
                  <a:srgbClr val="FFC000"/>
                </a:solidFill>
                <a:latin typeface="Trebuchet MS" pitchFamily="32" charset="0"/>
              </a:rPr>
              <a:t>ATLAS Higgs mass?</a:t>
            </a:r>
            <a:endParaRPr lang="en-GB" dirty="0"/>
          </a:p>
        </p:txBody>
      </p:sp>
      <p:sp>
        <p:nvSpPr>
          <p:cNvPr id="19" name="Text Placeholder 18"/>
          <p:cNvSpPr>
            <a:spLocks noGrp="1"/>
          </p:cNvSpPr>
          <p:nvPr>
            <p:ph type="body" idx="1"/>
          </p:nvPr>
        </p:nvSpPr>
        <p:spPr/>
        <p:txBody>
          <a:bodyPr>
            <a:normAutofit/>
          </a:bodyPr>
          <a:lstStyle/>
          <a:p>
            <a:r>
              <a:rPr lang="en-GB" cap="none" dirty="0" smtClean="0"/>
              <a:t>ATLAS (new)</a:t>
            </a:r>
          </a:p>
          <a:p>
            <a:endParaRPr lang="en-GB" cap="none" dirty="0" smtClean="0"/>
          </a:p>
        </p:txBody>
      </p:sp>
      <p:sp>
        <p:nvSpPr>
          <p:cNvPr id="15362" name="Slide Number Placeholder 4"/>
          <p:cNvSpPr>
            <a:spLocks noGrp="1"/>
          </p:cNvSpPr>
          <p:nvPr>
            <p:ph type="sldNum" sz="quarter" idx="12"/>
          </p:nvPr>
        </p:nvSpPr>
        <p:spPr>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fld id="{6D0A2D0B-FCBE-2046-925A-EECAD55108EF}" type="slidenum">
              <a:rPr lang="en-US" sz="1200">
                <a:solidFill>
                  <a:schemeClr val="tx2"/>
                </a:solidFill>
              </a:rPr>
              <a:pPr/>
              <a:t>89</a:t>
            </a:fld>
            <a:endParaRPr lang="en-US" sz="1200">
              <a:solidFill>
                <a:schemeClr val="tx2"/>
              </a:solidFill>
            </a:endParaRPr>
          </a:p>
        </p:txBody>
      </p:sp>
      <p:pic>
        <p:nvPicPr>
          <p:cNvPr id="1232899" name="Picture 3"/>
          <p:cNvPicPr>
            <a:picLocks noGrp="1" noChangeAspect="1" noChangeArrowheads="1"/>
          </p:cNvPicPr>
          <p:nvPr>
            <p:ph sz="half" idx="2"/>
          </p:nvPr>
        </p:nvPicPr>
        <p:blipFill>
          <a:blip r:embed="rId3" cstate="print"/>
          <a:srcRect/>
          <a:stretch>
            <a:fillRect/>
          </a:stretch>
        </p:blipFill>
        <p:spPr bwMode="auto">
          <a:xfrm>
            <a:off x="457200" y="2477728"/>
            <a:ext cx="4040188" cy="3894857"/>
          </a:xfrm>
          <a:prstGeom prst="rect">
            <a:avLst/>
          </a:prstGeom>
          <a:noFill/>
          <a:ln w="9525">
            <a:noFill/>
            <a:miter lim="800000"/>
            <a:headEnd/>
            <a:tailEnd/>
          </a:ln>
        </p:spPr>
      </p:pic>
      <p:pic>
        <p:nvPicPr>
          <p:cNvPr id="1232900" name="Picture 4"/>
          <p:cNvPicPr>
            <a:picLocks noChangeAspect="1" noChangeArrowheads="1"/>
          </p:cNvPicPr>
          <p:nvPr/>
        </p:nvPicPr>
        <p:blipFill>
          <a:blip r:embed="rId4" cstate="print"/>
          <a:srcRect/>
          <a:stretch>
            <a:fillRect/>
          </a:stretch>
        </p:blipFill>
        <p:spPr bwMode="auto">
          <a:xfrm>
            <a:off x="323850" y="2060848"/>
            <a:ext cx="8496300" cy="476250"/>
          </a:xfrm>
          <a:prstGeom prst="rect">
            <a:avLst/>
          </a:prstGeom>
          <a:noFill/>
          <a:ln w="9525">
            <a:noFill/>
            <a:miter lim="800000"/>
            <a:headEnd/>
            <a:tailEnd/>
          </a:ln>
        </p:spPr>
      </p:pic>
      <p:pic>
        <p:nvPicPr>
          <p:cNvPr id="1232901" name="Picture 5"/>
          <p:cNvPicPr>
            <a:picLocks noGrp="1" noChangeAspect="1" noChangeArrowheads="1"/>
          </p:cNvPicPr>
          <p:nvPr>
            <p:ph sz="quarter" idx="4"/>
          </p:nvPr>
        </p:nvPicPr>
        <p:blipFill>
          <a:blip r:embed="rId5" cstate="print"/>
          <a:srcRect/>
          <a:stretch>
            <a:fillRect/>
          </a:stretch>
        </p:blipFill>
        <p:spPr bwMode="auto">
          <a:xfrm>
            <a:off x="4645025" y="2486754"/>
            <a:ext cx="4041775" cy="3876805"/>
          </a:xfrm>
          <a:prstGeom prst="rect">
            <a:avLst/>
          </a:prstGeom>
          <a:noFill/>
          <a:ln w="9525">
            <a:noFill/>
            <a:miter lim="800000"/>
            <a:headEnd/>
            <a:tailEnd/>
          </a:ln>
        </p:spPr>
      </p:pic>
    </p:spTree>
    <p:extLst>
      <p:ext uri="{BB962C8B-B14F-4D97-AF65-F5344CB8AC3E}">
        <p14:creationId xmlns="" xmlns:p14="http://schemas.microsoft.com/office/powerpoint/2010/main" val="2114173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37186"/>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pic>
        <p:nvPicPr>
          <p:cNvPr id="5" name="Picture 12" descr="summaryPlotICHEP2012-v4.png"/>
          <p:cNvPicPr preferRelativeResize="0">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342" y="1945185"/>
            <a:ext cx="5402265" cy="3644902"/>
          </a:xfrm>
          <a:prstGeom prst="rect">
            <a:avLst/>
          </a:prstGeom>
          <a:solidFill>
            <a:srgbClr val="FFFFFF"/>
          </a:solidFill>
          <a:ln>
            <a:solidFill>
              <a:srgbClr val="FFFFFF"/>
            </a:solidFill>
          </a:ln>
        </p:spPr>
      </p:pic>
      <p:pic>
        <p:nvPicPr>
          <p:cNvPr id="6" name="Image 28" descr="2PU.png"/>
          <p:cNvPicPr>
            <a:picLocks noChangeAspect="1"/>
          </p:cNvPicPr>
          <p:nvPr/>
        </p:nvPicPr>
        <p:blipFill rotWithShape="1">
          <a:blip r:embed="rId4" cstate="print">
            <a:biLevel thresh="25000"/>
            <a:alphaModFix amt="53000"/>
            <a:extLst>
              <a:ext uri="{28A0092B-C50C-407E-A947-70E740481C1C}">
                <a14:useLocalDpi xmlns:a14="http://schemas.microsoft.com/office/drawing/2010/main" xmlns="" val="0"/>
              </a:ext>
            </a:extLst>
          </a:blip>
          <a:srcRect l="66984" t="9331" b="48263"/>
          <a:stretch/>
        </p:blipFill>
        <p:spPr bwMode="auto">
          <a:xfrm flipV="1">
            <a:off x="1716223" y="5552978"/>
            <a:ext cx="1143796" cy="1016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 29" descr="7PU.png"/>
          <p:cNvPicPr>
            <a:picLocks noChangeAspect="1"/>
          </p:cNvPicPr>
          <p:nvPr/>
        </p:nvPicPr>
        <p:blipFill rotWithShape="1">
          <a:blip r:embed="rId5" cstate="print">
            <a:biLevel thresh="25000"/>
            <a:alphaModFix amt="53000"/>
            <a:extLst>
              <a:ext uri="{28A0092B-C50C-407E-A947-70E740481C1C}">
                <a14:useLocalDpi xmlns:a14="http://schemas.microsoft.com/office/drawing/2010/main" xmlns="" val="0"/>
              </a:ext>
            </a:extLst>
          </a:blip>
          <a:srcRect l="20517" t="21576" r="53915" b="55192"/>
          <a:stretch/>
        </p:blipFill>
        <p:spPr bwMode="auto">
          <a:xfrm flipV="1">
            <a:off x="2884623" y="5562969"/>
            <a:ext cx="1138405" cy="1034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age 7" descr="hi-zee-JiveXML_169206_310336.png"/>
          <p:cNvPicPr>
            <a:picLocks noChangeAspect="1"/>
          </p:cNvPicPr>
          <p:nvPr/>
        </p:nvPicPr>
        <p:blipFill rotWithShape="1">
          <a:blip r:embed="rId6" cstate="print">
            <a:biLevel thresh="25000"/>
            <a:alphaModFix amt="53000"/>
            <a:extLst>
              <a:ext uri="{28A0092B-C50C-407E-A947-70E740481C1C}">
                <a14:useLocalDpi xmlns:a14="http://schemas.microsoft.com/office/drawing/2010/main" xmlns="" val="0"/>
              </a:ext>
            </a:extLst>
          </a:blip>
          <a:srcRect l="18471" t="31661" r="55873" b="32675"/>
          <a:stretch/>
        </p:blipFill>
        <p:spPr>
          <a:xfrm flipV="1">
            <a:off x="4073828" y="5541709"/>
            <a:ext cx="1203918" cy="1027876"/>
          </a:xfrm>
          <a:prstGeom prst="rect">
            <a:avLst/>
          </a:prstGeom>
        </p:spPr>
      </p:pic>
      <p:sp>
        <p:nvSpPr>
          <p:cNvPr id="3" name="ZoneTexte 2"/>
          <p:cNvSpPr txBox="1"/>
          <p:nvPr/>
        </p:nvSpPr>
        <p:spPr>
          <a:xfrm>
            <a:off x="825500" y="5841337"/>
            <a:ext cx="801823" cy="369332"/>
          </a:xfrm>
          <a:prstGeom prst="rect">
            <a:avLst/>
          </a:prstGeom>
          <a:noFill/>
        </p:spPr>
        <p:txBody>
          <a:bodyPr wrap="none" rtlCol="0">
            <a:spAutoFit/>
          </a:bodyPr>
          <a:lstStyle/>
          <a:p>
            <a:r>
              <a:rPr lang="fr-FR" dirty="0" smtClean="0">
                <a:solidFill>
                  <a:schemeClr val="bg1">
                    <a:lumMod val="50000"/>
                  </a:schemeClr>
                </a:solidFill>
              </a:rPr>
              <a:t>No PU</a:t>
            </a:r>
            <a:endParaRPr lang="fr-FR" dirty="0">
              <a:solidFill>
                <a:schemeClr val="bg1">
                  <a:lumMod val="50000"/>
                </a:schemeClr>
              </a:solidFill>
            </a:endParaRPr>
          </a:p>
        </p:txBody>
      </p:sp>
      <p:pic>
        <p:nvPicPr>
          <p:cNvPr id="16" name="Picture 16" descr="crosssections2010.pdf"/>
          <p:cNvPicPr>
            <a:picLocks noChangeAspect="1"/>
          </p:cNvPicPr>
          <p:nvPr/>
        </p:nvPicPr>
        <p:blipFill rotWithShape="1">
          <a:blip r:embed="rId7" cstate="print"/>
          <a:srcRect t="2147" r="7656"/>
          <a:stretch/>
        </p:blipFill>
        <p:spPr>
          <a:xfrm>
            <a:off x="5469607" y="434929"/>
            <a:ext cx="3598194" cy="5369339"/>
          </a:xfrm>
          <a:prstGeom prst="rect">
            <a:avLst/>
          </a:prstGeom>
          <a:noFill/>
          <a:ln w="28575" cap="flat" cmpd="sng" algn="ctr">
            <a:noFill/>
            <a:prstDash val="solid"/>
            <a:round/>
            <a:headEnd type="none" w="med" len="med"/>
            <a:tailEnd type="none" w="med" len="med"/>
          </a:ln>
        </p:spPr>
      </p:pic>
      <p:cxnSp>
        <p:nvCxnSpPr>
          <p:cNvPr id="18" name="Connecteur droit 17"/>
          <p:cNvCxnSpPr/>
          <p:nvPr/>
        </p:nvCxnSpPr>
        <p:spPr>
          <a:xfrm>
            <a:off x="1371600" y="2376987"/>
            <a:ext cx="4098007" cy="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5469607" y="2376987"/>
            <a:ext cx="537493" cy="40640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1154339" y="5285287"/>
            <a:ext cx="4098007" cy="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5252346" y="4167687"/>
            <a:ext cx="754754" cy="111760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7" name="ZoneTexte 5"/>
          <p:cNvSpPr txBox="1">
            <a:spLocks noChangeArrowheads="1"/>
          </p:cNvSpPr>
          <p:nvPr/>
        </p:nvSpPr>
        <p:spPr bwMode="auto">
          <a:xfrm>
            <a:off x="154519" y="916282"/>
            <a:ext cx="5596858" cy="109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pPr>
            <a:r>
              <a:rPr lang="en-US" sz="1400" dirty="0" smtClean="0">
                <a:solidFill>
                  <a:schemeClr val="tx2"/>
                </a:solidFill>
                <a:latin typeface="Trebuchet MS"/>
                <a:cs typeface="Trebuchet MS"/>
              </a:rPr>
              <a:t>Theory and simulation “</a:t>
            </a:r>
            <a:r>
              <a:rPr lang="en-US" sz="1400" dirty="0">
                <a:solidFill>
                  <a:schemeClr val="tx2"/>
                </a:solidFill>
                <a:latin typeface="Trebuchet MS"/>
                <a:cs typeface="Trebuchet MS"/>
              </a:rPr>
              <a:t>Next-to…” revolution </a:t>
            </a:r>
            <a:r>
              <a:rPr lang="en-US" sz="1400" dirty="0" smtClean="0">
                <a:solidFill>
                  <a:schemeClr val="tx2"/>
                </a:solidFill>
                <a:latin typeface="Trebuchet MS"/>
                <a:cs typeface="Trebuchet MS"/>
              </a:rPr>
              <a:t>:</a:t>
            </a:r>
            <a:endParaRPr lang="en-US" sz="1200" dirty="0" smtClean="0">
              <a:solidFill>
                <a:srgbClr val="1F497D"/>
              </a:solidFill>
              <a:latin typeface="Trebuchet MS"/>
              <a:cs typeface="Trebuchet MS"/>
            </a:endParaRPr>
          </a:p>
          <a:p>
            <a:pPr marL="285750" indent="-285750" eaLnBrk="1" hangingPunct="1">
              <a:spcAft>
                <a:spcPts val="600"/>
              </a:spcAft>
              <a:buFontTx/>
              <a:buChar char="-"/>
            </a:pPr>
            <a:r>
              <a:rPr lang="en-US" sz="1200" dirty="0" smtClean="0">
                <a:solidFill>
                  <a:srgbClr val="1F497D"/>
                </a:solidFill>
                <a:latin typeface="Trebuchet MS"/>
                <a:cs typeface="Trebuchet MS"/>
              </a:rPr>
              <a:t>NNLO </a:t>
            </a:r>
            <a:r>
              <a:rPr lang="en-US" sz="1200" dirty="0">
                <a:solidFill>
                  <a:srgbClr val="1F497D"/>
                </a:solidFill>
                <a:latin typeface="Trebuchet MS"/>
                <a:cs typeface="Trebuchet MS"/>
              </a:rPr>
              <a:t>PDFs </a:t>
            </a:r>
            <a:r>
              <a:rPr lang="en-US" sz="1200" dirty="0" smtClean="0">
                <a:solidFill>
                  <a:srgbClr val="1F497D"/>
                </a:solidFill>
                <a:latin typeface="Trebuchet MS"/>
                <a:cs typeface="Trebuchet MS"/>
              </a:rPr>
              <a:t>sets</a:t>
            </a:r>
          </a:p>
          <a:p>
            <a:pPr marL="285750" indent="-285750" eaLnBrk="1" hangingPunct="1">
              <a:spcAft>
                <a:spcPts val="600"/>
              </a:spcAft>
              <a:buFontTx/>
              <a:buChar char="-"/>
            </a:pPr>
            <a:r>
              <a:rPr lang="en-US" sz="1200" dirty="0" smtClean="0">
                <a:solidFill>
                  <a:srgbClr val="1F497D"/>
                </a:solidFill>
                <a:latin typeface="Trebuchet MS"/>
                <a:cs typeface="Trebuchet MS"/>
              </a:rPr>
              <a:t>Calculations at unprecedented order in perturbation theory</a:t>
            </a:r>
          </a:p>
          <a:p>
            <a:pPr marL="285750" indent="-285750" eaLnBrk="1" hangingPunct="1">
              <a:spcAft>
                <a:spcPts val="600"/>
              </a:spcAft>
              <a:buFontTx/>
              <a:buChar char="-"/>
            </a:pPr>
            <a:r>
              <a:rPr lang="en-US" sz="1200" dirty="0" smtClean="0">
                <a:solidFill>
                  <a:srgbClr val="1F497D"/>
                </a:solidFill>
                <a:latin typeface="Trebuchet MS"/>
                <a:cs typeface="Trebuchet MS"/>
              </a:rPr>
              <a:t>Parton </a:t>
            </a:r>
            <a:r>
              <a:rPr lang="en-US" sz="1200" dirty="0">
                <a:solidFill>
                  <a:srgbClr val="1F497D"/>
                </a:solidFill>
                <a:latin typeface="Trebuchet MS"/>
                <a:cs typeface="Trebuchet MS"/>
              </a:rPr>
              <a:t>Shower (and Matrix Element matching) improvements </a:t>
            </a:r>
            <a:endParaRPr lang="en-US" sz="1200" dirty="0" smtClean="0">
              <a:solidFill>
                <a:srgbClr val="1F497D"/>
              </a:solidFill>
              <a:latin typeface="Trebuchet MS"/>
              <a:cs typeface="Trebuchet MS"/>
            </a:endParaRPr>
          </a:p>
        </p:txBody>
      </p:sp>
      <p:sp>
        <p:nvSpPr>
          <p:cNvPr id="10" name="Rectangle 9"/>
          <p:cNvSpPr/>
          <p:nvPr/>
        </p:nvSpPr>
        <p:spPr>
          <a:xfrm>
            <a:off x="6057895" y="2796087"/>
            <a:ext cx="2726271" cy="1282700"/>
          </a:xfrm>
          <a:prstGeom prst="rect">
            <a:avLst/>
          </a:prstGeom>
          <a:solidFill>
            <a:srgbClr val="FF0000">
              <a:alpha val="1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6057895" y="2796087"/>
            <a:ext cx="2726271" cy="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6057895" y="4078787"/>
            <a:ext cx="2726271" cy="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 name="Espace réservé du numéro de diapositive 3"/>
          <p:cNvSpPr>
            <a:spLocks noGrp="1"/>
          </p:cNvSpPr>
          <p:nvPr>
            <p:ph type="sldNum" sz="quarter" idx="12"/>
          </p:nvPr>
        </p:nvSpPr>
        <p:spPr/>
        <p:txBody>
          <a:bodyPr/>
          <a:lstStyle/>
          <a:p>
            <a:fld id="{21F6B277-27B0-704C-8D8E-3F2BE0D94335}" type="slidenum">
              <a:rPr lang="fr-FR" smtClean="0"/>
              <a:pPr/>
              <a:t>9</a:t>
            </a:fld>
            <a:endParaRPr lang="fr-FR"/>
          </a:p>
        </p:txBody>
      </p:sp>
      <p:sp>
        <p:nvSpPr>
          <p:cNvPr id="20" name="Rectangle 4"/>
          <p:cNvSpPr>
            <a:spLocks noChangeArrowheads="1"/>
          </p:cNvSpPr>
          <p:nvPr/>
        </p:nvSpPr>
        <p:spPr bwMode="auto">
          <a:xfrm>
            <a:off x="179512" y="224664"/>
            <a:ext cx="5705439" cy="570300"/>
          </a:xfrm>
          <a:prstGeom prst="rect">
            <a:avLst/>
          </a:prstGeom>
          <a:solidFill>
            <a:schemeClr val="tx1"/>
          </a:solidFill>
          <a:ln w="9525">
            <a:noFill/>
            <a:round/>
            <a:headEnd/>
            <a:tailEnd/>
          </a:ln>
          <a:effectLst/>
        </p:spPr>
        <p:txBody>
          <a:bodyPr lIns="81639" tIns="42452" rIns="81639" bIns="42452" anchor="ctr"/>
          <a:lstStyle/>
          <a:p>
            <a:pPr>
              <a:tabLst>
                <a:tab pos="656650" algn="l"/>
                <a:tab pos="1313299" algn="l"/>
                <a:tab pos="1969949" algn="l"/>
                <a:tab pos="2626599" algn="l"/>
                <a:tab pos="3283248" algn="l"/>
                <a:tab pos="3939898" algn="l"/>
                <a:tab pos="4596548" algn="l"/>
                <a:tab pos="5253198" algn="l"/>
                <a:tab pos="5909847" algn="l"/>
                <a:tab pos="6566497" algn="l"/>
              </a:tabLst>
              <a:defRPr/>
            </a:pPr>
            <a:r>
              <a:rPr lang="en-GB" sz="2400" dirty="0" smtClean="0">
                <a:solidFill>
                  <a:schemeClr val="accent1"/>
                </a:solidFill>
                <a:effectLst>
                  <a:outerShdw blurRad="38100" dist="38100" dir="2700000">
                    <a:srgbClr val="000000"/>
                  </a:outerShdw>
                </a:effectLst>
                <a:cs typeface="Arial"/>
              </a:rPr>
              <a:t>Overview of electroweak and top processes</a:t>
            </a:r>
          </a:p>
        </p:txBody>
      </p:sp>
      <p:sp>
        <p:nvSpPr>
          <p:cNvPr id="22" name="Text Box 5"/>
          <p:cNvSpPr txBox="1">
            <a:spLocks noChangeArrowheads="1"/>
          </p:cNvSpPr>
          <p:nvPr/>
        </p:nvSpPr>
        <p:spPr bwMode="auto">
          <a:xfrm>
            <a:off x="5364088" y="5657671"/>
            <a:ext cx="3600400" cy="1015663"/>
          </a:xfrm>
          <a:prstGeom prst="rect">
            <a:avLst/>
          </a:prstGeom>
          <a:noFill/>
          <a:ln w="9525">
            <a:no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200" dirty="0" smtClean="0">
                <a:solidFill>
                  <a:srgbClr val="000000"/>
                </a:solidFill>
                <a:effectLst/>
                <a:latin typeface="Trebuchet MS"/>
                <a:cs typeface="Trebuchet MS"/>
              </a:rPr>
              <a:t>Number of events </a:t>
            </a:r>
            <a:r>
              <a:rPr lang="en-US" sz="1200" dirty="0" smtClean="0">
                <a:solidFill>
                  <a:srgbClr val="FF0000"/>
                </a:solidFill>
                <a:effectLst/>
                <a:latin typeface="Trebuchet MS"/>
                <a:cs typeface="Trebuchet MS"/>
              </a:rPr>
              <a:t>selected</a:t>
            </a:r>
            <a:r>
              <a:rPr lang="en-US" sz="1200" dirty="0" smtClean="0">
                <a:solidFill>
                  <a:srgbClr val="000000"/>
                </a:solidFill>
                <a:effectLst/>
                <a:latin typeface="Trebuchet MS"/>
                <a:cs typeface="Trebuchet MS"/>
              </a:rPr>
              <a:t> in full 2010-12 dataset</a:t>
            </a:r>
          </a:p>
          <a:p>
            <a:endParaRPr lang="en-US" sz="1200" dirty="0">
              <a:solidFill>
                <a:srgbClr val="000000"/>
              </a:solidFill>
              <a:effectLst/>
              <a:latin typeface="Trebuchet MS"/>
              <a:cs typeface="Trebuchet MS"/>
            </a:endParaRPr>
          </a:p>
          <a:p>
            <a:r>
              <a:rPr lang="en-US" sz="1200" dirty="0" smtClean="0">
                <a:solidFill>
                  <a:srgbClr val="000000"/>
                </a:solidFill>
                <a:effectLst/>
                <a:latin typeface="Trebuchet MS"/>
                <a:cs typeface="Trebuchet MS"/>
              </a:rPr>
              <a:t>W </a:t>
            </a:r>
            <a:r>
              <a:rPr lang="en-US" sz="1200" dirty="0" smtClean="0">
                <a:solidFill>
                  <a:srgbClr val="000000"/>
                </a:solidFill>
                <a:effectLst/>
                <a:latin typeface="Trebuchet MS"/>
                <a:cs typeface="Trebuchet MS"/>
                <a:sym typeface="Wingdings"/>
              </a:rPr>
              <a:t> </a:t>
            </a:r>
            <a:r>
              <a:rPr lang="en-US" sz="1200" dirty="0" err="1" smtClean="0">
                <a:solidFill>
                  <a:srgbClr val="000000"/>
                </a:solidFill>
                <a:effectLst/>
                <a:latin typeface="Trebuchet MS"/>
                <a:cs typeface="Trebuchet MS"/>
                <a:sym typeface="Wingdings"/>
              </a:rPr>
              <a:t>l</a:t>
            </a:r>
            <a:r>
              <a:rPr lang="en-US" sz="1200" dirty="0" err="1" smtClean="0">
                <a:solidFill>
                  <a:srgbClr val="000000"/>
                </a:solidFill>
                <a:effectLst/>
                <a:latin typeface="Trebuchet MS"/>
                <a:ea typeface="Lucida Grande"/>
                <a:cs typeface="Trebuchet MS"/>
                <a:sym typeface="Wingdings"/>
              </a:rPr>
              <a:t>ν</a:t>
            </a:r>
            <a:r>
              <a:rPr lang="en-US" sz="1200" dirty="0" smtClean="0">
                <a:solidFill>
                  <a:srgbClr val="000000"/>
                </a:solidFill>
                <a:effectLst/>
                <a:latin typeface="Trebuchet MS"/>
                <a:cs typeface="Trebuchet MS"/>
                <a:sym typeface="Wingdings"/>
              </a:rPr>
              <a:t>    ~ 100 M</a:t>
            </a:r>
          </a:p>
          <a:p>
            <a:r>
              <a:rPr lang="en-US" sz="1200" dirty="0" smtClean="0">
                <a:solidFill>
                  <a:srgbClr val="000000"/>
                </a:solidFill>
                <a:effectLst/>
                <a:latin typeface="Trebuchet MS"/>
                <a:cs typeface="Trebuchet MS"/>
                <a:sym typeface="Wingdings"/>
              </a:rPr>
              <a:t>Z </a:t>
            </a:r>
            <a:r>
              <a:rPr lang="en-US" sz="1200" dirty="0" err="1" smtClean="0">
                <a:solidFill>
                  <a:srgbClr val="000000"/>
                </a:solidFill>
                <a:effectLst/>
                <a:latin typeface="Trebuchet MS"/>
                <a:cs typeface="Trebuchet MS"/>
                <a:sym typeface="Wingdings"/>
              </a:rPr>
              <a:t>ll</a:t>
            </a:r>
            <a:r>
              <a:rPr lang="en-US" sz="1200" dirty="0" smtClean="0">
                <a:solidFill>
                  <a:srgbClr val="000000"/>
                </a:solidFill>
                <a:effectLst/>
                <a:latin typeface="Trebuchet MS"/>
                <a:cs typeface="Trebuchet MS"/>
                <a:sym typeface="Wingdings"/>
              </a:rPr>
              <a:t>       ~  10 M</a:t>
            </a:r>
            <a:endParaRPr lang="en-US" sz="1200" dirty="0">
              <a:solidFill>
                <a:srgbClr val="000000"/>
              </a:solidFill>
              <a:effectLst/>
              <a:latin typeface="Trebuchet MS"/>
              <a:cs typeface="Trebuchet MS"/>
              <a:sym typeface="Wingdings"/>
            </a:endParaRPr>
          </a:p>
          <a:p>
            <a:r>
              <a:rPr lang="en-US" sz="1200" dirty="0" err="1" smtClean="0">
                <a:solidFill>
                  <a:srgbClr val="000000"/>
                </a:solidFill>
                <a:effectLst/>
                <a:latin typeface="Trebuchet MS"/>
                <a:cs typeface="Trebuchet MS"/>
              </a:rPr>
              <a:t>tt</a:t>
            </a:r>
            <a:r>
              <a:rPr lang="en-US" sz="1200" dirty="0" smtClean="0">
                <a:solidFill>
                  <a:srgbClr val="000000"/>
                </a:solidFill>
                <a:effectLst/>
                <a:latin typeface="Trebuchet MS"/>
                <a:cs typeface="Trebuchet MS"/>
              </a:rPr>
              <a:t> </a:t>
            </a:r>
            <a:r>
              <a:rPr lang="en-US" sz="1200" dirty="0" smtClean="0">
                <a:solidFill>
                  <a:srgbClr val="000000"/>
                </a:solidFill>
                <a:effectLst/>
                <a:latin typeface="Trebuchet MS"/>
                <a:cs typeface="Trebuchet MS"/>
                <a:sym typeface="Wingdings"/>
              </a:rPr>
              <a:t> </a:t>
            </a:r>
            <a:r>
              <a:rPr lang="en-US" sz="1200" dirty="0" err="1" smtClean="0">
                <a:solidFill>
                  <a:srgbClr val="000000"/>
                </a:solidFill>
                <a:effectLst/>
                <a:latin typeface="Trebuchet MS"/>
                <a:cs typeface="Trebuchet MS"/>
                <a:sym typeface="Wingdings"/>
              </a:rPr>
              <a:t>l+X</a:t>
            </a:r>
            <a:r>
              <a:rPr lang="en-US" sz="1200" dirty="0" smtClean="0">
                <a:solidFill>
                  <a:srgbClr val="000000"/>
                </a:solidFill>
                <a:effectLst/>
                <a:latin typeface="Trebuchet MS"/>
                <a:cs typeface="Trebuchet MS"/>
                <a:sym typeface="Wingdings"/>
              </a:rPr>
              <a:t>   ~  0.4 M </a:t>
            </a:r>
            <a:r>
              <a:rPr lang="en-US" sz="1050" dirty="0" smtClean="0">
                <a:solidFill>
                  <a:srgbClr val="3366FF"/>
                </a:solidFill>
                <a:effectLst/>
                <a:latin typeface="Trebuchet MS"/>
                <a:cs typeface="Trebuchet MS"/>
                <a:sym typeface="Wingdings"/>
              </a:rPr>
              <a:t>(top factory)</a:t>
            </a:r>
          </a:p>
        </p:txBody>
      </p:sp>
    </p:spTree>
    <p:extLst>
      <p:ext uri="{BB962C8B-B14F-4D97-AF65-F5344CB8AC3E}">
        <p14:creationId xmlns:p14="http://schemas.microsoft.com/office/powerpoint/2010/main" xmlns="" val="11492136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499992" y="764704"/>
            <a:ext cx="4536504" cy="5693866"/>
          </a:xfrm>
          <a:prstGeom prst="rect">
            <a:avLst/>
          </a:prstGeom>
          <a:noFill/>
        </p:spPr>
        <p:txBody>
          <a:bodyPr wrap="square" rtlCol="0">
            <a:spAutoFit/>
          </a:bodyPr>
          <a:lstStyle/>
          <a:p>
            <a:r>
              <a:rPr lang="en-US" dirty="0" smtClean="0"/>
              <a:t>Main 4l Mass Scale systematic uncertainties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sz="800" dirty="0" smtClean="0"/>
          </a:p>
          <a:p>
            <a:endParaRPr lang="en-US" dirty="0" smtClean="0"/>
          </a:p>
          <a:p>
            <a:r>
              <a:rPr lang="en-US" dirty="0" smtClean="0"/>
              <a:t>Further </a:t>
            </a:r>
            <a:r>
              <a:rPr lang="en-US" dirty="0"/>
              <a:t>investigation and extensive </a:t>
            </a:r>
            <a:r>
              <a:rPr lang="en-US" dirty="0" smtClean="0"/>
              <a:t>checks have not led to additional substantial sources of systematic uncertainty:</a:t>
            </a:r>
          </a:p>
          <a:p>
            <a:endParaRPr lang="en-US" sz="1400" dirty="0" smtClean="0"/>
          </a:p>
          <a:p>
            <a:r>
              <a:rPr lang="en-US" sz="1400" dirty="0" smtClean="0"/>
              <a:t>	- </a:t>
            </a:r>
            <a:r>
              <a:rPr lang="en-US" sz="1400" dirty="0" smtClean="0">
                <a:sym typeface="Wingdings"/>
              </a:rPr>
              <a:t>Measurement </a:t>
            </a:r>
            <a:r>
              <a:rPr lang="en-US" sz="1400" dirty="0">
                <a:sym typeface="Wingdings"/>
              </a:rPr>
              <a:t>with </a:t>
            </a:r>
            <a:r>
              <a:rPr lang="en-US" sz="1400" dirty="0" smtClean="0">
                <a:sym typeface="Wingdings"/>
              </a:rPr>
              <a:t>MS and ID alone</a:t>
            </a:r>
            <a:endParaRPr lang="en-US" sz="1400" dirty="0">
              <a:sym typeface="Wingdings"/>
            </a:endParaRPr>
          </a:p>
          <a:p>
            <a:r>
              <a:rPr lang="en-US" sz="1400" dirty="0">
                <a:sym typeface="Wingdings"/>
              </a:rPr>
              <a:t>	</a:t>
            </a:r>
            <a:r>
              <a:rPr lang="en-US" sz="1400" dirty="0" smtClean="0">
                <a:sym typeface="Wingdings"/>
              </a:rPr>
              <a:t>- Local </a:t>
            </a:r>
            <a:r>
              <a:rPr lang="en-US" sz="1400" dirty="0">
                <a:sym typeface="Wingdings"/>
              </a:rPr>
              <a:t>detector biases checked event by </a:t>
            </a:r>
            <a:r>
              <a:rPr lang="en-US" sz="1400" dirty="0" smtClean="0">
                <a:sym typeface="Wingdings"/>
              </a:rPr>
              <a:t>event</a:t>
            </a:r>
          </a:p>
          <a:p>
            <a:r>
              <a:rPr lang="en-US" sz="1400" dirty="0">
                <a:sym typeface="Wingdings"/>
              </a:rPr>
              <a:t>	</a:t>
            </a:r>
            <a:r>
              <a:rPr lang="en-US" sz="1400" dirty="0" smtClean="0">
                <a:sym typeface="Wingdings"/>
              </a:rPr>
              <a:t>- Local resolution effects checked using </a:t>
            </a:r>
            <a:r>
              <a:rPr lang="en-US" sz="1400" dirty="0">
                <a:sym typeface="Wingdings"/>
              </a:rPr>
              <a:t>event</a:t>
            </a:r>
            <a:r>
              <a:rPr lang="en-US" sz="1400" dirty="0" smtClean="0">
                <a:sym typeface="Wingdings"/>
              </a:rPr>
              <a:t>-	by</a:t>
            </a:r>
            <a:r>
              <a:rPr lang="en-US" sz="1400" dirty="0">
                <a:sym typeface="Wingdings"/>
              </a:rPr>
              <a:t>-event </a:t>
            </a:r>
            <a:r>
              <a:rPr lang="en-US" sz="1400" dirty="0" smtClean="0">
                <a:sym typeface="Wingdings"/>
              </a:rPr>
              <a:t>error; </a:t>
            </a:r>
          </a:p>
          <a:p>
            <a:r>
              <a:rPr lang="en-US" sz="1400" dirty="0">
                <a:sym typeface="Wingdings"/>
              </a:rPr>
              <a:t>	</a:t>
            </a:r>
            <a:r>
              <a:rPr lang="en-US" sz="1400" dirty="0" smtClean="0">
                <a:sym typeface="Wingdings"/>
              </a:rPr>
              <a:t>- kinematic </a:t>
            </a:r>
            <a:r>
              <a:rPr lang="en-US" sz="1400" dirty="0">
                <a:sym typeface="Wingdings"/>
              </a:rPr>
              <a:t>distributions in agreement with </a:t>
            </a:r>
            <a:r>
              <a:rPr lang="en-US" sz="1400" dirty="0" smtClean="0">
                <a:sym typeface="Wingdings"/>
              </a:rPr>
              <a:t>	expectation</a:t>
            </a:r>
          </a:p>
          <a:p>
            <a:r>
              <a:rPr lang="en-US" sz="1400" dirty="0">
                <a:sym typeface="Wingdings"/>
              </a:rPr>
              <a:t>	</a:t>
            </a:r>
            <a:r>
              <a:rPr lang="en-US" sz="1400" dirty="0" smtClean="0">
                <a:sym typeface="Wingdings"/>
              </a:rPr>
              <a:t>- FSR simulation</a:t>
            </a:r>
          </a:p>
          <a:p>
            <a:r>
              <a:rPr lang="en-US" sz="1400" dirty="0">
                <a:sym typeface="Wingdings"/>
              </a:rPr>
              <a:t>	</a:t>
            </a:r>
            <a:r>
              <a:rPr lang="en-US" sz="1400" dirty="0" smtClean="0">
                <a:sym typeface="Wingdings"/>
              </a:rPr>
              <a:t>- Different mass reconstruction using Z</a:t>
            </a:r>
            <a:r>
              <a:rPr lang="en-US" sz="1400" dirty="0">
                <a:sym typeface="Wingdings"/>
              </a:rPr>
              <a:t>-mass </a:t>
            </a:r>
            <a:r>
              <a:rPr lang="en-US" sz="1400" dirty="0" smtClean="0">
                <a:sym typeface="Wingdings"/>
              </a:rPr>
              <a:t>	constraint </a:t>
            </a:r>
            <a:r>
              <a:rPr lang="en-US" sz="1400" dirty="0">
                <a:sym typeface="Wingdings"/>
              </a:rPr>
              <a:t>(+400 MeV shift</a:t>
            </a:r>
            <a:r>
              <a:rPr lang="en-US" sz="1400" dirty="0" smtClean="0">
                <a:sym typeface="Wingdings"/>
              </a:rPr>
              <a:t>)</a:t>
            </a:r>
            <a:endParaRPr lang="en-US" sz="1400" dirty="0">
              <a:sym typeface="Wingdings"/>
            </a:endParaRPr>
          </a:p>
        </p:txBody>
      </p:sp>
      <p:graphicFrame>
        <p:nvGraphicFramePr>
          <p:cNvPr id="10" name="Tableau 9"/>
          <p:cNvGraphicFramePr>
            <a:graphicFrameLocks noGrp="1"/>
          </p:cNvGraphicFramePr>
          <p:nvPr>
            <p:extLst>
              <p:ext uri="{D42A27DB-BD31-4B8C-83A1-F6EECF244321}">
                <p14:modId xmlns:p14="http://schemas.microsoft.com/office/powerpoint/2010/main" xmlns="" val="3765832013"/>
              </p:ext>
            </p:extLst>
          </p:nvPr>
        </p:nvGraphicFramePr>
        <p:xfrm>
          <a:off x="4864100" y="1281688"/>
          <a:ext cx="3932326" cy="1859280"/>
        </p:xfrm>
        <a:graphic>
          <a:graphicData uri="http://schemas.openxmlformats.org/drawingml/2006/table">
            <a:tbl>
              <a:tblPr firstRow="1" bandRow="1">
                <a:tableStyleId>{5940675A-B579-460E-94D1-54222C63F5DA}</a:tableStyleId>
              </a:tblPr>
              <a:tblGrid>
                <a:gridCol w="1966163"/>
                <a:gridCol w="1966163"/>
              </a:tblGrid>
              <a:tr h="360131">
                <a:tc>
                  <a:txBody>
                    <a:bodyPr/>
                    <a:lstStyle/>
                    <a:p>
                      <a:r>
                        <a:rPr lang="fr-FR" sz="1400" dirty="0" smtClean="0"/>
                        <a:t>Source</a:t>
                      </a:r>
                      <a:endParaRPr lang="fr-FR" sz="1400" dirty="0"/>
                    </a:p>
                  </a:txBody>
                  <a:tcPr/>
                </a:tc>
                <a:tc>
                  <a:txBody>
                    <a:bodyPr/>
                    <a:lstStyle/>
                    <a:p>
                      <a:pPr algn="ctr"/>
                      <a:r>
                        <a:rPr lang="fr-FR" sz="1400" dirty="0" smtClean="0"/>
                        <a:t>Relative Mass</a:t>
                      </a:r>
                      <a:r>
                        <a:rPr lang="fr-FR" sz="1400" baseline="0" dirty="0" smtClean="0"/>
                        <a:t> </a:t>
                      </a:r>
                      <a:r>
                        <a:rPr lang="fr-FR" sz="1400" baseline="0" dirty="0" err="1" smtClean="0"/>
                        <a:t>Scale</a:t>
                      </a:r>
                      <a:r>
                        <a:rPr lang="fr-FR" sz="1400" baseline="0" dirty="0" smtClean="0"/>
                        <a:t> </a:t>
                      </a:r>
                      <a:r>
                        <a:rPr lang="fr-FR" sz="1400" baseline="0" dirty="0" err="1" smtClean="0"/>
                        <a:t>Effect</a:t>
                      </a:r>
                      <a:endParaRPr lang="fr-FR" sz="1400" dirty="0"/>
                    </a:p>
                  </a:txBody>
                  <a:tcPr/>
                </a:tc>
              </a:tr>
              <a:tr h="360131">
                <a:tc>
                  <a:txBody>
                    <a:bodyPr/>
                    <a:lstStyle/>
                    <a:p>
                      <a:r>
                        <a:rPr lang="fr-FR" sz="1400" dirty="0" err="1" smtClean="0">
                          <a:solidFill>
                            <a:srgbClr val="3E87FF"/>
                          </a:solidFill>
                        </a:rPr>
                        <a:t>Absolute</a:t>
                      </a:r>
                      <a:r>
                        <a:rPr lang="fr-FR" sz="1400" dirty="0" smtClean="0">
                          <a:solidFill>
                            <a:srgbClr val="3E87FF"/>
                          </a:solidFill>
                        </a:rPr>
                        <a:t> </a:t>
                      </a:r>
                      <a:r>
                        <a:rPr lang="fr-FR" sz="1400" dirty="0" err="1" smtClean="0">
                          <a:solidFill>
                            <a:srgbClr val="3E87FF"/>
                          </a:solidFill>
                        </a:rPr>
                        <a:t>Energy</a:t>
                      </a:r>
                      <a:r>
                        <a:rPr lang="fr-FR" sz="1400" dirty="0" smtClean="0">
                          <a:solidFill>
                            <a:srgbClr val="3E87FF"/>
                          </a:solidFill>
                        </a:rPr>
                        <a:t> </a:t>
                      </a:r>
                      <a:r>
                        <a:rPr lang="fr-FR" sz="1400" dirty="0" err="1" smtClean="0">
                          <a:solidFill>
                            <a:srgbClr val="3E87FF"/>
                          </a:solidFill>
                        </a:rPr>
                        <a:t>scale</a:t>
                      </a:r>
                      <a:r>
                        <a:rPr lang="fr-FR" sz="1400" dirty="0" smtClean="0">
                          <a:solidFill>
                            <a:srgbClr val="3E87FF"/>
                          </a:solidFill>
                        </a:rPr>
                        <a:t> calibration </a:t>
                      </a:r>
                      <a:r>
                        <a:rPr lang="fr-FR" sz="1400" dirty="0" err="1" smtClean="0">
                          <a:solidFill>
                            <a:srgbClr val="3E87FF"/>
                          </a:solidFill>
                        </a:rPr>
                        <a:t>from</a:t>
                      </a:r>
                      <a:r>
                        <a:rPr lang="fr-FR" sz="1400" dirty="0" smtClean="0">
                          <a:solidFill>
                            <a:srgbClr val="3E87FF"/>
                          </a:solidFill>
                        </a:rPr>
                        <a:t> Z</a:t>
                      </a:r>
                      <a:endParaRPr lang="fr-FR" sz="1400" dirty="0">
                        <a:solidFill>
                          <a:srgbClr val="3E87FF"/>
                        </a:solidFill>
                      </a:endParaRPr>
                    </a:p>
                  </a:txBody>
                  <a:tcPr/>
                </a:tc>
                <a:tc>
                  <a:txBody>
                    <a:bodyPr/>
                    <a:lstStyle/>
                    <a:p>
                      <a:pPr algn="ctr"/>
                      <a:r>
                        <a:rPr lang="fr-FR" sz="1400" dirty="0" smtClean="0">
                          <a:solidFill>
                            <a:srgbClr val="3E87FF"/>
                          </a:solidFill>
                        </a:rPr>
                        <a:t>0.4%</a:t>
                      </a:r>
                      <a:endParaRPr lang="fr-FR" sz="1400" dirty="0">
                        <a:solidFill>
                          <a:srgbClr val="3E87FF"/>
                        </a:solidFill>
                      </a:endParaRPr>
                    </a:p>
                  </a:txBody>
                  <a:tcPr/>
                </a:tc>
              </a:tr>
              <a:tr h="360131">
                <a:tc>
                  <a:txBody>
                    <a:bodyPr/>
                    <a:lstStyle/>
                    <a:p>
                      <a:r>
                        <a:rPr lang="fr-FR" sz="1400" dirty="0" err="1" smtClean="0"/>
                        <a:t>Low</a:t>
                      </a:r>
                      <a:r>
                        <a:rPr lang="fr-FR" sz="1400" dirty="0" smtClean="0"/>
                        <a:t> transverse </a:t>
                      </a:r>
                      <a:r>
                        <a:rPr lang="fr-FR" sz="1400" dirty="0" err="1" smtClean="0"/>
                        <a:t>energy</a:t>
                      </a:r>
                      <a:r>
                        <a:rPr lang="fr-FR" sz="1400" dirty="0" smtClean="0"/>
                        <a:t> </a:t>
                      </a:r>
                      <a:r>
                        <a:rPr lang="fr-FR" sz="1400" dirty="0" err="1" smtClean="0"/>
                        <a:t>electrons</a:t>
                      </a:r>
                      <a:endParaRPr lang="fr-FR" sz="1400" dirty="0"/>
                    </a:p>
                  </a:txBody>
                  <a:tcPr/>
                </a:tc>
                <a:tc>
                  <a:txBody>
                    <a:bodyPr/>
                    <a:lstStyle/>
                    <a:p>
                      <a:pPr algn="ctr"/>
                      <a:r>
                        <a:rPr lang="fr-FR" sz="1400" dirty="0" smtClean="0"/>
                        <a:t>0.2%</a:t>
                      </a:r>
                      <a:endParaRPr lang="fr-FR" sz="1400" dirty="0"/>
                    </a:p>
                  </a:txBody>
                  <a:tcPr/>
                </a:tc>
              </a:tr>
              <a:tr h="238654">
                <a:tc>
                  <a:txBody>
                    <a:bodyPr/>
                    <a:lstStyle/>
                    <a:p>
                      <a:r>
                        <a:rPr lang="fr-FR" sz="1400" dirty="0" smtClean="0"/>
                        <a:t>Muon </a:t>
                      </a:r>
                      <a:r>
                        <a:rPr lang="fr-FR" sz="1400" dirty="0" err="1" smtClean="0"/>
                        <a:t>momentum</a:t>
                      </a:r>
                      <a:r>
                        <a:rPr lang="fr-FR" sz="1400" baseline="0" dirty="0" smtClean="0"/>
                        <a:t> </a:t>
                      </a:r>
                      <a:r>
                        <a:rPr lang="fr-FR" sz="1400" baseline="0" dirty="0" err="1" smtClean="0"/>
                        <a:t>scale</a:t>
                      </a:r>
                      <a:endParaRPr lang="fr-FR" sz="1400" dirty="0"/>
                    </a:p>
                  </a:txBody>
                  <a:tcPr/>
                </a:tc>
                <a:tc>
                  <a:txBody>
                    <a:bodyPr/>
                    <a:lstStyle/>
                    <a:p>
                      <a:pPr algn="ctr"/>
                      <a:r>
                        <a:rPr lang="fr-FR" sz="1400" dirty="0" smtClean="0"/>
                        <a:t>0.2%</a:t>
                      </a:r>
                      <a:endParaRPr lang="fr-FR" sz="1400" dirty="0"/>
                    </a:p>
                  </a:txBody>
                  <a:tcPr/>
                </a:tc>
              </a:tr>
            </a:tbl>
          </a:graphicData>
        </a:graphic>
      </p:graphicFrame>
      <p:sp>
        <p:nvSpPr>
          <p:cNvPr id="11" name="ZoneTexte 10"/>
          <p:cNvSpPr txBox="1"/>
          <p:nvPr/>
        </p:nvSpPr>
        <p:spPr>
          <a:xfrm>
            <a:off x="129120" y="760051"/>
            <a:ext cx="4946936" cy="5416868"/>
          </a:xfrm>
          <a:prstGeom prst="rect">
            <a:avLst/>
          </a:prstGeom>
          <a:noFill/>
        </p:spPr>
        <p:txBody>
          <a:bodyPr wrap="square" rtlCol="0">
            <a:spAutoFit/>
          </a:bodyPr>
          <a:lstStyle/>
          <a:p>
            <a:r>
              <a:rPr lang="en-US" dirty="0" smtClean="0"/>
              <a:t>Main Mass Scale systematic uncertainties </a:t>
            </a:r>
          </a:p>
          <a:p>
            <a:r>
              <a:rPr lang="en-US" dirty="0" smtClean="0"/>
              <a:t>(also considered in ICHEP studies)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Further </a:t>
            </a:r>
            <a:r>
              <a:rPr lang="en-US" dirty="0"/>
              <a:t>investigation and extensive </a:t>
            </a:r>
            <a:r>
              <a:rPr lang="en-US" dirty="0" smtClean="0"/>
              <a:t>checks </a:t>
            </a:r>
          </a:p>
          <a:p>
            <a:r>
              <a:rPr lang="en-US" dirty="0" smtClean="0"/>
              <a:t>lead to additional sources of systematic uncertainties:</a:t>
            </a:r>
          </a:p>
          <a:p>
            <a:endParaRPr lang="en-US" sz="1400" dirty="0" smtClean="0"/>
          </a:p>
          <a:p>
            <a:r>
              <a:rPr lang="en-US" sz="1400" dirty="0" smtClean="0"/>
              <a:t>	- </a:t>
            </a:r>
            <a:r>
              <a:rPr lang="en-US" sz="1400" dirty="0" err="1"/>
              <a:t>LAr</a:t>
            </a:r>
            <a:r>
              <a:rPr lang="en-US" sz="1400" dirty="0"/>
              <a:t> </a:t>
            </a:r>
            <a:r>
              <a:rPr lang="en-US" sz="1400" dirty="0" smtClean="0"/>
              <a:t> Strips relative calibration (0.2%)</a:t>
            </a:r>
          </a:p>
          <a:p>
            <a:r>
              <a:rPr lang="en-US" sz="1400" dirty="0" smtClean="0"/>
              <a:t>	- Photon energy resolution (0.15%)</a:t>
            </a:r>
          </a:p>
          <a:p>
            <a:r>
              <a:rPr lang="en-US" sz="1400" dirty="0" smtClean="0"/>
              <a:t>	- Calibration of the high gain (0.15%)</a:t>
            </a:r>
          </a:p>
          <a:p>
            <a:r>
              <a:rPr lang="en-US" sz="1400" dirty="0" smtClean="0"/>
              <a:t>	- </a:t>
            </a:r>
            <a:r>
              <a:rPr lang="en-US" sz="1400" dirty="0" err="1" smtClean="0"/>
              <a:t>Mis</a:t>
            </a:r>
            <a:r>
              <a:rPr lang="en-US" sz="1400" dirty="0" smtClean="0"/>
              <a:t>-classification due to fake conversions (0.13%)</a:t>
            </a:r>
          </a:p>
          <a:p>
            <a:r>
              <a:rPr lang="en-US" sz="1400" dirty="0" smtClean="0"/>
              <a:t>	- </a:t>
            </a:r>
            <a:r>
              <a:rPr lang="en-US" sz="1400" dirty="0" err="1" smtClean="0"/>
              <a:t>Backgound</a:t>
            </a:r>
            <a:r>
              <a:rPr lang="en-US" sz="1400" dirty="0" smtClean="0"/>
              <a:t> modeling (0.1%)</a:t>
            </a:r>
          </a:p>
          <a:p>
            <a:r>
              <a:rPr lang="en-US" sz="1400" dirty="0" smtClean="0"/>
              <a:t>	- Lateral shower development simulation (0.1%)</a:t>
            </a:r>
          </a:p>
          <a:p>
            <a:r>
              <a:rPr lang="en-US" sz="1400" dirty="0"/>
              <a:t>	</a:t>
            </a:r>
            <a:r>
              <a:rPr lang="en-US" sz="1400" dirty="0" smtClean="0"/>
              <a:t>- Effect of PV choice (0.03%)</a:t>
            </a:r>
          </a:p>
        </p:txBody>
      </p:sp>
      <p:graphicFrame>
        <p:nvGraphicFramePr>
          <p:cNvPr id="12" name="Tableau 11"/>
          <p:cNvGraphicFramePr>
            <a:graphicFrameLocks noGrp="1"/>
          </p:cNvGraphicFramePr>
          <p:nvPr>
            <p:extLst>
              <p:ext uri="{D42A27DB-BD31-4B8C-83A1-F6EECF244321}">
                <p14:modId xmlns:p14="http://schemas.microsoft.com/office/powerpoint/2010/main" xmlns="" val="220590891"/>
              </p:ext>
            </p:extLst>
          </p:nvPr>
        </p:nvGraphicFramePr>
        <p:xfrm>
          <a:off x="218019" y="1428368"/>
          <a:ext cx="3962570" cy="2072640"/>
        </p:xfrm>
        <a:graphic>
          <a:graphicData uri="http://schemas.openxmlformats.org/drawingml/2006/table">
            <a:tbl>
              <a:tblPr firstRow="1" bandRow="1">
                <a:tableStyleId>{5940675A-B579-460E-94D1-54222C63F5DA}</a:tableStyleId>
              </a:tblPr>
              <a:tblGrid>
                <a:gridCol w="1981285"/>
                <a:gridCol w="1981285"/>
              </a:tblGrid>
              <a:tr h="360131">
                <a:tc>
                  <a:txBody>
                    <a:bodyPr/>
                    <a:lstStyle/>
                    <a:p>
                      <a:r>
                        <a:rPr lang="fr-FR" sz="1400" dirty="0" smtClean="0"/>
                        <a:t>Source</a:t>
                      </a:r>
                      <a:endParaRPr lang="fr-FR" sz="1400" dirty="0"/>
                    </a:p>
                  </a:txBody>
                  <a:tcPr/>
                </a:tc>
                <a:tc>
                  <a:txBody>
                    <a:bodyPr/>
                    <a:lstStyle/>
                    <a:p>
                      <a:pPr algn="ctr"/>
                      <a:r>
                        <a:rPr lang="fr-FR" sz="1400" dirty="0" smtClean="0"/>
                        <a:t>Relative Mass</a:t>
                      </a:r>
                      <a:r>
                        <a:rPr lang="fr-FR" sz="1400" baseline="0" dirty="0" smtClean="0"/>
                        <a:t> </a:t>
                      </a:r>
                      <a:r>
                        <a:rPr lang="fr-FR" sz="1400" baseline="0" dirty="0" err="1" smtClean="0"/>
                        <a:t>Scale</a:t>
                      </a:r>
                      <a:r>
                        <a:rPr lang="fr-FR" sz="1400" baseline="0" dirty="0" smtClean="0"/>
                        <a:t> </a:t>
                      </a:r>
                      <a:r>
                        <a:rPr lang="fr-FR" sz="1400" baseline="0" dirty="0" err="1" smtClean="0"/>
                        <a:t>Effect</a:t>
                      </a:r>
                      <a:endParaRPr lang="fr-FR" sz="1400" dirty="0"/>
                    </a:p>
                  </a:txBody>
                  <a:tcPr/>
                </a:tc>
              </a:tr>
              <a:tr h="360131">
                <a:tc>
                  <a:txBody>
                    <a:bodyPr/>
                    <a:lstStyle/>
                    <a:p>
                      <a:r>
                        <a:rPr lang="fr-FR" sz="1400" dirty="0" err="1" smtClean="0">
                          <a:solidFill>
                            <a:srgbClr val="3E87FF"/>
                          </a:solidFill>
                        </a:rPr>
                        <a:t>Absolute</a:t>
                      </a:r>
                      <a:r>
                        <a:rPr lang="fr-FR" sz="1400" dirty="0" smtClean="0">
                          <a:solidFill>
                            <a:srgbClr val="3E87FF"/>
                          </a:solidFill>
                        </a:rPr>
                        <a:t> </a:t>
                      </a:r>
                      <a:r>
                        <a:rPr lang="fr-FR" sz="1400" dirty="0" err="1" smtClean="0">
                          <a:solidFill>
                            <a:srgbClr val="3E87FF"/>
                          </a:solidFill>
                        </a:rPr>
                        <a:t>Energy</a:t>
                      </a:r>
                      <a:r>
                        <a:rPr lang="fr-FR" sz="1400" dirty="0" smtClean="0">
                          <a:solidFill>
                            <a:srgbClr val="3E87FF"/>
                          </a:solidFill>
                        </a:rPr>
                        <a:t> </a:t>
                      </a:r>
                      <a:r>
                        <a:rPr lang="fr-FR" sz="1400" dirty="0" err="1" smtClean="0">
                          <a:solidFill>
                            <a:srgbClr val="3E87FF"/>
                          </a:solidFill>
                        </a:rPr>
                        <a:t>scale</a:t>
                      </a:r>
                      <a:r>
                        <a:rPr lang="fr-FR" sz="1400" dirty="0" smtClean="0">
                          <a:solidFill>
                            <a:srgbClr val="3E87FF"/>
                          </a:solidFill>
                        </a:rPr>
                        <a:t> calibration </a:t>
                      </a:r>
                      <a:r>
                        <a:rPr lang="fr-FR" sz="1400" dirty="0" err="1" smtClean="0">
                          <a:solidFill>
                            <a:srgbClr val="3E87FF"/>
                          </a:solidFill>
                        </a:rPr>
                        <a:t>from</a:t>
                      </a:r>
                      <a:r>
                        <a:rPr lang="fr-FR" sz="1400" dirty="0" smtClean="0">
                          <a:solidFill>
                            <a:srgbClr val="3E87FF"/>
                          </a:solidFill>
                        </a:rPr>
                        <a:t> Z</a:t>
                      </a:r>
                      <a:endParaRPr lang="fr-FR" sz="1400" dirty="0">
                        <a:solidFill>
                          <a:srgbClr val="3E87FF"/>
                        </a:solidFill>
                      </a:endParaRPr>
                    </a:p>
                  </a:txBody>
                  <a:tcPr/>
                </a:tc>
                <a:tc>
                  <a:txBody>
                    <a:bodyPr/>
                    <a:lstStyle/>
                    <a:p>
                      <a:pPr algn="ctr"/>
                      <a:r>
                        <a:rPr lang="fr-FR" sz="1400" dirty="0" smtClean="0">
                          <a:solidFill>
                            <a:srgbClr val="3E87FF"/>
                          </a:solidFill>
                        </a:rPr>
                        <a:t>0.3%</a:t>
                      </a:r>
                      <a:endParaRPr lang="fr-FR" sz="1400" dirty="0">
                        <a:solidFill>
                          <a:srgbClr val="3E87FF"/>
                        </a:solidFill>
                      </a:endParaRPr>
                    </a:p>
                  </a:txBody>
                  <a:tcPr/>
                </a:tc>
              </a:tr>
              <a:tr h="360131">
                <a:tc>
                  <a:txBody>
                    <a:bodyPr/>
                    <a:lstStyle/>
                    <a:p>
                      <a:r>
                        <a:rPr lang="fr-FR" sz="1400" dirty="0" err="1" smtClean="0"/>
                        <a:t>Upstream</a:t>
                      </a:r>
                      <a:r>
                        <a:rPr lang="fr-FR" sz="1400" dirty="0" smtClean="0"/>
                        <a:t> </a:t>
                      </a:r>
                      <a:r>
                        <a:rPr lang="fr-FR" sz="1400" dirty="0" err="1" smtClean="0"/>
                        <a:t>material</a:t>
                      </a:r>
                      <a:r>
                        <a:rPr lang="fr-FR" sz="1400" dirty="0" smtClean="0"/>
                        <a:t> simulation </a:t>
                      </a:r>
                      <a:r>
                        <a:rPr lang="fr-FR" sz="1400" dirty="0" err="1" smtClean="0"/>
                        <a:t>inaccuracies</a:t>
                      </a:r>
                      <a:endParaRPr lang="fr-FR" sz="1400" dirty="0"/>
                    </a:p>
                  </a:txBody>
                  <a:tcPr/>
                </a:tc>
                <a:tc>
                  <a:txBody>
                    <a:bodyPr/>
                    <a:lstStyle/>
                    <a:p>
                      <a:pPr algn="ctr"/>
                      <a:r>
                        <a:rPr lang="fr-FR" sz="1400" dirty="0" smtClean="0"/>
                        <a:t>0.3%</a:t>
                      </a:r>
                      <a:endParaRPr lang="fr-FR" sz="1400" dirty="0"/>
                    </a:p>
                  </a:txBody>
                  <a:tcPr/>
                </a:tc>
              </a:tr>
              <a:tr h="360131">
                <a:tc>
                  <a:txBody>
                    <a:bodyPr/>
                    <a:lstStyle/>
                    <a:p>
                      <a:r>
                        <a:rPr lang="fr-FR" sz="1400" dirty="0" err="1" smtClean="0"/>
                        <a:t>Pre</a:t>
                      </a:r>
                      <a:r>
                        <a:rPr lang="fr-FR" sz="1400" dirty="0" smtClean="0"/>
                        <a:t>-Sampler </a:t>
                      </a:r>
                      <a:r>
                        <a:rPr lang="fr-FR" sz="1400" dirty="0" err="1" smtClean="0"/>
                        <a:t>energy</a:t>
                      </a:r>
                      <a:r>
                        <a:rPr lang="fr-FR" sz="1400" dirty="0" smtClean="0"/>
                        <a:t> </a:t>
                      </a:r>
                      <a:r>
                        <a:rPr lang="fr-FR" sz="1400" dirty="0" err="1" smtClean="0"/>
                        <a:t>scale</a:t>
                      </a:r>
                      <a:endParaRPr lang="fr-FR" sz="1400" dirty="0"/>
                    </a:p>
                  </a:txBody>
                  <a:tcPr/>
                </a:tc>
                <a:tc>
                  <a:txBody>
                    <a:bodyPr/>
                    <a:lstStyle/>
                    <a:p>
                      <a:pPr algn="ctr"/>
                      <a:r>
                        <a:rPr lang="fr-FR" sz="1400" dirty="0" smtClean="0"/>
                        <a:t>0.1%</a:t>
                      </a:r>
                      <a:endParaRPr lang="fr-FR" sz="1400" dirty="0"/>
                    </a:p>
                  </a:txBody>
                  <a:tcPr/>
                </a:tc>
              </a:tr>
            </a:tbl>
          </a:graphicData>
        </a:graphic>
      </p:graphicFrame>
      <p:sp>
        <p:nvSpPr>
          <p:cNvPr id="2" name="Espace réservé du numéro de diapositive 1"/>
          <p:cNvSpPr>
            <a:spLocks noGrp="1"/>
          </p:cNvSpPr>
          <p:nvPr>
            <p:ph type="sldNum" sz="quarter" idx="12"/>
          </p:nvPr>
        </p:nvSpPr>
        <p:spPr/>
        <p:txBody>
          <a:bodyPr/>
          <a:lstStyle/>
          <a:p>
            <a:fld id="{21F6B277-27B0-704C-8D8E-3F2BE0D94335}" type="slidenum">
              <a:rPr lang="fr-FR" smtClean="0"/>
              <a:pPr/>
              <a:t>90</a:t>
            </a:fld>
            <a:endParaRPr lang="fr-FR"/>
          </a:p>
        </p:txBody>
      </p:sp>
      <p:sp>
        <p:nvSpPr>
          <p:cNvPr id="9" name="Rectangle 3"/>
          <p:cNvSpPr>
            <a:spLocks noChangeArrowheads="1"/>
          </p:cNvSpPr>
          <p:nvPr/>
        </p:nvSpPr>
        <p:spPr bwMode="auto">
          <a:xfrm>
            <a:off x="308160" y="224664"/>
            <a:ext cx="8080264" cy="540040"/>
          </a:xfrm>
          <a:prstGeom prst="rect">
            <a:avLst/>
          </a:prstGeom>
          <a:solidFill>
            <a:schemeClr val="tx1"/>
          </a:solidFill>
          <a:ln w="9525">
            <a:noFill/>
            <a:round/>
            <a:headEnd/>
            <a:tailEnd/>
          </a:ln>
          <a:effectLst/>
        </p:spPr>
        <p:txBody>
          <a:bodyPr lIns="81639" tIns="42452" rIns="81639" bIns="42452" anchor="ctr"/>
          <a:lstStyle/>
          <a:p>
            <a:r>
              <a:rPr lang="en-US" sz="2400" i="1" dirty="0" smtClean="0">
                <a:solidFill>
                  <a:srgbClr val="FFC000"/>
                </a:solidFill>
                <a:latin typeface="Trebuchet MS"/>
                <a:cs typeface="Trebuchet MS"/>
              </a:rPr>
              <a:t>H</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a:t>
            </a:r>
            <a:r>
              <a:rPr lang="en-US" sz="2400" i="1" dirty="0" err="1" smtClean="0">
                <a:solidFill>
                  <a:srgbClr val="FFC000"/>
                </a:solidFill>
                <a:latin typeface="Symbol" charset="2"/>
                <a:cs typeface="Symbol" charset="2"/>
              </a:rPr>
              <a:t>gg</a:t>
            </a:r>
            <a:r>
              <a:rPr lang="en-US" sz="2400" i="1" dirty="0" smtClean="0">
                <a:solidFill>
                  <a:srgbClr val="FFC000"/>
                </a:solidFill>
                <a:latin typeface="Symbol" charset="2"/>
                <a:cs typeface="Symbol" charset="2"/>
              </a:rPr>
              <a:t>  </a:t>
            </a:r>
            <a:r>
              <a:rPr lang="en-US" sz="2400" dirty="0" smtClean="0">
                <a:solidFill>
                  <a:srgbClr val="FFC000"/>
                </a:solidFill>
                <a:latin typeface="Trebuchet MS"/>
                <a:cs typeface="Trebuchet MS"/>
              </a:rPr>
              <a:t>and </a:t>
            </a:r>
            <a:r>
              <a:rPr lang="en-US" sz="2400" i="1" dirty="0" smtClean="0">
                <a:solidFill>
                  <a:srgbClr val="FFC000"/>
                </a:solidFill>
                <a:latin typeface="Trebuchet MS"/>
                <a:cs typeface="Trebuchet MS"/>
              </a:rPr>
              <a:t>H</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4l Mass Scale Systematic Uncertainties </a:t>
            </a:r>
          </a:p>
        </p:txBody>
      </p:sp>
    </p:spTree>
    <p:extLst>
      <p:ext uri="{BB962C8B-B14F-4D97-AF65-F5344CB8AC3E}">
        <p14:creationId xmlns:p14="http://schemas.microsoft.com/office/powerpoint/2010/main" xmlns="" val="14315430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g_007.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5067300" cy="3431822"/>
          </a:xfrm>
          <a:prstGeom prst="rect">
            <a:avLst/>
          </a:prstGeom>
        </p:spPr>
      </p:pic>
      <p:pic>
        <p:nvPicPr>
          <p:cNvPr id="6" name="Image 5" descr="fig_017.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0286" y="3107038"/>
            <a:ext cx="3896314" cy="3738262"/>
          </a:xfrm>
          <a:prstGeom prst="rect">
            <a:avLst/>
          </a:prstGeom>
        </p:spPr>
      </p:pic>
      <p:pic>
        <p:nvPicPr>
          <p:cNvPr id="7" name="Image 6" descr="fig_009.eps"/>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51400" y="3056238"/>
            <a:ext cx="3896313" cy="3738262"/>
          </a:xfrm>
          <a:prstGeom prst="rect">
            <a:avLst/>
          </a:prstGeom>
        </p:spPr>
      </p:pic>
      <p:pic>
        <p:nvPicPr>
          <p:cNvPr id="10" name="Image 9" descr="fig_022b.eps"/>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20954" y="76200"/>
            <a:ext cx="3238401" cy="3107038"/>
          </a:xfrm>
          <a:prstGeom prst="rect">
            <a:avLst/>
          </a:prstGeom>
        </p:spPr>
      </p:pic>
      <p:sp>
        <p:nvSpPr>
          <p:cNvPr id="11" name="Espace réservé du numéro de diapositive 10"/>
          <p:cNvSpPr>
            <a:spLocks noGrp="1"/>
          </p:cNvSpPr>
          <p:nvPr>
            <p:ph type="sldNum" sz="quarter" idx="12"/>
          </p:nvPr>
        </p:nvSpPr>
        <p:spPr/>
        <p:txBody>
          <a:bodyPr/>
          <a:lstStyle/>
          <a:p>
            <a:fld id="{21F6B277-27B0-704C-8D8E-3F2BE0D94335}" type="slidenum">
              <a:rPr lang="fr-FR" smtClean="0"/>
              <a:pPr/>
              <a:t>91</a:t>
            </a:fld>
            <a:endParaRPr lang="fr-FR"/>
          </a:p>
        </p:txBody>
      </p:sp>
    </p:spTree>
    <p:extLst>
      <p:ext uri="{BB962C8B-B14F-4D97-AF65-F5344CB8AC3E}">
        <p14:creationId xmlns:p14="http://schemas.microsoft.com/office/powerpoint/2010/main" xmlns="" val="33425415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2"/>
          <p:cNvSpPr txBox="1"/>
          <p:nvPr/>
        </p:nvSpPr>
        <p:spPr>
          <a:xfrm>
            <a:off x="2882900" y="1399412"/>
            <a:ext cx="3384147" cy="307777"/>
          </a:xfrm>
          <a:prstGeom prst="rect">
            <a:avLst/>
          </a:prstGeom>
          <a:noFill/>
          <a:ln>
            <a:noFill/>
          </a:ln>
        </p:spPr>
        <p:txBody>
          <a:bodyPr wrap="none" rtlCol="0">
            <a:spAutoFit/>
          </a:bodyPr>
          <a:lstStyle/>
          <a:p>
            <a:r>
              <a:rPr lang="en-US" sz="1400" dirty="0" smtClean="0">
                <a:solidFill>
                  <a:srgbClr val="FF0000"/>
                </a:solidFill>
                <a:effectLst/>
                <a:latin typeface="Trebuchet MS"/>
                <a:cs typeface="Trebuchet MS"/>
              </a:rPr>
              <a:t>Main systematics on Yield and Migration</a:t>
            </a:r>
          </a:p>
        </p:txBody>
      </p:sp>
      <p:graphicFrame>
        <p:nvGraphicFramePr>
          <p:cNvPr id="8" name="Tableau 7"/>
          <p:cNvGraphicFramePr>
            <a:graphicFrameLocks noGrp="1"/>
          </p:cNvGraphicFramePr>
          <p:nvPr>
            <p:extLst>
              <p:ext uri="{D42A27DB-BD31-4B8C-83A1-F6EECF244321}">
                <p14:modId xmlns:p14="http://schemas.microsoft.com/office/powerpoint/2010/main" xmlns="" val="2521747380"/>
              </p:ext>
            </p:extLst>
          </p:nvPr>
        </p:nvGraphicFramePr>
        <p:xfrm>
          <a:off x="2247900" y="1935783"/>
          <a:ext cx="5003800" cy="4363416"/>
        </p:xfrm>
        <a:graphic>
          <a:graphicData uri="http://schemas.openxmlformats.org/drawingml/2006/table">
            <a:tbl>
              <a:tblPr firstRow="1" bandRow="1">
                <a:tableStyleId>{5940675A-B579-460E-94D1-54222C63F5DA}</a:tableStyleId>
              </a:tblPr>
              <a:tblGrid>
                <a:gridCol w="2501900"/>
                <a:gridCol w="2501900"/>
              </a:tblGrid>
              <a:tr h="363618">
                <a:tc>
                  <a:txBody>
                    <a:bodyPr/>
                    <a:lstStyle/>
                    <a:p>
                      <a:pPr algn="ctr"/>
                      <a:r>
                        <a:rPr lang="fr-FR" sz="1400" dirty="0" err="1" smtClean="0"/>
                        <a:t>Theory</a:t>
                      </a:r>
                      <a:r>
                        <a:rPr lang="fr-FR" sz="1400" dirty="0" smtClean="0"/>
                        <a:t> (PDF, </a:t>
                      </a:r>
                      <a:r>
                        <a:rPr lang="fr-FR" sz="1400" dirty="0" err="1" smtClean="0"/>
                        <a:t>scales</a:t>
                      </a:r>
                      <a:r>
                        <a:rPr lang="fr-FR" sz="1400" dirty="0" smtClean="0"/>
                        <a:t>, a</a:t>
                      </a:r>
                      <a:r>
                        <a:rPr lang="fr-FR" sz="1400" baseline="-25000" dirty="0" smtClean="0"/>
                        <a:t>s</a:t>
                      </a:r>
                      <a:r>
                        <a:rPr lang="fr-FR" sz="1400" baseline="0" dirty="0" smtClean="0"/>
                        <a:t>)</a:t>
                      </a:r>
                      <a:endParaRPr lang="fr-FR" sz="1400" dirty="0">
                        <a:latin typeface="Trebuchet MS"/>
                        <a:cs typeface="Trebuchet MS"/>
                      </a:endParaRPr>
                    </a:p>
                  </a:txBody>
                  <a:tcPr anchor="ctr"/>
                </a:tc>
                <a:tc>
                  <a:txBody>
                    <a:bodyPr/>
                    <a:lstStyle/>
                    <a:p>
                      <a:pPr algn="ctr"/>
                      <a:r>
                        <a:rPr lang="fr-FR" sz="1400" dirty="0" smtClean="0"/>
                        <a:t>~12% (</a:t>
                      </a:r>
                      <a:r>
                        <a:rPr lang="fr-FR" sz="1400" dirty="0" err="1" smtClean="0"/>
                        <a:t>overall</a:t>
                      </a:r>
                      <a:r>
                        <a:rPr lang="fr-FR" sz="1400" dirty="0" smtClean="0"/>
                        <a:t>)</a:t>
                      </a:r>
                      <a:endParaRPr lang="fr-FR" sz="1400" dirty="0">
                        <a:latin typeface="Trebuchet MS"/>
                        <a:cs typeface="Trebuchet MS"/>
                      </a:endParaRPr>
                    </a:p>
                  </a:txBody>
                  <a:tcPr anchor="ctr"/>
                </a:tc>
              </a:tr>
              <a:tr h="363618">
                <a:tc>
                  <a:txBody>
                    <a:bodyPr/>
                    <a:lstStyle/>
                    <a:p>
                      <a:pPr algn="ctr"/>
                      <a:r>
                        <a:rPr lang="fr-FR" sz="1400" dirty="0" smtClean="0"/>
                        <a:t>g </a:t>
                      </a:r>
                      <a:r>
                        <a:rPr lang="fr-FR" sz="1400" dirty="0" err="1" smtClean="0"/>
                        <a:t>Efficiency</a:t>
                      </a:r>
                      <a:r>
                        <a:rPr lang="fr-FR" sz="1400" baseline="0" dirty="0" smtClean="0"/>
                        <a:t> </a:t>
                      </a:r>
                      <a:endParaRPr lang="fr-FR" sz="1400" dirty="0">
                        <a:latin typeface="Trebuchet MS"/>
                        <a:cs typeface="Trebuchet MS"/>
                      </a:endParaRPr>
                    </a:p>
                  </a:txBody>
                  <a:tcPr anchor="ctr"/>
                </a:tc>
                <a:tc>
                  <a:txBody>
                    <a:bodyPr/>
                    <a:lstStyle/>
                    <a:p>
                      <a:pPr algn="ctr"/>
                      <a:r>
                        <a:rPr lang="fr-FR" sz="1400" dirty="0" smtClean="0"/>
                        <a:t>5.3%</a:t>
                      </a:r>
                      <a:endParaRPr lang="fr-FR" sz="1400" dirty="0">
                        <a:latin typeface="Trebuchet MS"/>
                        <a:cs typeface="Trebuchet MS"/>
                      </a:endParaRPr>
                    </a:p>
                  </a:txBody>
                  <a:tcPr anchor="ctr"/>
                </a:tc>
              </a:tr>
              <a:tr h="363618">
                <a:tc>
                  <a:txBody>
                    <a:bodyPr/>
                    <a:lstStyle/>
                    <a:p>
                      <a:pPr algn="ctr"/>
                      <a:r>
                        <a:rPr lang="fr-FR" sz="1400" dirty="0" smtClean="0"/>
                        <a:t>Background</a:t>
                      </a:r>
                      <a:r>
                        <a:rPr lang="fr-FR" sz="1400" baseline="0" dirty="0" smtClean="0"/>
                        <a:t> Model</a:t>
                      </a:r>
                      <a:endParaRPr lang="fr-FR" sz="1400" dirty="0">
                        <a:latin typeface="Trebuchet MS"/>
                        <a:cs typeface="Trebuchet MS"/>
                      </a:endParaRPr>
                    </a:p>
                  </a:txBody>
                  <a:tcPr anchor="ctr"/>
                </a:tc>
                <a:tc>
                  <a:txBody>
                    <a:bodyPr/>
                    <a:lstStyle/>
                    <a:p>
                      <a:pPr algn="ctr"/>
                      <a:r>
                        <a:rPr lang="fr-FR" sz="1400" dirty="0" smtClean="0"/>
                        <a:t>~3%</a:t>
                      </a:r>
                      <a:endParaRPr lang="fr-FR" sz="1400" dirty="0">
                        <a:latin typeface="Trebuchet MS"/>
                        <a:cs typeface="Trebuchet MS"/>
                      </a:endParaRPr>
                    </a:p>
                  </a:txBody>
                  <a:tcPr anchor="ctr"/>
                </a:tc>
              </a:tr>
              <a:tr h="363618">
                <a:tc>
                  <a:txBody>
                    <a:bodyPr/>
                    <a:lstStyle/>
                    <a:p>
                      <a:pPr algn="ctr"/>
                      <a:r>
                        <a:rPr lang="fr-FR" sz="1400" dirty="0" err="1" smtClean="0"/>
                        <a:t>Luminosity</a:t>
                      </a:r>
                      <a:endParaRPr lang="fr-FR" sz="1400" dirty="0">
                        <a:latin typeface="Trebuchet MS"/>
                        <a:cs typeface="Trebuchet MS"/>
                      </a:endParaRPr>
                    </a:p>
                  </a:txBody>
                  <a:tcPr anchor="ctr"/>
                </a:tc>
                <a:tc>
                  <a:txBody>
                    <a:bodyPr/>
                    <a:lstStyle/>
                    <a:p>
                      <a:pPr algn="ctr"/>
                      <a:r>
                        <a:rPr lang="fr-FR" sz="1400" dirty="0" smtClean="0"/>
                        <a:t>3.9% and 3.6%</a:t>
                      </a:r>
                      <a:endParaRPr lang="fr-FR" sz="1400" dirty="0">
                        <a:latin typeface="Trebuchet MS"/>
                        <a:cs typeface="Trebuchet MS"/>
                      </a:endParaRPr>
                    </a:p>
                  </a:txBody>
                  <a:tcPr anchor="ctr"/>
                </a:tc>
              </a:tr>
              <a:tr h="363618">
                <a:tc>
                  <a:txBody>
                    <a:bodyPr/>
                    <a:lstStyle/>
                    <a:p>
                      <a:pPr algn="ctr"/>
                      <a:r>
                        <a:rPr lang="fr-FR" sz="1400" dirty="0" smtClean="0"/>
                        <a:t>Trigger</a:t>
                      </a:r>
                      <a:endParaRPr lang="fr-FR" sz="1400" dirty="0">
                        <a:latin typeface="Trebuchet MS"/>
                        <a:cs typeface="Trebuchet MS"/>
                      </a:endParaRPr>
                    </a:p>
                  </a:txBody>
                  <a:tcPr anchor="ctr"/>
                </a:tc>
                <a:tc>
                  <a:txBody>
                    <a:bodyPr/>
                    <a:lstStyle/>
                    <a:p>
                      <a:pPr algn="ctr"/>
                      <a:r>
                        <a:rPr lang="fr-FR" sz="1400" dirty="0" smtClean="0"/>
                        <a:t>0.5%</a:t>
                      </a:r>
                      <a:endParaRPr lang="fr-FR" sz="1400" dirty="0">
                        <a:latin typeface="Trebuchet MS"/>
                        <a:cs typeface="Trebuchet MS"/>
                      </a:endParaRPr>
                    </a:p>
                  </a:txBody>
                  <a:tcPr anchor="ctr"/>
                </a:tc>
              </a:tr>
              <a:tr h="363618">
                <a:tc>
                  <a:txBody>
                    <a:bodyPr/>
                    <a:lstStyle/>
                    <a:p>
                      <a:pPr algn="ctr"/>
                      <a:r>
                        <a:rPr lang="fr-FR" sz="1400" dirty="0" smtClean="0"/>
                        <a:t>Isolation</a:t>
                      </a:r>
                      <a:endParaRPr lang="fr-FR" sz="1400" dirty="0">
                        <a:latin typeface="Trebuchet MS"/>
                        <a:cs typeface="Trebuchet MS"/>
                      </a:endParaRPr>
                    </a:p>
                  </a:txBody>
                  <a:tcPr anchor="ctr"/>
                </a:tc>
                <a:tc>
                  <a:txBody>
                    <a:bodyPr/>
                    <a:lstStyle/>
                    <a:p>
                      <a:pPr algn="ctr"/>
                      <a:r>
                        <a:rPr lang="fr-FR" sz="1400" dirty="0" smtClean="0"/>
                        <a:t>1%</a:t>
                      </a:r>
                      <a:endParaRPr lang="fr-FR" sz="1400" dirty="0">
                        <a:latin typeface="Trebuchet MS"/>
                        <a:cs typeface="Trebuchet MS"/>
                      </a:endParaRPr>
                    </a:p>
                  </a:txBody>
                  <a:tcPr anchor="ctr"/>
                </a:tc>
              </a:tr>
              <a:tr h="363618">
                <a:tc>
                  <a:txBody>
                    <a:bodyPr/>
                    <a:lstStyle/>
                    <a:p>
                      <a:pPr algn="ctr"/>
                      <a:r>
                        <a:rPr lang="fr-FR" sz="1400" dirty="0" err="1" smtClean="0"/>
                        <a:t>Energy</a:t>
                      </a:r>
                      <a:r>
                        <a:rPr lang="fr-FR" sz="1400" dirty="0" smtClean="0"/>
                        <a:t> </a:t>
                      </a:r>
                      <a:r>
                        <a:rPr lang="fr-FR" sz="1400" dirty="0" err="1" smtClean="0"/>
                        <a:t>Scale</a:t>
                      </a:r>
                      <a:r>
                        <a:rPr lang="fr-FR" sz="1400" dirty="0" smtClean="0"/>
                        <a:t> </a:t>
                      </a:r>
                      <a:endParaRPr lang="fr-FR" sz="1400" dirty="0">
                        <a:latin typeface="Trebuchet MS"/>
                        <a:cs typeface="Trebuchet MS"/>
                      </a:endParaRPr>
                    </a:p>
                  </a:txBody>
                  <a:tcPr anchor="ctr">
                    <a:lnB w="12700" cap="flat" cmpd="sng" algn="ctr">
                      <a:solidFill>
                        <a:srgbClr val="FF0000"/>
                      </a:solidFill>
                      <a:prstDash val="solid"/>
                      <a:round/>
                      <a:headEnd type="none" w="med" len="med"/>
                      <a:tailEnd type="none" w="med" len="med"/>
                    </a:lnB>
                  </a:tcPr>
                </a:tc>
                <a:tc>
                  <a:txBody>
                    <a:bodyPr/>
                    <a:lstStyle/>
                    <a:p>
                      <a:pPr algn="ctr"/>
                      <a:r>
                        <a:rPr lang="fr-FR" sz="1400" dirty="0" smtClean="0"/>
                        <a:t>0.5%</a:t>
                      </a:r>
                      <a:endParaRPr lang="fr-FR" sz="1400" dirty="0">
                        <a:latin typeface="Trebuchet MS"/>
                        <a:cs typeface="Trebuchet MS"/>
                      </a:endParaRPr>
                    </a:p>
                  </a:txBody>
                  <a:tcPr anchor="ctr">
                    <a:lnB w="12700" cap="flat" cmpd="sng" algn="ctr">
                      <a:solidFill>
                        <a:srgbClr val="FF0000"/>
                      </a:solidFill>
                      <a:prstDash val="solid"/>
                      <a:round/>
                      <a:headEnd type="none" w="med" len="med"/>
                      <a:tailEnd type="none" w="med" len="med"/>
                    </a:lnB>
                  </a:tcPr>
                </a:tc>
              </a:tr>
              <a:tr h="363618">
                <a:tc>
                  <a:txBody>
                    <a:bodyPr/>
                    <a:lstStyle/>
                    <a:p>
                      <a:pPr algn="ctr"/>
                      <a:r>
                        <a:rPr lang="fr-FR" sz="1400" dirty="0" smtClean="0"/>
                        <a:t>JES</a:t>
                      </a:r>
                      <a:endParaRPr lang="fr-FR" sz="1400" dirty="0">
                        <a:latin typeface="Trebuchet MS"/>
                        <a:cs typeface="Trebuchet MS"/>
                      </a:endParaRPr>
                    </a:p>
                  </a:txBody>
                  <a:tcPr anchor="ctr">
                    <a:lnT w="12700" cap="flat" cmpd="sng" algn="ctr">
                      <a:solidFill>
                        <a:srgbClr val="FF0000"/>
                      </a:solidFill>
                      <a:prstDash val="solid"/>
                      <a:round/>
                      <a:headEnd type="none" w="med" len="med"/>
                      <a:tailEnd type="none" w="med" len="med"/>
                    </a:lnT>
                  </a:tcPr>
                </a:tc>
                <a:tc>
                  <a:txBody>
                    <a:bodyPr/>
                    <a:lstStyle/>
                    <a:p>
                      <a:pPr algn="ctr"/>
                      <a:r>
                        <a:rPr lang="fr-FR" sz="1400" dirty="0" smtClean="0"/>
                        <a:t>4%</a:t>
                      </a:r>
                      <a:r>
                        <a:rPr lang="fr-FR" sz="1400" baseline="0" dirty="0" smtClean="0"/>
                        <a:t> - 19% (HM 2-jets)</a:t>
                      </a:r>
                      <a:endParaRPr lang="fr-FR" sz="1400" dirty="0">
                        <a:latin typeface="Trebuchet MS"/>
                        <a:cs typeface="Trebuchet MS"/>
                      </a:endParaRPr>
                    </a:p>
                  </a:txBody>
                  <a:tcPr anchor="ctr">
                    <a:lnT w="12700" cap="flat" cmpd="sng" algn="ctr">
                      <a:solidFill>
                        <a:srgbClr val="FF0000"/>
                      </a:solidFill>
                      <a:prstDash val="solid"/>
                      <a:round/>
                      <a:headEnd type="none" w="med" len="med"/>
                      <a:tailEnd type="none" w="med" len="med"/>
                    </a:lnT>
                  </a:tcPr>
                </a:tc>
              </a:tr>
              <a:tr h="363618">
                <a:tc>
                  <a:txBody>
                    <a:bodyPr/>
                    <a:lstStyle/>
                    <a:p>
                      <a:pPr algn="ctr"/>
                      <a:r>
                        <a:rPr lang="fr-FR" sz="1400" dirty="0" err="1" smtClean="0"/>
                        <a:t>pTt</a:t>
                      </a:r>
                      <a:r>
                        <a:rPr lang="fr-FR" sz="1400" dirty="0" smtClean="0"/>
                        <a:t> </a:t>
                      </a:r>
                      <a:r>
                        <a:rPr lang="fr-FR" sz="1400" dirty="0" err="1" smtClean="0"/>
                        <a:t>Modeling</a:t>
                      </a:r>
                      <a:endParaRPr lang="fr-FR" sz="1400" dirty="0">
                        <a:latin typeface="Trebuchet MS"/>
                        <a:cs typeface="Trebuchet MS"/>
                      </a:endParaRPr>
                    </a:p>
                  </a:txBody>
                  <a:tcPr anchor="ctr"/>
                </a:tc>
                <a:tc>
                  <a:txBody>
                    <a:bodyPr/>
                    <a:lstStyle/>
                    <a:p>
                      <a:pPr algn="ctr"/>
                      <a:r>
                        <a:rPr lang="fr-FR" sz="1400" dirty="0" smtClean="0"/>
                        <a:t>0.8%</a:t>
                      </a:r>
                      <a:endParaRPr lang="fr-FR" sz="1400" dirty="0">
                        <a:latin typeface="Trebuchet MS"/>
                        <a:cs typeface="Trebuchet MS"/>
                      </a:endParaRPr>
                    </a:p>
                  </a:txBody>
                  <a:tcPr anchor="ctr"/>
                </a:tc>
              </a:tr>
              <a:tr h="363618">
                <a:tc>
                  <a:txBody>
                    <a:bodyPr/>
                    <a:lstStyle/>
                    <a:p>
                      <a:pPr algn="ctr"/>
                      <a:r>
                        <a:rPr lang="fr-FR" sz="1400" dirty="0" err="1" smtClean="0"/>
                        <a:t>Material</a:t>
                      </a:r>
                      <a:r>
                        <a:rPr lang="fr-FR" sz="1400" dirty="0" smtClean="0"/>
                        <a:t> mis-</a:t>
                      </a:r>
                      <a:r>
                        <a:rPr lang="fr-FR" sz="1400" dirty="0" err="1" smtClean="0"/>
                        <a:t>modeling</a:t>
                      </a:r>
                      <a:endParaRPr lang="fr-FR" sz="1400" dirty="0">
                        <a:latin typeface="Trebuchet MS"/>
                        <a:cs typeface="Trebuchet MS"/>
                      </a:endParaRPr>
                    </a:p>
                  </a:txBody>
                  <a:tcPr anchor="ctr"/>
                </a:tc>
                <a:tc>
                  <a:txBody>
                    <a:bodyPr/>
                    <a:lstStyle/>
                    <a:p>
                      <a:pPr algn="ctr"/>
                      <a:r>
                        <a:rPr lang="fr-FR" sz="1400" dirty="0" smtClean="0"/>
                        <a:t>~4%</a:t>
                      </a:r>
                      <a:endParaRPr lang="fr-FR" sz="1400" dirty="0">
                        <a:latin typeface="Trebuchet MS"/>
                        <a:cs typeface="Trebuchet MS"/>
                      </a:endParaRPr>
                    </a:p>
                  </a:txBody>
                  <a:tcPr anchor="ctr"/>
                </a:tc>
              </a:tr>
              <a:tr h="363618">
                <a:tc>
                  <a:txBody>
                    <a:bodyPr/>
                    <a:lstStyle/>
                    <a:p>
                      <a:pPr algn="ctr"/>
                      <a:r>
                        <a:rPr lang="fr-FR" sz="1400" dirty="0" smtClean="0"/>
                        <a:t>UEPS</a:t>
                      </a:r>
                      <a:endParaRPr lang="fr-FR" sz="1400" dirty="0">
                        <a:latin typeface="Trebuchet MS"/>
                        <a:cs typeface="Trebuchet MS"/>
                      </a:endParaRPr>
                    </a:p>
                  </a:txBody>
                  <a:tcPr anchor="ctr"/>
                </a:tc>
                <a:tc>
                  <a:txBody>
                    <a:bodyPr/>
                    <a:lstStyle/>
                    <a:p>
                      <a:pPr algn="ctr"/>
                      <a:r>
                        <a:rPr lang="fr-FR" sz="1400" dirty="0" smtClean="0"/>
                        <a:t>7% - 30% (LM HM 2-jets)</a:t>
                      </a:r>
                      <a:endParaRPr lang="fr-FR" sz="1400" dirty="0">
                        <a:latin typeface="Trebuchet MS"/>
                        <a:cs typeface="Trebuchet MS"/>
                      </a:endParaRPr>
                    </a:p>
                  </a:txBody>
                  <a:tcPr anchor="ctr"/>
                </a:tc>
              </a:tr>
              <a:tr h="363618">
                <a:tc>
                  <a:txBody>
                    <a:bodyPr/>
                    <a:lstStyle/>
                    <a:p>
                      <a:pPr algn="ctr"/>
                      <a:r>
                        <a:rPr lang="fr-FR" sz="1400" dirty="0" smtClean="0"/>
                        <a:t>Leptons</a:t>
                      </a:r>
                      <a:endParaRPr lang="fr-FR" sz="1400" dirty="0">
                        <a:latin typeface="Trebuchet MS"/>
                        <a:cs typeface="Trebuchet MS"/>
                      </a:endParaRPr>
                    </a:p>
                  </a:txBody>
                  <a:tcPr anchor="ctr"/>
                </a:tc>
                <a:tc>
                  <a:txBody>
                    <a:bodyPr/>
                    <a:lstStyle/>
                    <a:p>
                      <a:pPr algn="ctr"/>
                      <a:r>
                        <a:rPr lang="fr-FR" sz="1400" dirty="0" smtClean="0"/>
                        <a:t>~2%</a:t>
                      </a:r>
                      <a:endParaRPr lang="fr-FR" sz="1400" dirty="0">
                        <a:latin typeface="Trebuchet MS"/>
                        <a:cs typeface="Trebuchet MS"/>
                      </a:endParaRPr>
                    </a:p>
                  </a:txBody>
                  <a:tcPr anchor="ctr"/>
                </a:tc>
              </a:tr>
            </a:tbl>
          </a:graphicData>
        </a:graphic>
      </p:graphicFrame>
      <p:sp>
        <p:nvSpPr>
          <p:cNvPr id="2" name="Espace réservé du numéro de diapositive 1"/>
          <p:cNvSpPr>
            <a:spLocks noGrp="1"/>
          </p:cNvSpPr>
          <p:nvPr>
            <p:ph type="sldNum" sz="quarter" idx="12"/>
          </p:nvPr>
        </p:nvSpPr>
        <p:spPr/>
        <p:txBody>
          <a:bodyPr/>
          <a:lstStyle/>
          <a:p>
            <a:fld id="{21F6B277-27B0-704C-8D8E-3F2BE0D94335}" type="slidenum">
              <a:rPr lang="fr-FR" smtClean="0"/>
              <a:pPr/>
              <a:t>92</a:t>
            </a:fld>
            <a:endParaRPr lang="fr-FR"/>
          </a:p>
        </p:txBody>
      </p:sp>
      <p:sp>
        <p:nvSpPr>
          <p:cNvPr id="7" name="Rectangle 3"/>
          <p:cNvSpPr>
            <a:spLocks noChangeArrowheads="1"/>
          </p:cNvSpPr>
          <p:nvPr/>
        </p:nvSpPr>
        <p:spPr bwMode="auto">
          <a:xfrm>
            <a:off x="452176" y="368680"/>
            <a:ext cx="8080264" cy="540040"/>
          </a:xfrm>
          <a:prstGeom prst="rect">
            <a:avLst/>
          </a:prstGeom>
          <a:solidFill>
            <a:schemeClr val="tx1"/>
          </a:solidFill>
          <a:ln w="9525">
            <a:noFill/>
            <a:round/>
            <a:headEnd/>
            <a:tailEnd/>
          </a:ln>
          <a:effectLst/>
        </p:spPr>
        <p:txBody>
          <a:bodyPr lIns="81639" tIns="42452" rIns="81639" bIns="42452" anchor="ctr"/>
          <a:lstStyle/>
          <a:p>
            <a:pPr algn="ctr"/>
            <a:r>
              <a:rPr lang="en-US" sz="2400" i="1" dirty="0" smtClean="0">
                <a:solidFill>
                  <a:srgbClr val="FFC000"/>
                </a:solidFill>
                <a:latin typeface="Trebuchet MS"/>
                <a:cs typeface="Trebuchet MS"/>
              </a:rPr>
              <a:t>H</a:t>
            </a:r>
            <a:r>
              <a:rPr lang="en-US" sz="2400" dirty="0" smtClean="0">
                <a:solidFill>
                  <a:srgbClr val="FFC000"/>
                </a:solidFill>
                <a:latin typeface="Trebuchet MS"/>
                <a:cs typeface="Trebuchet MS"/>
              </a:rPr>
              <a:t> </a:t>
            </a:r>
            <a:r>
              <a:rPr lang="en-US" sz="2400" dirty="0" smtClean="0">
                <a:solidFill>
                  <a:srgbClr val="FFC000"/>
                </a:solidFill>
                <a:latin typeface="Symbol" charset="2"/>
                <a:cs typeface="Symbol" charset="2"/>
              </a:rPr>
              <a:t>®</a:t>
            </a:r>
            <a:r>
              <a:rPr lang="en-US" sz="2400" dirty="0" smtClean="0">
                <a:solidFill>
                  <a:srgbClr val="FFC000"/>
                </a:solidFill>
                <a:latin typeface="Trebuchet MS"/>
                <a:cs typeface="Trebuchet MS"/>
              </a:rPr>
              <a:t> </a:t>
            </a:r>
            <a:r>
              <a:rPr lang="en-US" sz="2400" dirty="0" err="1" smtClean="0">
                <a:solidFill>
                  <a:srgbClr val="FFC000"/>
                </a:solidFill>
                <a:latin typeface="Symbol" charset="2"/>
                <a:cs typeface="Symbol" charset="2"/>
              </a:rPr>
              <a:t>gg</a:t>
            </a:r>
            <a:r>
              <a:rPr lang="en-US" sz="2400" dirty="0" smtClean="0">
                <a:solidFill>
                  <a:srgbClr val="FFC000"/>
                </a:solidFill>
                <a:latin typeface="Trebuchet MS"/>
                <a:cs typeface="Trebuchet MS"/>
              </a:rPr>
              <a:t> Normalization Systematic Uncertainties</a:t>
            </a:r>
            <a:r>
              <a:rPr lang="en-US" sz="2000" dirty="0" smtClean="0">
                <a:solidFill>
                  <a:srgbClr val="FFC000"/>
                </a:solidFill>
                <a:latin typeface="Trebuchet MS"/>
                <a:cs typeface="Trebuchet MS"/>
              </a:rPr>
              <a:t> </a:t>
            </a:r>
            <a:endParaRPr lang="en-US" sz="2000" dirty="0" smtClean="0">
              <a:solidFill>
                <a:srgbClr val="FFC000"/>
              </a:solidFill>
              <a:latin typeface="Trebuchet MS"/>
              <a:cs typeface="Trebuchet MS"/>
            </a:endParaRPr>
          </a:p>
        </p:txBody>
      </p:sp>
    </p:spTree>
    <p:extLst>
      <p:ext uri="{BB962C8B-B14F-4D97-AF65-F5344CB8AC3E}">
        <p14:creationId xmlns:p14="http://schemas.microsoft.com/office/powerpoint/2010/main" xmlns="" val="14094056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prstGeom prst="rect">
            <a:avLst/>
          </a:prstGeom>
        </p:spPr>
        <p:txBody>
          <a:bodyPr/>
          <a:lstStyle/>
          <a:p>
            <a:r>
              <a:rPr lang="en-US" smtClean="0"/>
              <a:t>Slide </a:t>
            </a:r>
            <a:fld id="{431D8192-49E5-5B45-844D-4A8EC4349628}" type="slidenum">
              <a:rPr lang="en-US" smtClean="0"/>
              <a:pPr/>
              <a:t>93</a:t>
            </a:fld>
            <a:endParaRPr lang="en-US" dirty="0"/>
          </a:p>
        </p:txBody>
      </p:sp>
      <p:sp>
        <p:nvSpPr>
          <p:cNvPr id="2" name="Content Placeholder 1"/>
          <p:cNvSpPr>
            <a:spLocks noGrp="1"/>
          </p:cNvSpPr>
          <p:nvPr>
            <p:ph idx="4294967295"/>
          </p:nvPr>
        </p:nvSpPr>
        <p:spPr>
          <a:xfrm>
            <a:off x="250825" y="764704"/>
            <a:ext cx="8893175" cy="1873250"/>
          </a:xfrm>
        </p:spPr>
        <p:txBody>
          <a:bodyPr>
            <a:normAutofit lnSpcReduction="10000"/>
          </a:bodyPr>
          <a:lstStyle/>
          <a:p>
            <a:r>
              <a:rPr lang="en-US" sz="2400" dirty="0" smtClean="0"/>
              <a:t>A couple of puzzling features of the </a:t>
            </a:r>
            <a:r>
              <a:rPr lang="en-US" sz="2400" dirty="0" smtClean="0"/>
              <a:t>CMS discovery </a:t>
            </a:r>
            <a:r>
              <a:rPr lang="en-US" sz="2400" dirty="0" smtClean="0"/>
              <a:t>dataset have been resolved</a:t>
            </a:r>
          </a:p>
          <a:p>
            <a:pPr lvl="4"/>
            <a:r>
              <a:rPr lang="en-US" sz="2200" dirty="0" smtClean="0">
                <a:solidFill>
                  <a:srgbClr val="800000"/>
                </a:solidFill>
                <a:latin typeface="+mj-lt"/>
              </a:rPr>
              <a:t>The M(Z</a:t>
            </a:r>
            <a:r>
              <a:rPr lang="en-US" sz="2200" baseline="-25000" dirty="0" smtClean="0">
                <a:solidFill>
                  <a:srgbClr val="800000"/>
                </a:solidFill>
                <a:latin typeface="+mj-lt"/>
              </a:rPr>
              <a:t>1</a:t>
            </a:r>
            <a:r>
              <a:rPr lang="en-US" sz="2200" dirty="0" smtClean="0">
                <a:solidFill>
                  <a:srgbClr val="800000"/>
                </a:solidFill>
                <a:latin typeface="+mj-lt"/>
              </a:rPr>
              <a:t>) vs. M(Z</a:t>
            </a:r>
            <a:r>
              <a:rPr lang="en-US" sz="2200" baseline="-25000" dirty="0" smtClean="0">
                <a:solidFill>
                  <a:srgbClr val="800000"/>
                </a:solidFill>
                <a:latin typeface="+mj-lt"/>
              </a:rPr>
              <a:t>2</a:t>
            </a:r>
            <a:r>
              <a:rPr lang="en-US" sz="2200" dirty="0" smtClean="0">
                <a:solidFill>
                  <a:srgbClr val="800000"/>
                </a:solidFill>
                <a:latin typeface="+mj-lt"/>
              </a:rPr>
              <a:t>) distribution filled in and now shows a clear cluster at M(Z</a:t>
            </a:r>
            <a:r>
              <a:rPr lang="en-US" sz="2200" baseline="-25000" dirty="0" smtClean="0">
                <a:solidFill>
                  <a:srgbClr val="800000"/>
                </a:solidFill>
                <a:latin typeface="+mj-lt"/>
              </a:rPr>
              <a:t>1</a:t>
            </a:r>
            <a:r>
              <a:rPr lang="en-US" sz="2200" dirty="0" smtClean="0">
                <a:solidFill>
                  <a:srgbClr val="800000"/>
                </a:solidFill>
                <a:latin typeface="+mj-lt"/>
              </a:rPr>
              <a:t>) = 90 </a:t>
            </a:r>
            <a:r>
              <a:rPr lang="en-US" sz="2200" dirty="0" err="1" smtClean="0">
                <a:solidFill>
                  <a:srgbClr val="800000"/>
                </a:solidFill>
                <a:latin typeface="+mj-lt"/>
              </a:rPr>
              <a:t>GeV</a:t>
            </a:r>
            <a:endParaRPr lang="en-US" sz="2200" dirty="0" smtClean="0">
              <a:solidFill>
                <a:srgbClr val="800000"/>
              </a:solidFill>
              <a:latin typeface="+mj-lt"/>
            </a:endParaRPr>
          </a:p>
          <a:p>
            <a:pPr lvl="4"/>
            <a:r>
              <a:rPr lang="en-US" sz="2200" dirty="0" smtClean="0">
                <a:solidFill>
                  <a:srgbClr val="800000"/>
                </a:solidFill>
                <a:latin typeface="+mj-lt"/>
              </a:rPr>
              <a:t>The 2</a:t>
            </a:r>
            <a:r>
              <a:rPr lang="en-US" sz="2200" dirty="0" smtClean="0">
                <a:solidFill>
                  <a:srgbClr val="800000"/>
                </a:solidFill>
                <a:latin typeface="Symbol" charset="2"/>
                <a:cs typeface="Symbol" charset="2"/>
              </a:rPr>
              <a:t>s</a:t>
            </a:r>
            <a:r>
              <a:rPr lang="en-US" sz="2200" dirty="0" smtClean="0">
                <a:solidFill>
                  <a:srgbClr val="800000"/>
                </a:solidFill>
                <a:latin typeface="+mj-lt"/>
              </a:rPr>
              <a:t> deficit in </a:t>
            </a:r>
            <a:r>
              <a:rPr lang="en-US" sz="2200" dirty="0" err="1" smtClean="0">
                <a:solidFill>
                  <a:srgbClr val="800000"/>
                </a:solidFill>
                <a:latin typeface="Symbol" charset="2"/>
                <a:cs typeface="Symbol" charset="2"/>
              </a:rPr>
              <a:t>tt</a:t>
            </a:r>
            <a:r>
              <a:rPr lang="en-US" sz="2200" dirty="0" smtClean="0">
                <a:solidFill>
                  <a:srgbClr val="800000"/>
                </a:solidFill>
                <a:latin typeface="+mj-lt"/>
              </a:rPr>
              <a:t> VBF category is gone</a:t>
            </a:r>
            <a:endParaRPr lang="en-US" sz="2200" dirty="0">
              <a:solidFill>
                <a:srgbClr val="800000"/>
              </a:solidFill>
              <a:latin typeface="+mj-lt"/>
            </a:endParaRPr>
          </a:p>
        </p:txBody>
      </p:sp>
      <p:pic>
        <p:nvPicPr>
          <p:cNvPr id="6" name="Picture 5"/>
          <p:cNvPicPr>
            <a:picLocks noChangeAspect="1"/>
          </p:cNvPicPr>
          <p:nvPr/>
        </p:nvPicPr>
        <p:blipFill>
          <a:blip r:embed="rId3" cstate="print"/>
          <a:stretch>
            <a:fillRect/>
          </a:stretch>
        </p:blipFill>
        <p:spPr>
          <a:xfrm>
            <a:off x="1118341" y="4862634"/>
            <a:ext cx="2518916" cy="1968483"/>
          </a:xfrm>
          <a:prstGeom prst="rect">
            <a:avLst/>
          </a:prstGeom>
        </p:spPr>
      </p:pic>
      <p:pic>
        <p:nvPicPr>
          <p:cNvPr id="7" name="Picture 6"/>
          <p:cNvPicPr>
            <a:picLocks noChangeAspect="1"/>
          </p:cNvPicPr>
          <p:nvPr/>
        </p:nvPicPr>
        <p:blipFill>
          <a:blip r:embed="rId4" cstate="print"/>
          <a:stretch>
            <a:fillRect/>
          </a:stretch>
        </p:blipFill>
        <p:spPr>
          <a:xfrm>
            <a:off x="1142993" y="2565153"/>
            <a:ext cx="2592901" cy="2155841"/>
          </a:xfrm>
          <a:prstGeom prst="rect">
            <a:avLst/>
          </a:prstGeom>
        </p:spPr>
      </p:pic>
      <p:pic>
        <p:nvPicPr>
          <p:cNvPr id="9" name="Picture 8"/>
          <p:cNvPicPr>
            <a:picLocks noChangeAspect="1"/>
          </p:cNvPicPr>
          <p:nvPr/>
        </p:nvPicPr>
        <p:blipFill>
          <a:blip r:embed="rId5" cstate="print"/>
          <a:stretch>
            <a:fillRect/>
          </a:stretch>
        </p:blipFill>
        <p:spPr>
          <a:xfrm>
            <a:off x="5770292" y="4130212"/>
            <a:ext cx="3373709" cy="2604334"/>
          </a:xfrm>
          <a:prstGeom prst="rect">
            <a:avLst/>
          </a:prstGeom>
        </p:spPr>
      </p:pic>
      <p:pic>
        <p:nvPicPr>
          <p:cNvPr id="8" name="Picture 7"/>
          <p:cNvPicPr>
            <a:picLocks noChangeAspect="1"/>
          </p:cNvPicPr>
          <p:nvPr/>
        </p:nvPicPr>
        <p:blipFill>
          <a:blip r:embed="rId6" cstate="print"/>
          <a:stretch>
            <a:fillRect/>
          </a:stretch>
        </p:blipFill>
        <p:spPr>
          <a:xfrm>
            <a:off x="3537533" y="3587738"/>
            <a:ext cx="3380506" cy="3243379"/>
          </a:xfrm>
          <a:prstGeom prst="rect">
            <a:avLst/>
          </a:prstGeom>
        </p:spPr>
      </p:pic>
      <p:sp>
        <p:nvSpPr>
          <p:cNvPr id="10" name="Oval 9"/>
          <p:cNvSpPr/>
          <p:nvPr/>
        </p:nvSpPr>
        <p:spPr>
          <a:xfrm>
            <a:off x="5042840" y="5005571"/>
            <a:ext cx="554834" cy="160277"/>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759812" y="4993242"/>
            <a:ext cx="636701" cy="160277"/>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39911" y="3925071"/>
            <a:ext cx="308244" cy="6983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515251" y="6036246"/>
            <a:ext cx="337346" cy="6983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297226" y="3645024"/>
            <a:ext cx="1394934" cy="400110"/>
          </a:xfrm>
          <a:prstGeom prst="rect">
            <a:avLst/>
          </a:prstGeom>
          <a:solidFill>
            <a:srgbClr val="FFFFFF"/>
          </a:solidFill>
          <a:ln>
            <a:solidFill>
              <a:srgbClr val="FFFFFF"/>
            </a:solidFill>
          </a:ln>
        </p:spPr>
        <p:txBody>
          <a:bodyPr wrap="none" rtlCol="0">
            <a:spAutoFit/>
          </a:bodyPr>
          <a:lstStyle/>
          <a:p>
            <a:r>
              <a:rPr lang="en-US" sz="2000" dirty="0" smtClean="0">
                <a:solidFill>
                  <a:srgbClr val="000000"/>
                </a:solidFill>
                <a:latin typeface="+mj-lt"/>
              </a:rPr>
              <a:t>HIG-12-045</a:t>
            </a:r>
            <a:endParaRPr lang="en-US" sz="2000" dirty="0">
              <a:solidFill>
                <a:srgbClr val="000000"/>
              </a:solidFill>
              <a:latin typeface="+mj-lt"/>
            </a:endParaRPr>
          </a:p>
        </p:txBody>
      </p:sp>
      <p:sp>
        <p:nvSpPr>
          <p:cNvPr id="15" name="TextBox 14"/>
          <p:cNvSpPr txBox="1"/>
          <p:nvPr/>
        </p:nvSpPr>
        <p:spPr>
          <a:xfrm>
            <a:off x="-2289" y="5229200"/>
            <a:ext cx="1266693" cy="369332"/>
          </a:xfrm>
          <a:prstGeom prst="rect">
            <a:avLst/>
          </a:prstGeom>
          <a:solidFill>
            <a:srgbClr val="FFFFFF"/>
          </a:solidFill>
          <a:ln>
            <a:noFill/>
          </a:ln>
        </p:spPr>
        <p:txBody>
          <a:bodyPr wrap="none" rtlCol="0">
            <a:spAutoFit/>
          </a:bodyPr>
          <a:lstStyle/>
          <a:p>
            <a:r>
              <a:rPr lang="en-US" sz="1800" dirty="0" smtClean="0">
                <a:solidFill>
                  <a:srgbClr val="000000"/>
                </a:solidFill>
                <a:latin typeface="+mj-lt"/>
              </a:rPr>
              <a:t>HIG-12-041</a:t>
            </a:r>
            <a:endParaRPr lang="en-US" sz="1800" dirty="0">
              <a:solidFill>
                <a:srgbClr val="000000"/>
              </a:solidFill>
              <a:latin typeface="+mj-lt"/>
            </a:endParaRPr>
          </a:p>
        </p:txBody>
      </p:sp>
      <p:sp>
        <p:nvSpPr>
          <p:cNvPr id="16" name="TextBox 15"/>
          <p:cNvSpPr txBox="1"/>
          <p:nvPr/>
        </p:nvSpPr>
        <p:spPr>
          <a:xfrm>
            <a:off x="0" y="3429000"/>
            <a:ext cx="1391343" cy="400110"/>
          </a:xfrm>
          <a:prstGeom prst="rect">
            <a:avLst/>
          </a:prstGeom>
          <a:noFill/>
          <a:ln>
            <a:solidFill>
              <a:srgbClr val="FFFFFF"/>
            </a:solidFill>
          </a:ln>
        </p:spPr>
        <p:txBody>
          <a:bodyPr wrap="none" rtlCol="0">
            <a:spAutoFit/>
          </a:bodyPr>
          <a:lstStyle/>
          <a:p>
            <a:r>
              <a:rPr lang="en-US" sz="2000" dirty="0" smtClean="0">
                <a:solidFill>
                  <a:schemeClr val="bg1"/>
                </a:solidFill>
                <a:latin typeface="+mj-lt"/>
              </a:rPr>
              <a:t>HIG-12-020</a:t>
            </a:r>
            <a:endParaRPr lang="en-US" sz="2000" dirty="0">
              <a:solidFill>
                <a:schemeClr val="bg1"/>
              </a:solidFill>
              <a:latin typeface="+mj-lt"/>
            </a:endParaRPr>
          </a:p>
        </p:txBody>
      </p:sp>
      <p:sp>
        <p:nvSpPr>
          <p:cNvPr id="17" name="TextBox 16"/>
          <p:cNvSpPr txBox="1"/>
          <p:nvPr/>
        </p:nvSpPr>
        <p:spPr>
          <a:xfrm>
            <a:off x="4638469" y="3140968"/>
            <a:ext cx="1391343" cy="400110"/>
          </a:xfrm>
          <a:prstGeom prst="rect">
            <a:avLst/>
          </a:prstGeom>
          <a:solidFill>
            <a:srgbClr val="FFFFFF"/>
          </a:solidFill>
          <a:ln>
            <a:solidFill>
              <a:srgbClr val="FFFFFF"/>
            </a:solidFill>
          </a:ln>
        </p:spPr>
        <p:txBody>
          <a:bodyPr wrap="none" rtlCol="0">
            <a:spAutoFit/>
          </a:bodyPr>
          <a:lstStyle/>
          <a:p>
            <a:r>
              <a:rPr lang="en-US" sz="2000" dirty="0" smtClean="0">
                <a:solidFill>
                  <a:srgbClr val="000000"/>
                </a:solidFill>
                <a:latin typeface="+mj-lt"/>
              </a:rPr>
              <a:t>HIG-12-020</a:t>
            </a:r>
            <a:endParaRPr lang="en-US" sz="2000" dirty="0">
              <a:solidFill>
                <a:srgbClr val="000000"/>
              </a:solidFill>
              <a:latin typeface="+mj-lt"/>
            </a:endParaRPr>
          </a:p>
        </p:txBody>
      </p:sp>
      <p:sp>
        <p:nvSpPr>
          <p:cNvPr id="18" name="Rectangle 3"/>
          <p:cNvSpPr>
            <a:spLocks noChangeArrowheads="1"/>
          </p:cNvSpPr>
          <p:nvPr/>
        </p:nvSpPr>
        <p:spPr bwMode="auto">
          <a:xfrm>
            <a:off x="467544" y="188640"/>
            <a:ext cx="4392488" cy="540040"/>
          </a:xfrm>
          <a:prstGeom prst="rect">
            <a:avLst/>
          </a:prstGeom>
          <a:solidFill>
            <a:schemeClr val="tx1"/>
          </a:solidFill>
          <a:ln w="9525">
            <a:noFill/>
            <a:round/>
            <a:headEnd/>
            <a:tailEnd/>
          </a:ln>
          <a:effectLst/>
        </p:spPr>
        <p:txBody>
          <a:bodyPr lIns="81639" tIns="42452" rIns="81639" bIns="42452" anchor="ctr"/>
          <a:lstStyle/>
          <a:p>
            <a:pPr algn="ctr"/>
            <a:r>
              <a:rPr lang="en-US" sz="2400" dirty="0" smtClean="0">
                <a:solidFill>
                  <a:srgbClr val="FFC000"/>
                </a:solidFill>
              </a:rPr>
              <a:t>Higgs: Some Puzzles Resolved</a:t>
            </a:r>
            <a:endParaRPr lang="en-US" sz="2000" dirty="0" smtClean="0">
              <a:solidFill>
                <a:srgbClr val="FFC000"/>
              </a:solidFill>
              <a:latin typeface="Trebuchet MS"/>
              <a:cs typeface="Trebuchet MS"/>
            </a:endParaRPr>
          </a:p>
        </p:txBody>
      </p:sp>
    </p:spTree>
    <p:extLst>
      <p:ext uri="{BB962C8B-B14F-4D97-AF65-F5344CB8AC3E}">
        <p14:creationId xmlns="" xmlns:p14="http://schemas.microsoft.com/office/powerpoint/2010/main" val="106304829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7" name="TextBox 9"/>
          <p:cNvSpPr txBox="1"/>
          <p:nvPr/>
        </p:nvSpPr>
        <p:spPr>
          <a:xfrm>
            <a:off x="2486220" y="922453"/>
            <a:ext cx="6121400" cy="584776"/>
          </a:xfrm>
          <a:prstGeom prst="rect">
            <a:avLst/>
          </a:prstGeom>
          <a:noFill/>
        </p:spPr>
        <p:txBody>
          <a:bodyPr wrap="square" rtlCol="0">
            <a:spAutoFit/>
          </a:bodyPr>
          <a:lstStyle/>
          <a:p>
            <a:pPr>
              <a:spcBef>
                <a:spcPts val="300"/>
              </a:spcBef>
            </a:pPr>
            <a:r>
              <a:rPr lang="en-US" sz="1600" dirty="0" smtClean="0">
                <a:solidFill>
                  <a:prstClr val="black"/>
                </a:solidFill>
                <a:latin typeface="Trebuchet MS"/>
                <a:cs typeface="Trebuchet MS"/>
              </a:rPr>
              <a:t>- Search in exclusive categories: </a:t>
            </a:r>
            <a:r>
              <a:rPr lang="en-US" sz="1600" dirty="0" err="1" smtClean="0">
                <a:solidFill>
                  <a:prstClr val="black"/>
                </a:solidFill>
                <a:latin typeface="Trebuchet MS"/>
                <a:cs typeface="Trebuchet MS"/>
              </a:rPr>
              <a:t>lep-lep</a:t>
            </a:r>
            <a:r>
              <a:rPr lang="en-US" sz="1600" dirty="0" smtClean="0">
                <a:solidFill>
                  <a:prstClr val="black"/>
                </a:solidFill>
                <a:latin typeface="Trebuchet MS"/>
                <a:cs typeface="Trebuchet MS"/>
              </a:rPr>
              <a:t>, </a:t>
            </a:r>
            <a:r>
              <a:rPr lang="en-US" sz="1600" dirty="0" err="1" smtClean="0">
                <a:solidFill>
                  <a:prstClr val="black"/>
                </a:solidFill>
                <a:latin typeface="Trebuchet MS"/>
                <a:cs typeface="Trebuchet MS"/>
              </a:rPr>
              <a:t>lep</a:t>
            </a:r>
            <a:r>
              <a:rPr lang="en-US" sz="1600" dirty="0" smtClean="0">
                <a:solidFill>
                  <a:prstClr val="black"/>
                </a:solidFill>
                <a:latin typeface="Trebuchet MS"/>
                <a:cs typeface="Trebuchet MS"/>
              </a:rPr>
              <a:t>-had, had-had and jets: 0, 1 </a:t>
            </a:r>
            <a:r>
              <a:rPr lang="en-US" sz="1400" dirty="0" smtClean="0">
                <a:solidFill>
                  <a:prstClr val="black"/>
                </a:solidFill>
                <a:latin typeface="Trebuchet MS"/>
                <a:cs typeface="Trebuchet MS"/>
              </a:rPr>
              <a:t>(boosted or not)</a:t>
            </a:r>
            <a:r>
              <a:rPr lang="en-US" sz="1600" dirty="0" smtClean="0">
                <a:solidFill>
                  <a:prstClr val="black"/>
                </a:solidFill>
                <a:latin typeface="Trebuchet MS"/>
                <a:cs typeface="Trebuchet MS"/>
              </a:rPr>
              <a:t>, 2 </a:t>
            </a:r>
            <a:r>
              <a:rPr lang="en-US" sz="1200" dirty="0" smtClean="0">
                <a:solidFill>
                  <a:prstClr val="black"/>
                </a:solidFill>
                <a:latin typeface="Trebuchet MS"/>
                <a:cs typeface="Trebuchet MS"/>
              </a:rPr>
              <a:t>(VBF, VH)</a:t>
            </a:r>
            <a:endParaRPr lang="en-US" sz="1600" dirty="0" smtClean="0">
              <a:latin typeface="Trebuchet MS"/>
              <a:cs typeface="Trebuchet MS"/>
            </a:endParaRPr>
          </a:p>
        </p:txBody>
      </p:sp>
      <p:pic>
        <p:nvPicPr>
          <p:cNvPr id="13" name="Image 12" descr="a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4730132"/>
            <a:ext cx="2440733" cy="2105141"/>
          </a:xfrm>
          <a:prstGeom prst="rect">
            <a:avLst/>
          </a:prstGeom>
        </p:spPr>
      </p:pic>
      <p:pic>
        <p:nvPicPr>
          <p:cNvPr id="11" name="Image 10" descr="a2.png"/>
          <p:cNvPicPr>
            <a:picLocks noChangeAspect="1"/>
          </p:cNvPicPr>
          <p:nvPr/>
        </p:nvPicPr>
        <p:blipFill rotWithShape="1">
          <a:blip r:embed="rId4" cstate="print">
            <a:extLst>
              <a:ext uri="{28A0092B-C50C-407E-A947-70E740481C1C}">
                <a14:useLocalDpi xmlns:a14="http://schemas.microsoft.com/office/drawing/2010/main" xmlns="" val="0"/>
              </a:ext>
            </a:extLst>
          </a:blip>
          <a:srcRect r="3170"/>
          <a:stretch/>
        </p:blipFill>
        <p:spPr>
          <a:xfrm>
            <a:off x="30401" y="2474646"/>
            <a:ext cx="2280999" cy="2091679"/>
          </a:xfrm>
          <a:prstGeom prst="rect">
            <a:avLst/>
          </a:prstGeom>
        </p:spPr>
      </p:pic>
      <p:pic>
        <p:nvPicPr>
          <p:cNvPr id="12" name="Image 11" descr="a3.png"/>
          <p:cNvPicPr>
            <a:picLocks noChangeAspect="1"/>
          </p:cNvPicPr>
          <p:nvPr/>
        </p:nvPicPr>
        <p:blipFill rotWithShape="1">
          <a:blip r:embed="rId5" cstate="print">
            <a:extLst>
              <a:ext uri="{28A0092B-C50C-407E-A947-70E740481C1C}">
                <a14:useLocalDpi xmlns:a14="http://schemas.microsoft.com/office/drawing/2010/main" xmlns="" val="0"/>
              </a:ext>
            </a:extLst>
          </a:blip>
          <a:srcRect r="3659"/>
          <a:stretch/>
        </p:blipFill>
        <p:spPr>
          <a:xfrm>
            <a:off x="0" y="353691"/>
            <a:ext cx="2349500" cy="2082855"/>
          </a:xfrm>
          <a:prstGeom prst="rect">
            <a:avLst/>
          </a:prstGeom>
        </p:spPr>
      </p:pic>
      <p:sp>
        <p:nvSpPr>
          <p:cNvPr id="16" name="TextBox 9"/>
          <p:cNvSpPr txBox="1"/>
          <p:nvPr/>
        </p:nvSpPr>
        <p:spPr>
          <a:xfrm>
            <a:off x="2632619" y="2908875"/>
            <a:ext cx="3256812" cy="338554"/>
          </a:xfrm>
          <a:prstGeom prst="rect">
            <a:avLst/>
          </a:prstGeom>
          <a:noFill/>
        </p:spPr>
        <p:txBody>
          <a:bodyPr wrap="square" rtlCol="0">
            <a:spAutoFit/>
          </a:bodyPr>
          <a:lstStyle/>
          <a:p>
            <a:r>
              <a:rPr lang="en-US" sz="1600" dirty="0" smtClean="0">
                <a:solidFill>
                  <a:srgbClr val="2B2B2B"/>
                </a:solidFill>
                <a:latin typeface="Trebuchet MS"/>
                <a:cs typeface="Trebuchet MS"/>
              </a:rPr>
              <a:t>- Use of MMC mass</a:t>
            </a:r>
          </a:p>
        </p:txBody>
      </p:sp>
      <p:pic>
        <p:nvPicPr>
          <p:cNvPr id="17" name="Picture 12" descr="fig_16.pdf"/>
          <p:cNvPicPr>
            <a:picLocks noChangeAspect="1"/>
          </p:cNvPicPr>
          <p:nvPr/>
        </p:nvPicPr>
        <p:blipFill>
          <a:blip r:embed="rId6" cstate="print"/>
          <a:stretch>
            <a:fillRect/>
          </a:stretch>
        </p:blipFill>
        <p:spPr>
          <a:xfrm>
            <a:off x="5889431" y="3886200"/>
            <a:ext cx="3246564" cy="2832100"/>
          </a:xfrm>
          <a:prstGeom prst="rect">
            <a:avLst/>
          </a:prstGeom>
        </p:spPr>
      </p:pic>
      <p:sp>
        <p:nvSpPr>
          <p:cNvPr id="20" name="TextBox 16"/>
          <p:cNvSpPr txBox="1"/>
          <p:nvPr/>
        </p:nvSpPr>
        <p:spPr>
          <a:xfrm>
            <a:off x="2486220" y="5215691"/>
            <a:ext cx="4372241" cy="815608"/>
          </a:xfrm>
          <a:prstGeom prst="rect">
            <a:avLst/>
          </a:prstGeom>
          <a:noFill/>
        </p:spPr>
        <p:txBody>
          <a:bodyPr wrap="square" rtlCol="0">
            <a:spAutoFit/>
          </a:bodyPr>
          <a:lstStyle/>
          <a:p>
            <a:r>
              <a:rPr lang="en-US" sz="1400" i="1" dirty="0" smtClean="0">
                <a:latin typeface="Symbol" charset="2"/>
                <a:cs typeface="Symbol" charset="2"/>
              </a:rPr>
              <a:t>m</a:t>
            </a:r>
            <a:r>
              <a:rPr lang="en-US" sz="1400" dirty="0" smtClean="0">
                <a:latin typeface="Trebuchet MS"/>
                <a:cs typeface="Trebuchet MS"/>
              </a:rPr>
              <a:t>(125) = 0.7 ± 0.7  </a:t>
            </a:r>
          </a:p>
          <a:p>
            <a:pPr>
              <a:spcBef>
                <a:spcPts val="300"/>
              </a:spcBef>
            </a:pPr>
            <a:r>
              <a:rPr lang="en-US" sz="1400" dirty="0" smtClean="0">
                <a:latin typeface="Trebuchet MS"/>
                <a:cs typeface="Trebuchet MS"/>
              </a:rPr>
              <a:t>95% CL limit (125): 1.9 [ exp: 1.2 ] × SM</a:t>
            </a:r>
          </a:p>
          <a:p>
            <a:pPr>
              <a:spcBef>
                <a:spcPts val="300"/>
              </a:spcBef>
            </a:pPr>
            <a:r>
              <a:rPr lang="en-US" sz="1400" dirty="0" smtClean="0">
                <a:latin typeface="Trebuchet MS"/>
                <a:cs typeface="Trebuchet MS"/>
              </a:rPr>
              <a:t> Significance (125): 1.1σ [ exp: 1.7σ ]</a:t>
            </a:r>
          </a:p>
        </p:txBody>
      </p:sp>
      <p:pic>
        <p:nvPicPr>
          <p:cNvPr id="14" name="Picture 10" descr="fig_01c-2.pdf"/>
          <p:cNvPicPr>
            <a:picLocks noChangeAspect="1"/>
          </p:cNvPicPr>
          <p:nvPr/>
        </p:nvPicPr>
        <p:blipFill>
          <a:blip r:embed="rId7" cstate="print"/>
          <a:srcRect r="3499"/>
          <a:stretch>
            <a:fillRect/>
          </a:stretch>
        </p:blipFill>
        <p:spPr>
          <a:xfrm>
            <a:off x="6277656" y="1395119"/>
            <a:ext cx="2561544" cy="2546744"/>
          </a:xfrm>
          <a:prstGeom prst="rect">
            <a:avLst/>
          </a:prstGeom>
        </p:spPr>
      </p:pic>
      <p:sp>
        <p:nvSpPr>
          <p:cNvPr id="2" name="Rectangle 1"/>
          <p:cNvSpPr/>
          <p:nvPr/>
        </p:nvSpPr>
        <p:spPr>
          <a:xfrm>
            <a:off x="7506161" y="2850627"/>
            <a:ext cx="1409239" cy="246221"/>
          </a:xfrm>
          <a:prstGeom prst="rect">
            <a:avLst/>
          </a:prstGeom>
        </p:spPr>
        <p:txBody>
          <a:bodyPr wrap="square">
            <a:spAutoFit/>
          </a:bodyPr>
          <a:lstStyle/>
          <a:p>
            <a:pPr>
              <a:spcBef>
                <a:spcPts val="300"/>
              </a:spcBef>
            </a:pPr>
            <a:r>
              <a:rPr lang="en-US" sz="1000" dirty="0">
                <a:latin typeface="Symbol" charset="2"/>
                <a:cs typeface="Symbol" charset="2"/>
              </a:rPr>
              <a:t>s</a:t>
            </a:r>
            <a:r>
              <a:rPr lang="en-US" sz="1000" dirty="0">
                <a:latin typeface="Trebuchet MS"/>
                <a:cs typeface="Trebuchet MS"/>
              </a:rPr>
              <a:t>(</a:t>
            </a:r>
            <a:r>
              <a:rPr lang="en-US" sz="1000" i="1" dirty="0" err="1">
                <a:latin typeface="Trebuchet MS"/>
                <a:cs typeface="Trebuchet MS"/>
              </a:rPr>
              <a:t>m</a:t>
            </a:r>
            <a:r>
              <a:rPr lang="en-US" sz="1000" i="1" baseline="-25000" dirty="0" err="1">
                <a:latin typeface="Symbol" charset="2"/>
                <a:cs typeface="Symbol" charset="2"/>
              </a:rPr>
              <a:t>ττ</a:t>
            </a:r>
            <a:r>
              <a:rPr lang="en-US" sz="1000" dirty="0">
                <a:latin typeface="Trebuchet MS"/>
                <a:cs typeface="Trebuchet MS"/>
              </a:rPr>
              <a:t>) = 13% </a:t>
            </a:r>
            <a:r>
              <a:rPr lang="en-US" sz="1000" dirty="0">
                <a:latin typeface="Symbol" charset="2"/>
                <a:cs typeface="Symbol" charset="2"/>
              </a:rPr>
              <a:t>~ </a:t>
            </a:r>
            <a:r>
              <a:rPr lang="en-US" sz="1000" dirty="0">
                <a:latin typeface="Trebuchet MS"/>
                <a:cs typeface="Trebuchet MS"/>
              </a:rPr>
              <a:t>20</a:t>
            </a:r>
            <a:r>
              <a:rPr lang="en-US" sz="1000" dirty="0" smtClean="0">
                <a:latin typeface="Trebuchet MS"/>
                <a:cs typeface="Trebuchet MS"/>
              </a:rPr>
              <a:t>%</a:t>
            </a:r>
            <a:endParaRPr lang="en-US" sz="1000" i="1" dirty="0">
              <a:latin typeface="Symbol" charset="2"/>
              <a:cs typeface="Symbol" charset="2"/>
            </a:endParaRPr>
          </a:p>
        </p:txBody>
      </p:sp>
      <p:sp>
        <p:nvSpPr>
          <p:cNvPr id="15" name="TextBox 9"/>
          <p:cNvSpPr txBox="1"/>
          <p:nvPr/>
        </p:nvSpPr>
        <p:spPr>
          <a:xfrm>
            <a:off x="2632619" y="3448271"/>
            <a:ext cx="3256812" cy="338554"/>
          </a:xfrm>
          <a:prstGeom prst="rect">
            <a:avLst/>
          </a:prstGeom>
          <a:noFill/>
        </p:spPr>
        <p:txBody>
          <a:bodyPr wrap="square" rtlCol="0">
            <a:spAutoFit/>
          </a:bodyPr>
          <a:lstStyle/>
          <a:p>
            <a:r>
              <a:rPr lang="en-US" sz="1600" dirty="0" smtClean="0">
                <a:solidFill>
                  <a:srgbClr val="2B2B2B"/>
                </a:solidFill>
                <a:latin typeface="Trebuchet MS"/>
                <a:cs typeface="Trebuchet MS"/>
              </a:rPr>
              <a:t>- Most powerful channel VBF </a:t>
            </a:r>
          </a:p>
        </p:txBody>
      </p:sp>
      <p:sp>
        <p:nvSpPr>
          <p:cNvPr id="18" name="TextBox 9"/>
          <p:cNvSpPr txBox="1"/>
          <p:nvPr/>
        </p:nvSpPr>
        <p:spPr>
          <a:xfrm>
            <a:off x="2632618" y="1765875"/>
            <a:ext cx="3568837" cy="1077218"/>
          </a:xfrm>
          <a:prstGeom prst="rect">
            <a:avLst/>
          </a:prstGeom>
          <a:noFill/>
        </p:spPr>
        <p:txBody>
          <a:bodyPr wrap="square" rtlCol="0">
            <a:spAutoFit/>
          </a:bodyPr>
          <a:lstStyle/>
          <a:p>
            <a:r>
              <a:rPr lang="en-US" sz="1600" dirty="0" smtClean="0">
                <a:solidFill>
                  <a:srgbClr val="2B2B2B"/>
                </a:solidFill>
                <a:latin typeface="Trebuchet MS"/>
                <a:cs typeface="Trebuchet MS"/>
              </a:rPr>
              <a:t>- Background modeling is critical especially in specific environments such as VBF production : Use embedding</a:t>
            </a:r>
          </a:p>
        </p:txBody>
      </p:sp>
      <p:sp>
        <p:nvSpPr>
          <p:cNvPr id="19" name="TextBox 2"/>
          <p:cNvSpPr txBox="1"/>
          <p:nvPr/>
        </p:nvSpPr>
        <p:spPr>
          <a:xfrm>
            <a:off x="2594518" y="12426"/>
            <a:ext cx="6804659" cy="877163"/>
          </a:xfrm>
          <a:prstGeom prst="rect">
            <a:avLst/>
          </a:prstGeom>
          <a:noFill/>
        </p:spPr>
        <p:txBody>
          <a:bodyPr wrap="square" rtlCol="0">
            <a:spAutoFit/>
          </a:bodyPr>
          <a:lstStyle/>
          <a:p>
            <a:r>
              <a:rPr lang="en-US" sz="2800" i="1" dirty="0" smtClean="0">
                <a:latin typeface="Trebuchet MS"/>
                <a:cs typeface="Trebuchet MS"/>
              </a:rPr>
              <a:t>H</a:t>
            </a:r>
            <a:r>
              <a:rPr lang="en-US" sz="2800" dirty="0" smtClean="0">
                <a:latin typeface="Trebuchet MS"/>
                <a:cs typeface="Trebuchet MS"/>
              </a:rPr>
              <a:t> </a:t>
            </a:r>
            <a:r>
              <a:rPr lang="en-US" sz="2800" dirty="0" smtClean="0">
                <a:latin typeface="Symbol" charset="2"/>
                <a:cs typeface="Symbol" charset="2"/>
              </a:rPr>
              <a:t>®</a:t>
            </a:r>
            <a:r>
              <a:rPr lang="en-US" sz="2800" dirty="0" smtClean="0">
                <a:latin typeface="Trebuchet MS"/>
                <a:cs typeface="Trebuchet MS"/>
              </a:rPr>
              <a:t> </a:t>
            </a:r>
            <a:r>
              <a:rPr lang="en-US" sz="2800" i="1" dirty="0" err="1" smtClean="0">
                <a:latin typeface="Trebuchet MS"/>
                <a:cs typeface="Trebuchet MS"/>
              </a:rPr>
              <a:t>ττ</a:t>
            </a:r>
            <a:endParaRPr lang="en-US" sz="2000" dirty="0" smtClean="0">
              <a:latin typeface=""/>
              <a:cs typeface=""/>
            </a:endParaRPr>
          </a:p>
          <a:p>
            <a:pPr>
              <a:spcBef>
                <a:spcPts val="600"/>
              </a:spcBef>
            </a:pPr>
            <a:r>
              <a:rPr lang="en-US" dirty="0" err="1">
                <a:latin typeface="Trebuchet MS"/>
                <a:cs typeface="Trebuchet MS"/>
              </a:rPr>
              <a:t>R</a:t>
            </a:r>
            <a:r>
              <a:rPr lang="en-US" sz="1800" dirty="0" err="1" smtClean="0">
                <a:latin typeface="Trebuchet MS"/>
                <a:cs typeface="Trebuchet MS"/>
              </a:rPr>
              <a:t>eoptimised</a:t>
            </a:r>
            <a:r>
              <a:rPr lang="en-US" sz="1800" dirty="0" smtClean="0">
                <a:latin typeface="Trebuchet MS"/>
                <a:cs typeface="Trebuchet MS"/>
              </a:rPr>
              <a:t> 7+8 TeV analysis</a:t>
            </a:r>
            <a:endParaRPr lang="en-US" sz="1400" dirty="0" smtClean="0">
              <a:latin typeface="Symbol" charset="2"/>
              <a:cs typeface="Symbol" charset="2"/>
            </a:endParaRPr>
          </a:p>
        </p:txBody>
      </p:sp>
      <p:sp>
        <p:nvSpPr>
          <p:cNvPr id="3" name="Espace réservé du numéro de diapositive 2"/>
          <p:cNvSpPr>
            <a:spLocks noGrp="1"/>
          </p:cNvSpPr>
          <p:nvPr>
            <p:ph type="sldNum" sz="quarter" idx="12"/>
          </p:nvPr>
        </p:nvSpPr>
        <p:spPr/>
        <p:txBody>
          <a:bodyPr/>
          <a:lstStyle/>
          <a:p>
            <a:fld id="{21F6B277-27B0-704C-8D8E-3F2BE0D94335}" type="slidenum">
              <a:rPr lang="fr-FR" smtClean="0"/>
              <a:pPr/>
              <a:t>94</a:t>
            </a:fld>
            <a:endParaRPr lang="fr-FR"/>
          </a:p>
        </p:txBody>
      </p:sp>
    </p:spTree>
    <p:extLst>
      <p:ext uri="{BB962C8B-B14F-4D97-AF65-F5344CB8AC3E}">
        <p14:creationId xmlns:p14="http://schemas.microsoft.com/office/powerpoint/2010/main" xmlns="" val="14803922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76400"/>
            <a:ext cx="9144000" cy="4895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3" name="Rectangle 2"/>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4" name="TextBox 2"/>
          <p:cNvSpPr txBox="1"/>
          <p:nvPr/>
        </p:nvSpPr>
        <p:spPr>
          <a:xfrm>
            <a:off x="154519" y="152400"/>
            <a:ext cx="8989481" cy="877163"/>
          </a:xfrm>
          <a:prstGeom prst="rect">
            <a:avLst/>
          </a:prstGeom>
          <a:noFill/>
        </p:spPr>
        <p:txBody>
          <a:bodyPr wrap="square" rtlCol="0">
            <a:spAutoFit/>
          </a:bodyPr>
          <a:lstStyle/>
          <a:p>
            <a:r>
              <a:rPr lang="en-US" sz="2800" i="1" dirty="0" smtClean="0">
                <a:solidFill>
                  <a:prstClr val="black"/>
                </a:solidFill>
                <a:latin typeface="Trebuchet MS"/>
                <a:cs typeface="Trebuchet MS"/>
              </a:rPr>
              <a:t>VH </a:t>
            </a:r>
            <a:r>
              <a:rPr lang="en-US" sz="2800" dirty="0" smtClean="0">
                <a:solidFill>
                  <a:prstClr val="black"/>
                </a:solidFill>
                <a:latin typeface="Trebuchet MS"/>
                <a:cs typeface="Trebuchet MS"/>
              </a:rPr>
              <a:t>production with </a:t>
            </a:r>
            <a:r>
              <a:rPr lang="en-US" sz="2800" i="1" dirty="0" smtClean="0">
                <a:solidFill>
                  <a:prstClr val="black"/>
                </a:solidFill>
                <a:latin typeface="Trebuchet MS"/>
                <a:cs typeface="Trebuchet MS"/>
              </a:rPr>
              <a:t>H</a:t>
            </a:r>
            <a:r>
              <a:rPr lang="en-US" sz="2800" dirty="0" smtClean="0">
                <a:solidFill>
                  <a:prstClr val="black"/>
                </a:solidFill>
                <a:latin typeface="Trebuchet MS"/>
                <a:cs typeface="Trebuchet MS"/>
              </a:rPr>
              <a:t> </a:t>
            </a:r>
            <a:r>
              <a:rPr lang="en-US" sz="2800" dirty="0" smtClean="0">
                <a:solidFill>
                  <a:prstClr val="black"/>
                </a:solidFill>
                <a:latin typeface="Symbol" charset="2"/>
                <a:cs typeface="Symbol" charset="2"/>
              </a:rPr>
              <a:t>®</a:t>
            </a:r>
            <a:r>
              <a:rPr lang="en-US" sz="2800" dirty="0" smtClean="0">
                <a:solidFill>
                  <a:prstClr val="black"/>
                </a:solidFill>
                <a:latin typeface="Trebuchet MS"/>
                <a:cs typeface="Trebuchet MS"/>
              </a:rPr>
              <a:t> </a:t>
            </a:r>
            <a:r>
              <a:rPr lang="en-US" sz="2800" i="1" dirty="0" smtClean="0">
                <a:solidFill>
                  <a:prstClr val="black"/>
                </a:solidFill>
                <a:latin typeface="Trebuchet MS"/>
                <a:cs typeface="Trebuchet MS"/>
              </a:rPr>
              <a:t>bb</a:t>
            </a:r>
            <a:endParaRPr lang="en-US" sz="2000" dirty="0" smtClean="0">
              <a:solidFill>
                <a:prstClr val="black"/>
              </a:solidFill>
              <a:latin typeface=""/>
              <a:cs typeface=""/>
            </a:endParaRPr>
          </a:p>
          <a:p>
            <a:pPr>
              <a:spcBef>
                <a:spcPts val="600"/>
              </a:spcBef>
            </a:pPr>
            <a:r>
              <a:rPr lang="en-US" dirty="0" err="1">
                <a:solidFill>
                  <a:prstClr val="black"/>
                </a:solidFill>
                <a:latin typeface="Trebuchet MS"/>
                <a:cs typeface="Trebuchet MS"/>
              </a:rPr>
              <a:t>R</a:t>
            </a:r>
            <a:r>
              <a:rPr lang="en-US" sz="1800" dirty="0" err="1" smtClean="0">
                <a:solidFill>
                  <a:prstClr val="black"/>
                </a:solidFill>
                <a:latin typeface="Trebuchet MS"/>
                <a:cs typeface="Trebuchet MS"/>
              </a:rPr>
              <a:t>eoptimised</a:t>
            </a:r>
            <a:r>
              <a:rPr lang="en-US" sz="1800" dirty="0" smtClean="0">
                <a:solidFill>
                  <a:prstClr val="black"/>
                </a:solidFill>
                <a:latin typeface="Trebuchet MS"/>
                <a:cs typeface="Trebuchet MS"/>
              </a:rPr>
              <a:t> 7+8 TeV analysis</a:t>
            </a:r>
            <a:endParaRPr lang="en-US" sz="1400" dirty="0" smtClean="0">
              <a:solidFill>
                <a:prstClr val="black"/>
              </a:solidFill>
              <a:latin typeface="Symbol" charset="2"/>
              <a:cs typeface="Symbol" charset="2"/>
            </a:endParaRPr>
          </a:p>
        </p:txBody>
      </p:sp>
      <p:sp>
        <p:nvSpPr>
          <p:cNvPr id="5" name="TextBox 29"/>
          <p:cNvSpPr txBox="1"/>
          <p:nvPr/>
        </p:nvSpPr>
        <p:spPr>
          <a:xfrm>
            <a:off x="5857875" y="140156"/>
            <a:ext cx="2619430" cy="276999"/>
          </a:xfrm>
          <a:prstGeom prst="rect">
            <a:avLst/>
          </a:prstGeom>
          <a:noFill/>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200" b="1" dirty="0" smtClean="0">
                <a:solidFill>
                  <a:srgbClr val="FF0000"/>
                </a:solidFill>
              </a:rPr>
              <a:t>ATLAS-CONF-2012-161</a:t>
            </a:r>
            <a:endParaRPr lang="en-US" sz="1200" b="1" kern="0" dirty="0" smtClean="0">
              <a:solidFill>
                <a:srgbClr val="FF0000"/>
              </a:solidFill>
            </a:endParaRPr>
          </a:p>
        </p:txBody>
      </p:sp>
      <p:sp>
        <p:nvSpPr>
          <p:cNvPr id="6" name="TextBox 9"/>
          <p:cNvSpPr txBox="1"/>
          <p:nvPr/>
        </p:nvSpPr>
        <p:spPr>
          <a:xfrm>
            <a:off x="3860800" y="1226678"/>
            <a:ext cx="5283198" cy="2215991"/>
          </a:xfrm>
          <a:prstGeom prst="rect">
            <a:avLst/>
          </a:prstGeom>
          <a:noFill/>
        </p:spPr>
        <p:txBody>
          <a:bodyPr wrap="square" rtlCol="0">
            <a:spAutoFit/>
          </a:bodyPr>
          <a:lstStyle/>
          <a:p>
            <a:pPr marL="285750" indent="-285750">
              <a:spcBef>
                <a:spcPts val="300"/>
              </a:spcBef>
              <a:buFontTx/>
              <a:buChar char="-"/>
            </a:pPr>
            <a:r>
              <a:rPr lang="en-US" sz="1600" dirty="0" smtClean="0">
                <a:solidFill>
                  <a:srgbClr val="2B2B2B"/>
                </a:solidFill>
                <a:latin typeface="Trebuchet MS"/>
                <a:cs typeface="Trebuchet MS"/>
              </a:rPr>
              <a:t>Require 2 </a:t>
            </a:r>
            <a:r>
              <a:rPr lang="en-US" sz="1600" i="1" dirty="0" smtClean="0">
                <a:solidFill>
                  <a:srgbClr val="2B2B2B"/>
                </a:solidFill>
                <a:latin typeface="Trebuchet MS"/>
                <a:cs typeface="Trebuchet MS"/>
              </a:rPr>
              <a:t>b</a:t>
            </a:r>
            <a:r>
              <a:rPr lang="en-US" sz="1600" dirty="0" smtClean="0">
                <a:solidFill>
                  <a:srgbClr val="2B2B2B"/>
                </a:solidFill>
                <a:latin typeface="Trebuchet MS"/>
                <a:cs typeface="Trebuchet MS"/>
              </a:rPr>
              <a:t>-tags and distinguish 0, 1, 2 lepton channels</a:t>
            </a:r>
          </a:p>
          <a:p>
            <a:pPr lvl="1">
              <a:spcBef>
                <a:spcPts val="300"/>
              </a:spcBef>
            </a:pPr>
            <a:endParaRPr lang="en-US" sz="1600" dirty="0" smtClean="0">
              <a:solidFill>
                <a:srgbClr val="2B2B2B"/>
              </a:solidFill>
              <a:latin typeface="Trebuchet MS"/>
              <a:cs typeface="Trebuchet MS"/>
            </a:endParaRPr>
          </a:p>
          <a:p>
            <a:pPr marL="285750" indent="-285750">
              <a:spcBef>
                <a:spcPts val="300"/>
              </a:spcBef>
              <a:buFontTx/>
              <a:buChar char="-"/>
            </a:pPr>
            <a:r>
              <a:rPr lang="en-US" sz="1600" dirty="0" smtClean="0">
                <a:solidFill>
                  <a:srgbClr val="2B2B2B"/>
                </a:solidFill>
                <a:latin typeface="Trebuchet MS"/>
                <a:cs typeface="Trebuchet MS"/>
              </a:rPr>
              <a:t>Higgs discrimination based on </a:t>
            </a:r>
            <a:r>
              <a:rPr lang="en-US" sz="1600" i="1" dirty="0" err="1" smtClean="0">
                <a:solidFill>
                  <a:srgbClr val="2B2B2B"/>
                </a:solidFill>
                <a:latin typeface="Trebuchet MS"/>
                <a:cs typeface="Trebuchet MS"/>
              </a:rPr>
              <a:t>m</a:t>
            </a:r>
            <a:r>
              <a:rPr lang="en-US" sz="1600" i="1" baseline="-25000" dirty="0" err="1" smtClean="0">
                <a:solidFill>
                  <a:srgbClr val="2B2B2B"/>
                </a:solidFill>
                <a:latin typeface="Trebuchet MS"/>
                <a:cs typeface="Trebuchet MS"/>
              </a:rPr>
              <a:t>bb</a:t>
            </a:r>
            <a:r>
              <a:rPr lang="en-US" sz="1600" dirty="0" smtClean="0">
                <a:solidFill>
                  <a:srgbClr val="2B2B2B"/>
                </a:solidFill>
                <a:latin typeface="Trebuchet MS"/>
                <a:cs typeface="Trebuchet MS"/>
              </a:rPr>
              <a:t>, resolution of </a:t>
            </a:r>
            <a:r>
              <a:rPr lang="en-US" sz="1600" dirty="0" smtClean="0">
                <a:solidFill>
                  <a:srgbClr val="2B2B2B"/>
                </a:solidFill>
                <a:latin typeface="Symbol" charset="2"/>
                <a:cs typeface="Symbol" charset="2"/>
              </a:rPr>
              <a:t>~</a:t>
            </a:r>
            <a:r>
              <a:rPr lang="en-US" sz="1600" dirty="0" smtClean="0">
                <a:solidFill>
                  <a:srgbClr val="2B2B2B"/>
                </a:solidFill>
                <a:latin typeface="Trebuchet MS"/>
                <a:cs typeface="Trebuchet MS"/>
              </a:rPr>
              <a:t>16%, improved by including </a:t>
            </a:r>
            <a:r>
              <a:rPr lang="en-US" sz="1600" dirty="0" err="1" smtClean="0">
                <a:solidFill>
                  <a:srgbClr val="2B2B2B"/>
                </a:solidFill>
                <a:latin typeface="Trebuchet MS"/>
                <a:cs typeface="Trebuchet MS"/>
              </a:rPr>
              <a:t>muons</a:t>
            </a:r>
            <a:r>
              <a:rPr lang="en-US" sz="1600" dirty="0" smtClean="0">
                <a:solidFill>
                  <a:srgbClr val="2B2B2B"/>
                </a:solidFill>
                <a:latin typeface="Trebuchet MS"/>
                <a:cs typeface="Trebuchet MS"/>
              </a:rPr>
              <a:t> and partial neutrino correction</a:t>
            </a:r>
          </a:p>
          <a:p>
            <a:pPr marL="285750" indent="-285750">
              <a:spcBef>
                <a:spcPts val="300"/>
              </a:spcBef>
              <a:buFontTx/>
              <a:buChar char="-"/>
            </a:pPr>
            <a:endParaRPr lang="en-US" sz="1600" dirty="0" smtClean="0">
              <a:solidFill>
                <a:srgbClr val="2B2B2B"/>
              </a:solidFill>
              <a:latin typeface="Trebuchet MS"/>
              <a:cs typeface="Trebuchet MS"/>
            </a:endParaRPr>
          </a:p>
          <a:p>
            <a:pPr marL="285750" indent="-285750">
              <a:spcBef>
                <a:spcPts val="300"/>
              </a:spcBef>
              <a:buFontTx/>
              <a:buChar char="-"/>
            </a:pPr>
            <a:r>
              <a:rPr lang="en-US" sz="1600" dirty="0" smtClean="0">
                <a:solidFill>
                  <a:srgbClr val="2B2B2B"/>
                </a:solidFill>
                <a:latin typeface="Trebuchet MS"/>
                <a:cs typeface="Trebuchet MS"/>
              </a:rPr>
              <a:t>Categories in boost (w/o sub structure)</a:t>
            </a:r>
          </a:p>
        </p:txBody>
      </p:sp>
      <p:pic>
        <p:nvPicPr>
          <p:cNvPr id="7" name="Picture 11" descr="fig_06e.pdf"/>
          <p:cNvPicPr>
            <a:picLocks noChangeAspect="1"/>
          </p:cNvPicPr>
          <p:nvPr/>
        </p:nvPicPr>
        <p:blipFill>
          <a:blip r:embed="rId3" cstate="print"/>
          <a:stretch>
            <a:fillRect/>
          </a:stretch>
        </p:blipFill>
        <p:spPr>
          <a:xfrm>
            <a:off x="-1776" y="1224789"/>
            <a:ext cx="3862576" cy="2615924"/>
          </a:xfrm>
          <a:prstGeom prst="rect">
            <a:avLst/>
          </a:prstGeom>
        </p:spPr>
      </p:pic>
      <p:sp>
        <p:nvSpPr>
          <p:cNvPr id="9" name="TextBox 18"/>
          <p:cNvSpPr txBox="1"/>
          <p:nvPr/>
        </p:nvSpPr>
        <p:spPr>
          <a:xfrm>
            <a:off x="5992283" y="410401"/>
            <a:ext cx="2770717" cy="461665"/>
          </a:xfrm>
          <a:prstGeom prst="rect">
            <a:avLst/>
          </a:prstGeom>
          <a:noFill/>
        </p:spPr>
        <p:txBody>
          <a:bodyPr wrap="square" rtlCol="0">
            <a:spAutoFit/>
          </a:bodyPr>
          <a:lstStyle/>
          <a:p>
            <a:r>
              <a:rPr lang="en-GB" sz="1200" i="1" dirty="0" smtClean="0">
                <a:latin typeface="Trebuchet MS"/>
                <a:cs typeface="Trebuchet MS"/>
              </a:rPr>
              <a:t>Also new 7 TeV analysis of </a:t>
            </a:r>
            <a:r>
              <a:rPr lang="en-GB" sz="1200" i="1" dirty="0" err="1" smtClean="0">
                <a:latin typeface="Trebuchet MS"/>
                <a:cs typeface="Trebuchet MS"/>
              </a:rPr>
              <a:t>tt+H</a:t>
            </a:r>
            <a:r>
              <a:rPr lang="en-GB" sz="1200" i="1" dirty="0" smtClean="0">
                <a:latin typeface="Trebuchet MS"/>
                <a:cs typeface="Trebuchet MS"/>
              </a:rPr>
              <a:t>, with H </a:t>
            </a:r>
            <a:r>
              <a:rPr lang="en-GB" sz="1200" i="1" dirty="0" smtClean="0">
                <a:latin typeface="Symbol" charset="2"/>
                <a:cs typeface="Symbol" charset="2"/>
              </a:rPr>
              <a:t>® </a:t>
            </a:r>
            <a:r>
              <a:rPr lang="en-GB" sz="1200" i="1" dirty="0" smtClean="0">
                <a:latin typeface="Trebuchet MS"/>
                <a:cs typeface="Trebuchet MS"/>
              </a:rPr>
              <a:t>bb [</a:t>
            </a:r>
            <a:r>
              <a:rPr lang="en-US" sz="1200" i="1" dirty="0" smtClean="0">
                <a:latin typeface="Trebuchet MS"/>
                <a:cs typeface="Trebuchet MS"/>
              </a:rPr>
              <a:t>ATLAS-CONF-2012-135</a:t>
            </a:r>
            <a:r>
              <a:rPr lang="en-GB" sz="1200" i="1" dirty="0" smtClean="0">
                <a:latin typeface="Trebuchet MS"/>
                <a:cs typeface="Trebuchet MS"/>
              </a:rPr>
              <a:t>]</a:t>
            </a:r>
          </a:p>
        </p:txBody>
      </p:sp>
      <p:pic>
        <p:nvPicPr>
          <p:cNvPr id="10" name="Picture 17" descr="fig_04-1.pdf"/>
          <p:cNvPicPr>
            <a:picLocks noChangeAspect="1"/>
          </p:cNvPicPr>
          <p:nvPr/>
        </p:nvPicPr>
        <p:blipFill>
          <a:blip r:embed="rId4" cstate="print"/>
          <a:stretch>
            <a:fillRect/>
          </a:stretch>
        </p:blipFill>
        <p:spPr>
          <a:xfrm>
            <a:off x="-1776" y="3599689"/>
            <a:ext cx="3862576" cy="2615924"/>
          </a:xfrm>
          <a:prstGeom prst="rect">
            <a:avLst/>
          </a:prstGeom>
        </p:spPr>
      </p:pic>
      <p:pic>
        <p:nvPicPr>
          <p:cNvPr id="11" name="Picture 20" descr="fig_08c.pdf"/>
          <p:cNvPicPr>
            <a:picLocks noChangeAspect="1"/>
          </p:cNvPicPr>
          <p:nvPr/>
        </p:nvPicPr>
        <p:blipFill>
          <a:blip r:embed="rId5" cstate="print"/>
          <a:srcRect l="2694"/>
          <a:stretch>
            <a:fillRect/>
          </a:stretch>
        </p:blipFill>
        <p:spPr>
          <a:xfrm>
            <a:off x="4373033" y="3510789"/>
            <a:ext cx="3848100" cy="3131641"/>
          </a:xfrm>
          <a:prstGeom prst="rect">
            <a:avLst/>
          </a:prstGeom>
        </p:spPr>
      </p:pic>
      <p:sp>
        <p:nvSpPr>
          <p:cNvPr id="14" name="TextBox 16"/>
          <p:cNvSpPr txBox="1"/>
          <p:nvPr/>
        </p:nvSpPr>
        <p:spPr>
          <a:xfrm>
            <a:off x="454025" y="6178121"/>
            <a:ext cx="4502149" cy="584776"/>
          </a:xfrm>
          <a:prstGeom prst="rect">
            <a:avLst/>
          </a:prstGeom>
          <a:noFill/>
        </p:spPr>
        <p:txBody>
          <a:bodyPr wrap="square" rtlCol="0">
            <a:spAutoFit/>
          </a:bodyPr>
          <a:lstStyle/>
          <a:p>
            <a:r>
              <a:rPr lang="en-US" sz="1600" i="1" dirty="0" smtClean="0">
                <a:latin typeface="Symbol" charset="2"/>
                <a:cs typeface="Symbol" charset="2"/>
              </a:rPr>
              <a:t>m</a:t>
            </a:r>
            <a:r>
              <a:rPr lang="en-US" sz="1600" dirty="0" smtClean="0">
                <a:latin typeface="Trebuchet MS"/>
                <a:cs typeface="Trebuchet MS"/>
              </a:rPr>
              <a:t>(125) = </a:t>
            </a:r>
            <a:r>
              <a:rPr lang="en-US" sz="1600" dirty="0" smtClean="0">
                <a:latin typeface="Symbol" charset="2"/>
                <a:cs typeface="Symbol" charset="2"/>
              </a:rPr>
              <a:t>-</a:t>
            </a:r>
            <a:r>
              <a:rPr lang="en-US" sz="1600" dirty="0" smtClean="0">
                <a:latin typeface="Trebuchet MS"/>
                <a:cs typeface="Trebuchet MS"/>
              </a:rPr>
              <a:t>0.4 ± 0.7(stat) ± 0.8(syst)  </a:t>
            </a:r>
            <a:endParaRPr lang="en-US" sz="1600" dirty="0">
              <a:latin typeface="Trebuchet MS"/>
              <a:cs typeface="Trebuchet MS"/>
            </a:endParaRPr>
          </a:p>
          <a:p>
            <a:r>
              <a:rPr lang="en-US" sz="1600" dirty="0" smtClean="0">
                <a:latin typeface="Trebuchet MS"/>
                <a:cs typeface="Trebuchet MS"/>
              </a:rPr>
              <a:t>95% CL limit (125): 1.8 [ exp: 1.9 ] × SM</a:t>
            </a:r>
          </a:p>
        </p:txBody>
      </p:sp>
      <p:sp>
        <p:nvSpPr>
          <p:cNvPr id="8" name="Espace réservé du numéro de diapositive 7"/>
          <p:cNvSpPr>
            <a:spLocks noGrp="1"/>
          </p:cNvSpPr>
          <p:nvPr>
            <p:ph type="sldNum" sz="quarter" idx="12"/>
          </p:nvPr>
        </p:nvSpPr>
        <p:spPr/>
        <p:txBody>
          <a:bodyPr/>
          <a:lstStyle/>
          <a:p>
            <a:fld id="{21F6B277-27B0-704C-8D8E-3F2BE0D94335}" type="slidenum">
              <a:rPr lang="fr-FR" smtClean="0"/>
              <a:pPr/>
              <a:t>95</a:t>
            </a:fld>
            <a:endParaRPr lang="fr-FR"/>
          </a:p>
        </p:txBody>
      </p:sp>
    </p:spTree>
    <p:extLst>
      <p:ext uri="{BB962C8B-B14F-4D97-AF65-F5344CB8AC3E}">
        <p14:creationId xmlns:p14="http://schemas.microsoft.com/office/powerpoint/2010/main" xmlns="" val="41185049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474" y="1124744"/>
            <a:ext cx="5860900" cy="615553"/>
          </a:xfrm>
          <a:prstGeom prst="rect">
            <a:avLst/>
          </a:prstGeom>
          <a:solidFill>
            <a:srgbClr val="339900"/>
          </a:solidFill>
          <a:ln>
            <a:solidFill>
              <a:srgbClr val="000000"/>
            </a:solidFill>
          </a:ln>
        </p:spPr>
        <p:txBody>
          <a:bodyPr wrap="none" rtlCol="0">
            <a:spAutoFit/>
          </a:bodyPr>
          <a:lstStyle/>
          <a:p>
            <a:r>
              <a:rPr lang="en-US" sz="1700" dirty="0" smtClean="0">
                <a:solidFill>
                  <a:srgbClr val="FFFF00"/>
                </a:solidFill>
                <a:effectLst/>
              </a:rPr>
              <a:t>Determined choice of fine lateral segmentation (4mm </a:t>
            </a:r>
            <a:r>
              <a:rPr lang="en-US" sz="1700" dirty="0" err="1" smtClean="0">
                <a:solidFill>
                  <a:srgbClr val="FFFF00"/>
                </a:solidFill>
                <a:effectLst/>
                <a:ea typeface="Lucida Grande"/>
                <a:cs typeface="Lucida Grande"/>
              </a:rPr>
              <a:t>η</a:t>
            </a:r>
            <a:r>
              <a:rPr lang="en-US" sz="1700" dirty="0" smtClean="0">
                <a:solidFill>
                  <a:srgbClr val="FFFF00"/>
                </a:solidFill>
                <a:effectLst/>
              </a:rPr>
              <a:t>-strips) </a:t>
            </a:r>
          </a:p>
          <a:p>
            <a:r>
              <a:rPr lang="en-US" sz="1700" dirty="0" smtClean="0">
                <a:solidFill>
                  <a:srgbClr val="FFFF00"/>
                </a:solidFill>
                <a:effectLst/>
              </a:rPr>
              <a:t>of the first compartment of ATLAS EM calorimeter</a:t>
            </a:r>
            <a:endParaRPr lang="en-US" sz="1700" dirty="0">
              <a:solidFill>
                <a:srgbClr val="FFFF00"/>
              </a:solidFill>
              <a:effectLst/>
            </a:endParaRPr>
          </a:p>
        </p:txBody>
      </p:sp>
      <p:sp>
        <p:nvSpPr>
          <p:cNvPr id="8" name="TextBox 7"/>
          <p:cNvSpPr txBox="1"/>
          <p:nvPr/>
        </p:nvSpPr>
        <p:spPr>
          <a:xfrm>
            <a:off x="35496" y="44624"/>
            <a:ext cx="8633967" cy="646331"/>
          </a:xfrm>
          <a:prstGeom prst="rect">
            <a:avLst/>
          </a:prstGeom>
          <a:solidFill>
            <a:srgbClr val="CCFFFF"/>
          </a:solidFill>
          <a:ln>
            <a:solidFill>
              <a:srgbClr val="000000"/>
            </a:solidFill>
          </a:ln>
        </p:spPr>
        <p:txBody>
          <a:bodyPr wrap="none" rtlCol="0">
            <a:spAutoFit/>
          </a:bodyPr>
          <a:lstStyle/>
          <a:p>
            <a:r>
              <a:rPr lang="en-US" dirty="0" smtClean="0">
                <a:effectLst/>
              </a:rPr>
              <a:t>Potentially huge background from </a:t>
            </a:r>
            <a:r>
              <a:rPr lang="en-US" dirty="0" err="1" smtClean="0">
                <a:effectLst/>
                <a:ea typeface="Lucida Grande"/>
                <a:cs typeface="Lucida Grande"/>
              </a:rPr>
              <a:t>γ</a:t>
            </a:r>
            <a:r>
              <a:rPr lang="en-US" dirty="0" err="1" smtClean="0">
                <a:effectLst/>
              </a:rPr>
              <a:t>j</a:t>
            </a:r>
            <a:r>
              <a:rPr lang="en-US" dirty="0" smtClean="0">
                <a:effectLst/>
              </a:rPr>
              <a:t> and </a:t>
            </a:r>
            <a:r>
              <a:rPr lang="en-US" dirty="0" err="1" smtClean="0">
                <a:effectLst/>
              </a:rPr>
              <a:t>jj</a:t>
            </a:r>
            <a:r>
              <a:rPr lang="en-US" dirty="0" smtClean="0">
                <a:effectLst/>
              </a:rPr>
              <a:t> production with jets fragmenting into a single </a:t>
            </a:r>
          </a:p>
          <a:p>
            <a:r>
              <a:rPr lang="en-US" dirty="0" smtClean="0">
                <a:effectLst/>
              </a:rPr>
              <a:t>hard </a:t>
            </a:r>
            <a:r>
              <a:rPr lang="en-US" dirty="0" smtClean="0">
                <a:effectLst/>
                <a:ea typeface="Lucida Grande"/>
                <a:cs typeface="Lucida Grande"/>
              </a:rPr>
              <a:t>π</a:t>
            </a:r>
            <a:r>
              <a:rPr lang="en-US" baseline="30000" dirty="0" smtClean="0">
                <a:effectLst/>
              </a:rPr>
              <a:t>0</a:t>
            </a:r>
            <a:r>
              <a:rPr lang="en-US" dirty="0" smtClean="0">
                <a:effectLst/>
              </a:rPr>
              <a:t> </a:t>
            </a:r>
            <a:r>
              <a:rPr lang="en-US" dirty="0" smtClean="0">
                <a:effectLst/>
                <a:ea typeface="Lucida Grande"/>
                <a:cs typeface="Lucida Grande"/>
                <a:sym typeface="Wingdings"/>
              </a:rPr>
              <a:t>and the </a:t>
            </a:r>
            <a:r>
              <a:rPr lang="en-US" dirty="0" smtClean="0">
                <a:effectLst/>
                <a:ea typeface="Lucida Grande"/>
                <a:cs typeface="Lucida Grande"/>
              </a:rPr>
              <a:t>π</a:t>
            </a:r>
            <a:r>
              <a:rPr lang="en-US" baseline="30000" dirty="0" smtClean="0">
                <a:effectLst/>
              </a:rPr>
              <a:t>0</a:t>
            </a:r>
            <a:r>
              <a:rPr lang="en-US" dirty="0" smtClean="0">
                <a:effectLst/>
              </a:rPr>
              <a:t> faking single photon</a:t>
            </a:r>
          </a:p>
        </p:txBody>
      </p:sp>
      <p:grpSp>
        <p:nvGrpSpPr>
          <p:cNvPr id="2" name="Group 32"/>
          <p:cNvGrpSpPr/>
          <p:nvPr/>
        </p:nvGrpSpPr>
        <p:grpSpPr>
          <a:xfrm>
            <a:off x="284503" y="1916832"/>
            <a:ext cx="3131840" cy="3528392"/>
            <a:chOff x="0" y="2420888"/>
            <a:chExt cx="3131840" cy="3528392"/>
          </a:xfrm>
        </p:grpSpPr>
        <p:sp>
          <p:nvSpPr>
            <p:cNvPr id="30" name="Rectangle 29"/>
            <p:cNvSpPr/>
            <p:nvPr/>
          </p:nvSpPr>
          <p:spPr bwMode="auto">
            <a:xfrm>
              <a:off x="0" y="2420888"/>
              <a:ext cx="3131840" cy="352839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endParaRPr>
            </a:p>
          </p:txBody>
        </p:sp>
        <p:grpSp>
          <p:nvGrpSpPr>
            <p:cNvPr id="3" name="Group 2"/>
            <p:cNvGrpSpPr/>
            <p:nvPr/>
          </p:nvGrpSpPr>
          <p:grpSpPr>
            <a:xfrm>
              <a:off x="179512" y="2564904"/>
              <a:ext cx="2837138" cy="3318174"/>
              <a:chOff x="6228184" y="44624"/>
              <a:chExt cx="2837138" cy="3318174"/>
            </a:xfrm>
          </p:grpSpPr>
          <p:grpSp>
            <p:nvGrpSpPr>
              <p:cNvPr id="7" name="Group 1"/>
              <p:cNvGrpSpPr/>
              <p:nvPr/>
            </p:nvGrpSpPr>
            <p:grpSpPr>
              <a:xfrm>
                <a:off x="6372200" y="44624"/>
                <a:ext cx="2693122" cy="3318174"/>
                <a:chOff x="-708608" y="404664"/>
                <a:chExt cx="2693122" cy="3318174"/>
              </a:xfrm>
            </p:grpSpPr>
            <p:pic>
              <p:nvPicPr>
                <p:cNvPr id="9" name="Picture 8"/>
                <p:cNvPicPr preferRelativeResize="0">
                  <a:picLocks noChangeAspect="1"/>
                </p:cNvPicPr>
                <p:nvPr/>
              </p:nvPicPr>
              <p:blipFill>
                <a:blip r:embed="rId3" cstate="print"/>
                <a:stretch>
                  <a:fillRect/>
                </a:stretch>
              </p:blipFill>
              <p:spPr>
                <a:xfrm>
                  <a:off x="371512" y="2088752"/>
                  <a:ext cx="1613002" cy="1634086"/>
                </a:xfrm>
                <a:prstGeom prst="rect">
                  <a:avLst/>
                </a:prstGeom>
              </p:spPr>
            </p:pic>
            <p:pic>
              <p:nvPicPr>
                <p:cNvPr id="10" name="Picture 9"/>
                <p:cNvPicPr preferRelativeResize="0">
                  <a:picLocks noChangeAspect="1"/>
                </p:cNvPicPr>
                <p:nvPr/>
              </p:nvPicPr>
              <p:blipFill>
                <a:blip r:embed="rId4" cstate="print"/>
                <a:stretch>
                  <a:fillRect/>
                </a:stretch>
              </p:blipFill>
              <p:spPr>
                <a:xfrm>
                  <a:off x="371512" y="404664"/>
                  <a:ext cx="1613002" cy="1623613"/>
                </a:xfrm>
                <a:prstGeom prst="rect">
                  <a:avLst/>
                </a:prstGeom>
              </p:spPr>
            </p:pic>
            <p:sp>
              <p:nvSpPr>
                <p:cNvPr id="16" name="TextBox 15"/>
                <p:cNvSpPr txBox="1"/>
                <p:nvPr/>
              </p:nvSpPr>
              <p:spPr>
                <a:xfrm>
                  <a:off x="-708608" y="513547"/>
                  <a:ext cx="570990" cy="323165"/>
                </a:xfrm>
                <a:prstGeom prst="rect">
                  <a:avLst/>
                </a:prstGeom>
                <a:solidFill>
                  <a:srgbClr val="FFFFFF"/>
                </a:solidFill>
                <a:ln>
                  <a:solidFill>
                    <a:srgbClr val="000000"/>
                  </a:solidFill>
                </a:ln>
              </p:spPr>
              <p:txBody>
                <a:bodyPr wrap="none" rtlCol="0">
                  <a:spAutoFit/>
                </a:bodyPr>
                <a:lstStyle/>
                <a:p>
                  <a:r>
                    <a:rPr lang="en-US" sz="1500" dirty="0" smtClean="0">
                      <a:effectLst/>
                    </a:rPr>
                    <a:t>Data</a:t>
                  </a:r>
                  <a:endParaRPr lang="en-US" sz="1500" dirty="0">
                    <a:effectLst/>
                  </a:endParaRPr>
                </a:p>
              </p:txBody>
            </p:sp>
          </p:grpSp>
          <p:cxnSp>
            <p:nvCxnSpPr>
              <p:cNvPr id="17" name="Straight Arrow Connector 16"/>
              <p:cNvCxnSpPr/>
              <p:nvPr/>
            </p:nvCxnSpPr>
            <p:spPr bwMode="auto">
              <a:xfrm flipV="1">
                <a:off x="6876256" y="1268760"/>
                <a:ext cx="720080"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p:cNvCxnSpPr/>
              <p:nvPr/>
            </p:nvCxnSpPr>
            <p:spPr bwMode="auto">
              <a:xfrm>
                <a:off x="6948264" y="2132856"/>
                <a:ext cx="720080" cy="8640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TextBox 30"/>
              <p:cNvSpPr txBox="1"/>
              <p:nvPr/>
            </p:nvSpPr>
            <p:spPr>
              <a:xfrm>
                <a:off x="6228184" y="1844824"/>
                <a:ext cx="792205" cy="323165"/>
              </a:xfrm>
              <a:prstGeom prst="rect">
                <a:avLst/>
              </a:prstGeom>
              <a:solidFill>
                <a:srgbClr val="339900"/>
              </a:solidFill>
              <a:ln>
                <a:solidFill>
                  <a:srgbClr val="000000"/>
                </a:solidFill>
              </a:ln>
            </p:spPr>
            <p:txBody>
              <a:bodyPr wrap="none" rtlCol="0">
                <a:spAutoFit/>
              </a:bodyPr>
              <a:lstStyle/>
              <a:p>
                <a:r>
                  <a:rPr lang="en-US" sz="1500" dirty="0" err="1" smtClean="0">
                    <a:solidFill>
                      <a:srgbClr val="FFFF00"/>
                    </a:solidFill>
                    <a:effectLst/>
                  </a:rPr>
                  <a:t>η</a:t>
                </a:r>
                <a:r>
                  <a:rPr lang="en-US" sz="1500" dirty="0" smtClean="0">
                    <a:solidFill>
                      <a:srgbClr val="FFFF00"/>
                    </a:solidFill>
                    <a:effectLst/>
                  </a:rPr>
                  <a:t>-strips</a:t>
                </a:r>
                <a:endParaRPr lang="en-US" sz="1500" dirty="0">
                  <a:solidFill>
                    <a:srgbClr val="FFFF00"/>
                  </a:solidFill>
                  <a:effectLst/>
                </a:endParaRPr>
              </a:p>
            </p:txBody>
          </p:sp>
        </p:grpSp>
      </p:grpSp>
      <p:sp>
        <p:nvSpPr>
          <p:cNvPr id="38" name="TextBox 37"/>
          <p:cNvSpPr txBox="1"/>
          <p:nvPr/>
        </p:nvSpPr>
        <p:spPr>
          <a:xfrm>
            <a:off x="295694" y="5652536"/>
            <a:ext cx="5500442" cy="923330"/>
          </a:xfrm>
          <a:prstGeom prst="rect">
            <a:avLst/>
          </a:prstGeom>
          <a:solidFill>
            <a:srgbClr val="FFCC00"/>
          </a:solidFill>
          <a:ln>
            <a:solidFill>
              <a:schemeClr val="tx1"/>
            </a:solidFill>
          </a:ln>
        </p:spPr>
        <p:txBody>
          <a:bodyPr wrap="square" rtlCol="0">
            <a:spAutoFit/>
          </a:bodyPr>
          <a:lstStyle/>
          <a:p>
            <a:r>
              <a:rPr lang="en-US" dirty="0" smtClean="0">
                <a:effectLst/>
                <a:ea typeface="Lucida Grande"/>
                <a:cs typeface="Lucida Grande"/>
              </a:rPr>
              <a:t>However: </a:t>
            </a:r>
            <a:r>
              <a:rPr lang="en-US" dirty="0">
                <a:effectLst/>
              </a:rPr>
              <a:t>huge uncertainties </a:t>
            </a:r>
            <a:r>
              <a:rPr lang="en-US" dirty="0" smtClean="0">
                <a:effectLst/>
              </a:rPr>
              <a:t>on</a:t>
            </a:r>
            <a:r>
              <a:rPr lang="en-US" dirty="0" smtClean="0">
                <a:effectLst/>
                <a:ea typeface="Lucida Grande"/>
                <a:cs typeface="Lucida Grande"/>
              </a:rPr>
              <a:t> σ (</a:t>
            </a:r>
            <a:r>
              <a:rPr lang="en-US" dirty="0" err="1" smtClean="0">
                <a:effectLst/>
                <a:ea typeface="Lucida Grande"/>
                <a:cs typeface="Lucida Grande"/>
              </a:rPr>
              <a:t>γ</a:t>
            </a:r>
            <a:r>
              <a:rPr lang="en-US" dirty="0" err="1" smtClean="0">
                <a:effectLst/>
              </a:rPr>
              <a:t>j</a:t>
            </a:r>
            <a:r>
              <a:rPr lang="en-US" dirty="0">
                <a:effectLst/>
              </a:rPr>
              <a:t>,</a:t>
            </a:r>
            <a:r>
              <a:rPr lang="en-US" dirty="0" smtClean="0">
                <a:effectLst/>
              </a:rPr>
              <a:t> </a:t>
            </a:r>
            <a:r>
              <a:rPr lang="en-US" dirty="0" err="1" smtClean="0">
                <a:effectLst/>
              </a:rPr>
              <a:t>jj</a:t>
            </a:r>
            <a:r>
              <a:rPr lang="en-US" dirty="0" smtClean="0">
                <a:effectLst/>
              </a:rPr>
              <a:t>)</a:t>
            </a:r>
            <a:r>
              <a:rPr lang="en-US" dirty="0">
                <a:effectLst/>
              </a:rPr>
              <a:t> </a:t>
            </a:r>
            <a:r>
              <a:rPr lang="en-US" dirty="0" smtClean="0">
                <a:effectLst/>
              </a:rPr>
              <a:t>!! </a:t>
            </a:r>
          </a:p>
          <a:p>
            <a:r>
              <a:rPr lang="en-US" dirty="0" smtClean="0">
                <a:effectLst/>
                <a:sym typeface="Wingdings"/>
              </a:rPr>
              <a:t> not obvious </a:t>
            </a:r>
            <a:r>
              <a:rPr lang="en-US" dirty="0" err="1" smtClean="0">
                <a:effectLst/>
                <a:ea typeface="Lucida Grande"/>
                <a:cs typeface="Lucida Grande"/>
              </a:rPr>
              <a:t>γ</a:t>
            </a:r>
            <a:r>
              <a:rPr lang="en-US" dirty="0" err="1" smtClean="0">
                <a:effectLst/>
              </a:rPr>
              <a:t>j</a:t>
            </a:r>
            <a:r>
              <a:rPr lang="en-US" dirty="0" smtClean="0">
                <a:effectLst/>
              </a:rPr>
              <a:t>, </a:t>
            </a:r>
            <a:r>
              <a:rPr lang="en-US" dirty="0" err="1" smtClean="0">
                <a:effectLst/>
              </a:rPr>
              <a:t>jj</a:t>
            </a:r>
            <a:r>
              <a:rPr lang="en-US" dirty="0" smtClean="0">
                <a:effectLst/>
                <a:sym typeface="Wingdings"/>
              </a:rPr>
              <a:t> could be suppressed </a:t>
            </a:r>
          </a:p>
          <a:p>
            <a:r>
              <a:rPr lang="en-US" dirty="0" smtClean="0">
                <a:effectLst/>
                <a:sym typeface="Wingdings"/>
              </a:rPr>
              <a:t>well below irreducible </a:t>
            </a:r>
            <a:r>
              <a:rPr lang="en-US" dirty="0" err="1" smtClean="0">
                <a:effectLst/>
                <a:ea typeface="Lucida Grande"/>
                <a:cs typeface="Lucida Grande"/>
                <a:sym typeface="Wingdings"/>
              </a:rPr>
              <a:t>γγ</a:t>
            </a:r>
            <a:r>
              <a:rPr lang="en-US" dirty="0" smtClean="0">
                <a:effectLst/>
                <a:sym typeface="Wingdings"/>
              </a:rPr>
              <a:t> until we measured with data</a:t>
            </a:r>
            <a:endParaRPr lang="en-US" dirty="0">
              <a:effectLst/>
            </a:endParaRPr>
          </a:p>
        </p:txBody>
      </p:sp>
      <p:grpSp>
        <p:nvGrpSpPr>
          <p:cNvPr id="12" name="Group 6"/>
          <p:cNvGrpSpPr/>
          <p:nvPr/>
        </p:nvGrpSpPr>
        <p:grpSpPr>
          <a:xfrm>
            <a:off x="6732240" y="1196752"/>
            <a:ext cx="2232248" cy="5328592"/>
            <a:chOff x="6732240" y="692696"/>
            <a:chExt cx="2232248" cy="5328592"/>
          </a:xfrm>
        </p:grpSpPr>
        <p:sp>
          <p:nvSpPr>
            <p:cNvPr id="6" name="Rectangle 5"/>
            <p:cNvSpPr/>
            <p:nvPr/>
          </p:nvSpPr>
          <p:spPr bwMode="auto">
            <a:xfrm>
              <a:off x="6732240" y="692696"/>
              <a:ext cx="2232248" cy="5328592"/>
            </a:xfrm>
            <a:prstGeom prst="rect">
              <a:avLst/>
            </a:prstGeom>
            <a:solidFill>
              <a:srgbClr val="CC3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endParaRPr>
            </a:p>
          </p:txBody>
        </p:sp>
        <p:grpSp>
          <p:nvGrpSpPr>
            <p:cNvPr id="14" name="Group 21"/>
            <p:cNvGrpSpPr/>
            <p:nvPr/>
          </p:nvGrpSpPr>
          <p:grpSpPr>
            <a:xfrm>
              <a:off x="6876256" y="764704"/>
              <a:ext cx="2020276" cy="5166360"/>
              <a:chOff x="52616" y="62840"/>
              <a:chExt cx="2020276" cy="5166360"/>
            </a:xfrm>
            <a:solidFill>
              <a:schemeClr val="bg1"/>
            </a:solidFill>
          </p:grpSpPr>
          <p:pic>
            <p:nvPicPr>
              <p:cNvPr id="11" name="Picture 1"/>
              <p:cNvPicPr preferRelativeResize="0">
                <a:picLocks noChangeAspect="1" noChangeArrowheads="1"/>
              </p:cNvPicPr>
              <p:nvPr/>
            </p:nvPicPr>
            <p:blipFill>
              <a:blip r:embed="rId5" cstate="print"/>
              <a:srcRect/>
              <a:stretch>
                <a:fillRect/>
              </a:stretch>
            </p:blipFill>
            <p:spPr bwMode="auto">
              <a:xfrm>
                <a:off x="52616" y="62840"/>
                <a:ext cx="1783080" cy="5166360"/>
              </a:xfrm>
              <a:prstGeom prst="rect">
                <a:avLst/>
              </a:prstGeom>
              <a:grpFill/>
              <a:ln w="9525">
                <a:noFill/>
                <a:miter lim="800000"/>
                <a:headEnd/>
                <a:tailEnd/>
              </a:ln>
            </p:spPr>
          </p:pic>
          <p:sp>
            <p:nvSpPr>
              <p:cNvPr id="15" name="Rectangle 14"/>
              <p:cNvSpPr/>
              <p:nvPr/>
            </p:nvSpPr>
            <p:spPr bwMode="auto">
              <a:xfrm>
                <a:off x="575648" y="4005064"/>
                <a:ext cx="828000" cy="288032"/>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outerShdw blurRad="38100" dist="38100" dir="2700000" algn="tl">
                      <a:srgbClr val="000000">
                        <a:alpha val="43137"/>
                      </a:srgbClr>
                    </a:outerShdw>
                  </a:effectLst>
                </a:endParaRPr>
              </a:p>
            </p:txBody>
          </p:sp>
          <p:cxnSp>
            <p:nvCxnSpPr>
              <p:cNvPr id="18" name="Straight Connector 17"/>
              <p:cNvCxnSpPr/>
              <p:nvPr/>
            </p:nvCxnSpPr>
            <p:spPr bwMode="auto">
              <a:xfrm>
                <a:off x="539552" y="4293096"/>
                <a:ext cx="864096" cy="0"/>
              </a:xfrm>
              <a:prstGeom prst="line">
                <a:avLst/>
              </a:prstGeom>
              <a:grpFill/>
              <a:ln w="28575" cap="flat" cmpd="sng" algn="ctr">
                <a:solidFill>
                  <a:srgbClr val="3366FF"/>
                </a:solidFill>
                <a:prstDash val="solid"/>
                <a:round/>
                <a:headEnd type="none" w="med" len="med"/>
                <a:tailEnd type="none" w="med" len="med"/>
              </a:ln>
              <a:effectLst/>
            </p:spPr>
          </p:cxnSp>
          <p:sp>
            <p:nvSpPr>
              <p:cNvPr id="20" name="TextBox 19"/>
              <p:cNvSpPr txBox="1"/>
              <p:nvPr/>
            </p:nvSpPr>
            <p:spPr>
              <a:xfrm>
                <a:off x="683568" y="4062264"/>
                <a:ext cx="548548" cy="230832"/>
              </a:xfrm>
              <a:prstGeom prst="rect">
                <a:avLst/>
              </a:prstGeom>
              <a:grpFill/>
            </p:spPr>
            <p:txBody>
              <a:bodyPr wrap="none" rtlCol="0">
                <a:spAutoFit/>
              </a:bodyPr>
              <a:lstStyle/>
              <a:p>
                <a:r>
                  <a:rPr lang="en-US" sz="900" b="1" dirty="0">
                    <a:solidFill>
                      <a:srgbClr val="0000FF"/>
                    </a:solidFill>
                    <a:effectLst/>
                  </a:rPr>
                  <a:t>H </a:t>
                </a:r>
                <a:r>
                  <a:rPr lang="en-US" sz="900" b="1" dirty="0">
                    <a:solidFill>
                      <a:srgbClr val="0000FF"/>
                    </a:solidFill>
                    <a:effectLst/>
                    <a:sym typeface="Wingdings"/>
                  </a:rPr>
                  <a:t> </a:t>
                </a:r>
                <a:r>
                  <a:rPr lang="en-US" sz="900" b="1" dirty="0" err="1" smtClean="0">
                    <a:solidFill>
                      <a:srgbClr val="0000FF"/>
                    </a:solidFill>
                    <a:effectLst/>
                    <a:ea typeface="Lucida Grande"/>
                    <a:cs typeface="Lucida Grande"/>
                    <a:sym typeface="Wingdings"/>
                  </a:rPr>
                  <a:t>γγ</a:t>
                </a:r>
                <a:endParaRPr lang="en-US" sz="900" b="1" dirty="0">
                  <a:solidFill>
                    <a:srgbClr val="0000FF"/>
                  </a:solidFill>
                  <a:effectLst/>
                </a:endParaRPr>
              </a:p>
            </p:txBody>
          </p:sp>
          <p:sp>
            <p:nvSpPr>
              <p:cNvPr id="21" name="TextBox 20"/>
              <p:cNvSpPr txBox="1"/>
              <p:nvPr/>
            </p:nvSpPr>
            <p:spPr>
              <a:xfrm>
                <a:off x="827584" y="1151166"/>
                <a:ext cx="258404" cy="261610"/>
              </a:xfrm>
              <a:prstGeom prst="rect">
                <a:avLst/>
              </a:prstGeom>
              <a:grpFill/>
            </p:spPr>
            <p:txBody>
              <a:bodyPr wrap="none" rtlCol="0">
                <a:spAutoFit/>
              </a:bodyPr>
              <a:lstStyle/>
              <a:p>
                <a:r>
                  <a:rPr lang="en-US" sz="1100" b="1" dirty="0" err="1" smtClean="0">
                    <a:solidFill>
                      <a:srgbClr val="00CCFF"/>
                    </a:solidFill>
                    <a:effectLst/>
                  </a:rPr>
                  <a:t>jj</a:t>
                </a:r>
                <a:endParaRPr lang="en-US" sz="1100" b="1" dirty="0">
                  <a:solidFill>
                    <a:srgbClr val="00CCFF"/>
                  </a:solidFill>
                  <a:effectLst/>
                </a:endParaRPr>
              </a:p>
            </p:txBody>
          </p:sp>
          <p:sp>
            <p:nvSpPr>
              <p:cNvPr id="24" name="TextBox 23"/>
              <p:cNvSpPr txBox="1"/>
              <p:nvPr/>
            </p:nvSpPr>
            <p:spPr>
              <a:xfrm>
                <a:off x="755576" y="2132856"/>
                <a:ext cx="295274" cy="261610"/>
              </a:xfrm>
              <a:prstGeom prst="rect">
                <a:avLst/>
              </a:prstGeom>
              <a:grpFill/>
            </p:spPr>
            <p:txBody>
              <a:bodyPr wrap="none" rtlCol="0">
                <a:spAutoFit/>
              </a:bodyPr>
              <a:lstStyle/>
              <a:p>
                <a:r>
                  <a:rPr lang="en-US" sz="1100" b="1" dirty="0" err="1" smtClean="0">
                    <a:solidFill>
                      <a:srgbClr val="00CC33"/>
                    </a:solidFill>
                    <a:effectLst/>
                    <a:ea typeface="Lucida Grande"/>
                    <a:cs typeface="Lucida Grande"/>
                  </a:rPr>
                  <a:t>γ</a:t>
                </a:r>
                <a:r>
                  <a:rPr lang="en-US" sz="1100" b="1" dirty="0" err="1" smtClean="0">
                    <a:solidFill>
                      <a:srgbClr val="00CC33"/>
                    </a:solidFill>
                    <a:effectLst/>
                  </a:rPr>
                  <a:t>j</a:t>
                </a:r>
                <a:endParaRPr lang="en-US" sz="1100" b="1" dirty="0">
                  <a:solidFill>
                    <a:srgbClr val="00CC33"/>
                  </a:solidFill>
                  <a:effectLst/>
                </a:endParaRPr>
              </a:p>
            </p:txBody>
          </p:sp>
          <p:sp>
            <p:nvSpPr>
              <p:cNvPr id="25" name="TextBox 24"/>
              <p:cNvSpPr txBox="1"/>
              <p:nvPr/>
            </p:nvSpPr>
            <p:spPr>
              <a:xfrm>
                <a:off x="1303194" y="1264404"/>
                <a:ext cx="769698" cy="292388"/>
              </a:xfrm>
              <a:prstGeom prst="rect">
                <a:avLst/>
              </a:prstGeom>
              <a:grpFill/>
              <a:ln>
                <a:solidFill>
                  <a:schemeClr val="tx1"/>
                </a:solidFill>
              </a:ln>
            </p:spPr>
            <p:txBody>
              <a:bodyPr wrap="none" rtlCol="0">
                <a:spAutoFit/>
              </a:bodyPr>
              <a:lstStyle/>
              <a:p>
                <a:r>
                  <a:rPr lang="en-US" sz="1300" dirty="0" smtClean="0">
                    <a:solidFill>
                      <a:srgbClr val="00CCFF"/>
                    </a:solidFill>
                    <a:effectLst/>
                  </a:rPr>
                  <a:t>~ 500 </a:t>
                </a:r>
                <a:r>
                  <a:rPr lang="en-US" sz="1300" dirty="0" err="1" smtClean="0">
                    <a:solidFill>
                      <a:srgbClr val="00CCFF"/>
                    </a:solidFill>
                    <a:effectLst/>
                    <a:ea typeface="Lucida Grande"/>
                    <a:cs typeface="Lucida Grande"/>
                  </a:rPr>
                  <a:t>μ</a:t>
                </a:r>
                <a:r>
                  <a:rPr lang="en-US" sz="1300" dirty="0" err="1" smtClean="0">
                    <a:solidFill>
                      <a:srgbClr val="00CCFF"/>
                    </a:solidFill>
                    <a:effectLst/>
                  </a:rPr>
                  <a:t>b</a:t>
                </a:r>
                <a:endParaRPr lang="en-US" sz="1300" dirty="0">
                  <a:solidFill>
                    <a:srgbClr val="00CCFF"/>
                  </a:solidFill>
                  <a:effectLst/>
                </a:endParaRPr>
              </a:p>
            </p:txBody>
          </p:sp>
          <p:sp>
            <p:nvSpPr>
              <p:cNvPr id="26" name="TextBox 25"/>
              <p:cNvSpPr txBox="1"/>
              <p:nvPr/>
            </p:nvSpPr>
            <p:spPr>
              <a:xfrm>
                <a:off x="1304171" y="2272516"/>
                <a:ext cx="766492" cy="292388"/>
              </a:xfrm>
              <a:prstGeom prst="rect">
                <a:avLst/>
              </a:prstGeom>
              <a:grpFill/>
              <a:ln>
                <a:solidFill>
                  <a:schemeClr val="tx1"/>
                </a:solidFill>
              </a:ln>
            </p:spPr>
            <p:txBody>
              <a:bodyPr wrap="none" rtlCol="0">
                <a:spAutoFit/>
              </a:bodyPr>
              <a:lstStyle/>
              <a:p>
                <a:r>
                  <a:rPr lang="en-US" sz="1300" dirty="0" smtClean="0">
                    <a:solidFill>
                      <a:srgbClr val="00CC33"/>
                    </a:solidFill>
                    <a:effectLst/>
                  </a:rPr>
                  <a:t>~ 200 </a:t>
                </a:r>
                <a:r>
                  <a:rPr lang="en-US" sz="1300" dirty="0" err="1" smtClean="0">
                    <a:solidFill>
                      <a:srgbClr val="00CC33"/>
                    </a:solidFill>
                    <a:effectLst/>
                    <a:ea typeface="Lucida Grande"/>
                    <a:cs typeface="Lucida Grande"/>
                  </a:rPr>
                  <a:t>n</a:t>
                </a:r>
                <a:r>
                  <a:rPr lang="en-US" sz="1300" dirty="0" err="1" smtClean="0">
                    <a:solidFill>
                      <a:srgbClr val="00CC33"/>
                    </a:solidFill>
                    <a:effectLst/>
                  </a:rPr>
                  <a:t>b</a:t>
                </a:r>
                <a:endParaRPr lang="en-US" sz="1300" dirty="0">
                  <a:solidFill>
                    <a:srgbClr val="00CC33"/>
                  </a:solidFill>
                  <a:effectLst/>
                </a:endParaRPr>
              </a:p>
            </p:txBody>
          </p:sp>
          <p:sp>
            <p:nvSpPr>
              <p:cNvPr id="27" name="TextBox 26"/>
              <p:cNvSpPr txBox="1"/>
              <p:nvPr/>
            </p:nvSpPr>
            <p:spPr>
              <a:xfrm>
                <a:off x="1332451" y="3280628"/>
                <a:ext cx="675185" cy="292388"/>
              </a:xfrm>
              <a:prstGeom prst="rect">
                <a:avLst/>
              </a:prstGeom>
              <a:grpFill/>
              <a:ln>
                <a:solidFill>
                  <a:schemeClr val="tx1"/>
                </a:solidFill>
              </a:ln>
            </p:spPr>
            <p:txBody>
              <a:bodyPr wrap="none" rtlCol="0">
                <a:spAutoFit/>
              </a:bodyPr>
              <a:lstStyle/>
              <a:p>
                <a:r>
                  <a:rPr lang="en-US" sz="1300" dirty="0" smtClean="0">
                    <a:solidFill>
                      <a:srgbClr val="CC66FF"/>
                    </a:solidFill>
                    <a:effectLst/>
                  </a:rPr>
                  <a:t>~ 30 </a:t>
                </a:r>
                <a:r>
                  <a:rPr lang="en-US" sz="1300" dirty="0" err="1" smtClean="0">
                    <a:solidFill>
                      <a:srgbClr val="CC66FF"/>
                    </a:solidFill>
                    <a:effectLst/>
                    <a:ea typeface="Lucida Grande"/>
                    <a:cs typeface="Lucida Grande"/>
                  </a:rPr>
                  <a:t>p</a:t>
                </a:r>
                <a:r>
                  <a:rPr lang="en-US" sz="1300" dirty="0" err="1" smtClean="0">
                    <a:solidFill>
                      <a:srgbClr val="CC66FF"/>
                    </a:solidFill>
                    <a:effectLst/>
                  </a:rPr>
                  <a:t>b</a:t>
                </a:r>
                <a:endParaRPr lang="en-US" sz="1300" dirty="0">
                  <a:solidFill>
                    <a:srgbClr val="CC66FF"/>
                  </a:solidFill>
                  <a:effectLst/>
                </a:endParaRPr>
              </a:p>
            </p:txBody>
          </p:sp>
          <p:sp>
            <p:nvSpPr>
              <p:cNvPr id="28" name="TextBox 27"/>
              <p:cNvSpPr txBox="1"/>
              <p:nvPr/>
            </p:nvSpPr>
            <p:spPr>
              <a:xfrm>
                <a:off x="1331640" y="4144724"/>
                <a:ext cx="651140" cy="292388"/>
              </a:xfrm>
              <a:prstGeom prst="rect">
                <a:avLst/>
              </a:prstGeom>
              <a:grpFill/>
              <a:ln>
                <a:solidFill>
                  <a:schemeClr val="tx1"/>
                </a:solidFill>
              </a:ln>
            </p:spPr>
            <p:txBody>
              <a:bodyPr wrap="none" rtlCol="0">
                <a:spAutoFit/>
              </a:bodyPr>
              <a:lstStyle/>
              <a:p>
                <a:r>
                  <a:rPr lang="en-US" sz="1300" dirty="0" smtClean="0">
                    <a:solidFill>
                      <a:srgbClr val="0000FF"/>
                    </a:solidFill>
                    <a:effectLst/>
                  </a:rPr>
                  <a:t>~ 40 </a:t>
                </a:r>
                <a:r>
                  <a:rPr lang="en-US" sz="1300" dirty="0" err="1">
                    <a:solidFill>
                      <a:srgbClr val="0000FF"/>
                    </a:solidFill>
                    <a:effectLst/>
                    <a:ea typeface="Lucida Grande"/>
                    <a:cs typeface="Lucida Grande"/>
                  </a:rPr>
                  <a:t>f</a:t>
                </a:r>
                <a:r>
                  <a:rPr lang="en-US" sz="1300" dirty="0" err="1" smtClean="0">
                    <a:solidFill>
                      <a:srgbClr val="0000FF"/>
                    </a:solidFill>
                    <a:effectLst/>
                  </a:rPr>
                  <a:t>b</a:t>
                </a:r>
                <a:endParaRPr lang="en-US" sz="1300" dirty="0">
                  <a:solidFill>
                    <a:srgbClr val="0000FF"/>
                  </a:solidFill>
                  <a:effectLst/>
                </a:endParaRPr>
              </a:p>
            </p:txBody>
          </p:sp>
        </p:grpSp>
      </p:grpSp>
      <p:sp>
        <p:nvSpPr>
          <p:cNvPr id="13" name="Down Arrow 12"/>
          <p:cNvSpPr>
            <a:spLocks noChangeAspect="1"/>
          </p:cNvSpPr>
          <p:nvPr/>
        </p:nvSpPr>
        <p:spPr bwMode="auto">
          <a:xfrm>
            <a:off x="2339752" y="764704"/>
            <a:ext cx="244254" cy="493118"/>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outerShdw blurRad="38100" dist="38100" dir="2700000" algn="tl">
                  <a:srgbClr val="000000">
                    <a:alpha val="43137"/>
                  </a:srgbClr>
                </a:outerShdw>
              </a:effectLst>
            </a:endParaRPr>
          </a:p>
        </p:txBody>
      </p:sp>
      <p:sp>
        <p:nvSpPr>
          <p:cNvPr id="4" name="TextBox 3"/>
          <p:cNvSpPr txBox="1"/>
          <p:nvPr/>
        </p:nvSpPr>
        <p:spPr>
          <a:xfrm>
            <a:off x="3059832" y="2780928"/>
            <a:ext cx="771365" cy="246221"/>
          </a:xfrm>
          <a:prstGeom prst="rect">
            <a:avLst/>
          </a:prstGeom>
          <a:solidFill>
            <a:srgbClr val="FFFFFF"/>
          </a:solidFill>
          <a:ln>
            <a:solidFill>
              <a:srgbClr val="000000"/>
            </a:solidFill>
          </a:ln>
        </p:spPr>
        <p:txBody>
          <a:bodyPr wrap="none" rtlCol="0">
            <a:spAutoFit/>
          </a:bodyPr>
          <a:lstStyle/>
          <a:p>
            <a:r>
              <a:rPr lang="en-US" sz="1000" dirty="0" smtClean="0">
                <a:effectLst/>
              </a:rPr>
              <a:t>E</a:t>
            </a:r>
            <a:r>
              <a:rPr lang="en-US" sz="1000" baseline="-25000" dirty="0" smtClean="0">
                <a:effectLst/>
              </a:rPr>
              <a:t>T</a:t>
            </a:r>
            <a:r>
              <a:rPr lang="en-US" sz="1000" dirty="0" smtClean="0">
                <a:effectLst/>
              </a:rPr>
              <a:t>~ 21 </a:t>
            </a:r>
            <a:r>
              <a:rPr lang="en-US" sz="1000" dirty="0" err="1" smtClean="0">
                <a:effectLst/>
              </a:rPr>
              <a:t>GeV</a:t>
            </a:r>
            <a:endParaRPr lang="en-US" sz="1000" dirty="0" smtClean="0">
              <a:effectLst/>
            </a:endParaRPr>
          </a:p>
        </p:txBody>
      </p:sp>
      <p:sp>
        <p:nvSpPr>
          <p:cNvPr id="32" name="TextBox 31"/>
          <p:cNvSpPr txBox="1"/>
          <p:nvPr/>
        </p:nvSpPr>
        <p:spPr>
          <a:xfrm>
            <a:off x="3131840" y="4293096"/>
            <a:ext cx="771365" cy="246221"/>
          </a:xfrm>
          <a:prstGeom prst="rect">
            <a:avLst/>
          </a:prstGeom>
          <a:solidFill>
            <a:srgbClr val="FFFFFF"/>
          </a:solidFill>
          <a:ln>
            <a:solidFill>
              <a:srgbClr val="000000"/>
            </a:solidFill>
          </a:ln>
        </p:spPr>
        <p:txBody>
          <a:bodyPr wrap="none" rtlCol="0">
            <a:spAutoFit/>
          </a:bodyPr>
          <a:lstStyle/>
          <a:p>
            <a:r>
              <a:rPr lang="en-US" sz="1000" dirty="0" smtClean="0">
                <a:effectLst/>
              </a:rPr>
              <a:t>E</a:t>
            </a:r>
            <a:r>
              <a:rPr lang="en-US" sz="1000" baseline="-25000" dirty="0" smtClean="0">
                <a:effectLst/>
              </a:rPr>
              <a:t>T</a:t>
            </a:r>
            <a:r>
              <a:rPr lang="en-US" sz="1000" dirty="0" smtClean="0">
                <a:effectLst/>
              </a:rPr>
              <a:t>~ 32 </a:t>
            </a:r>
            <a:r>
              <a:rPr lang="en-US" sz="1000" dirty="0" err="1" smtClean="0">
                <a:effectLst/>
              </a:rPr>
              <a:t>GeV</a:t>
            </a:r>
            <a:endParaRPr lang="en-US" sz="1000" dirty="0" smtClean="0">
              <a:effectLst/>
            </a:endParaRPr>
          </a:p>
        </p:txBody>
      </p:sp>
      <p:sp>
        <p:nvSpPr>
          <p:cNvPr id="34" name="Rectangle 33"/>
          <p:cNvSpPr>
            <a:spLocks noChangeArrowheads="1"/>
          </p:cNvSpPr>
          <p:nvPr/>
        </p:nvSpPr>
        <p:spPr bwMode="auto">
          <a:xfrm>
            <a:off x="4499992" y="3429000"/>
            <a:ext cx="1527536" cy="570300"/>
          </a:xfrm>
          <a:prstGeom prst="rect">
            <a:avLst/>
          </a:prstGeom>
          <a:solidFill>
            <a:schemeClr val="tx1"/>
          </a:solidFill>
          <a:ln w="9525">
            <a:noFill/>
            <a:round/>
            <a:headEnd/>
            <a:tailEnd/>
          </a:ln>
          <a:effectLst/>
        </p:spPr>
        <p:txBody>
          <a:bodyPr lIns="81639" tIns="42452" rIns="81639" bIns="42452" anchor="ctr"/>
          <a:lstStyle/>
          <a:p>
            <a:r>
              <a:rPr lang="en-US" sz="3600" dirty="0" smtClean="0">
                <a:solidFill>
                  <a:srgbClr val="FFC000"/>
                </a:solidFill>
              </a:rPr>
              <a:t>H </a:t>
            </a:r>
            <a:r>
              <a:rPr lang="en-US" sz="3600" dirty="0" smtClean="0">
                <a:solidFill>
                  <a:srgbClr val="FFC000"/>
                </a:solidFill>
                <a:sym typeface="Wingdings"/>
              </a:rPr>
              <a:t> </a:t>
            </a:r>
            <a:r>
              <a:rPr lang="en-US" sz="3600" dirty="0" err="1" smtClean="0">
                <a:solidFill>
                  <a:srgbClr val="FFC000"/>
                </a:solidFill>
                <a:latin typeface="Symbol" pitchFamily="18" charset="2"/>
                <a:sym typeface="Wingdings"/>
              </a:rPr>
              <a:t>gg</a:t>
            </a:r>
            <a:endParaRPr lang="en-US" sz="2800" dirty="0">
              <a:solidFill>
                <a:srgbClr val="FFC000"/>
              </a:solidFill>
              <a:latin typeface="Symbol" pitchFamily="18" charset="2"/>
            </a:endParaRPr>
          </a:p>
        </p:txBody>
      </p:sp>
    </p:spTree>
    <p:extLst>
      <p:ext uri="{BB962C8B-B14F-4D97-AF65-F5344CB8AC3E}">
        <p14:creationId xmlns="" xmlns:p14="http://schemas.microsoft.com/office/powerpoint/2010/main" val="19280667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4283968" y="332656"/>
            <a:ext cx="1008609" cy="384721"/>
          </a:xfrm>
          <a:prstGeom prst="rect">
            <a:avLst/>
          </a:prstGeom>
          <a:solidFill>
            <a:schemeClr val="bg1">
              <a:lumMod val="95000"/>
            </a:schemeClr>
          </a:solidFill>
          <a:ln w="9525">
            <a:solidFill>
              <a:schemeClr val="tx1"/>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900" dirty="0" smtClean="0">
                <a:effectLst/>
                <a:latin typeface="+mn-lt"/>
              </a:rPr>
              <a:t>Outlook</a:t>
            </a:r>
            <a:endParaRPr lang="en-US" sz="1900" dirty="0">
              <a:effectLst/>
              <a:latin typeface="+mn-lt"/>
            </a:endParaRPr>
          </a:p>
        </p:txBody>
      </p:sp>
      <p:sp>
        <p:nvSpPr>
          <p:cNvPr id="11" name="TextBox 10"/>
          <p:cNvSpPr txBox="1"/>
          <p:nvPr/>
        </p:nvSpPr>
        <p:spPr>
          <a:xfrm>
            <a:off x="1043608" y="882586"/>
            <a:ext cx="6336704" cy="2862322"/>
          </a:xfrm>
          <a:prstGeom prst="rect">
            <a:avLst/>
          </a:prstGeom>
          <a:solidFill>
            <a:srgbClr val="FFCCFF"/>
          </a:solidFill>
          <a:ln>
            <a:solidFill>
              <a:schemeClr val="tx1"/>
            </a:solidFill>
          </a:ln>
        </p:spPr>
        <p:txBody>
          <a:bodyPr wrap="square" rtlCol="0">
            <a:spAutoFit/>
          </a:bodyPr>
          <a:lstStyle/>
          <a:p>
            <a:r>
              <a:rPr lang="en-US" sz="1800" dirty="0" smtClean="0">
                <a:effectLst/>
              </a:rPr>
              <a:t>     Improve analysis sensitivities:</a:t>
            </a:r>
          </a:p>
          <a:p>
            <a:pPr marL="285750" indent="-285750">
              <a:buFont typeface="Wingdings" charset="2"/>
              <a:buChar char="q"/>
            </a:pPr>
            <a:r>
              <a:rPr lang="en-US" dirty="0">
                <a:effectLst/>
              </a:rPr>
              <a:t>u</a:t>
            </a:r>
            <a:r>
              <a:rPr lang="en-US" dirty="0" smtClean="0">
                <a:effectLst/>
              </a:rPr>
              <a:t>pdate all channels with full 2012 luminosity 13 fb</a:t>
            </a:r>
            <a:r>
              <a:rPr lang="en-US" baseline="30000" dirty="0" smtClean="0">
                <a:effectLst/>
              </a:rPr>
              <a:t>-1</a:t>
            </a:r>
            <a:r>
              <a:rPr lang="en-US" dirty="0" smtClean="0">
                <a:effectLst/>
              </a:rPr>
              <a:t> </a:t>
            </a:r>
            <a:r>
              <a:rPr lang="en-US" dirty="0" smtClean="0">
                <a:effectLst/>
                <a:sym typeface="Wingdings"/>
              </a:rPr>
              <a:t> 20 </a:t>
            </a:r>
            <a:r>
              <a:rPr lang="en-US" dirty="0" smtClean="0"/>
              <a:t>fb</a:t>
            </a:r>
            <a:r>
              <a:rPr lang="en-US" baseline="30000" dirty="0" smtClean="0"/>
              <a:t>-1</a:t>
            </a:r>
            <a:endParaRPr lang="en-US" baseline="30000" dirty="0" smtClean="0">
              <a:effectLst/>
            </a:endParaRPr>
          </a:p>
          <a:p>
            <a:pPr marL="285750" indent="-285750">
              <a:buFont typeface="Wingdings" charset="2"/>
              <a:buChar char="q"/>
            </a:pPr>
            <a:r>
              <a:rPr lang="en-US" dirty="0">
                <a:effectLst/>
              </a:rPr>
              <a:t>r</a:t>
            </a:r>
            <a:r>
              <a:rPr lang="en-US" dirty="0" smtClean="0">
                <a:effectLst/>
              </a:rPr>
              <a:t>elax kinematic cuts (e.g. lepton </a:t>
            </a:r>
            <a:r>
              <a:rPr lang="en-US" dirty="0" err="1" smtClean="0">
                <a:effectLst/>
              </a:rPr>
              <a:t>p</a:t>
            </a:r>
            <a:r>
              <a:rPr lang="en-US" baseline="-25000" dirty="0" err="1" smtClean="0">
                <a:effectLst/>
              </a:rPr>
              <a:t>T</a:t>
            </a:r>
            <a:r>
              <a:rPr lang="en-US" dirty="0" smtClean="0">
                <a:effectLst/>
              </a:rPr>
              <a:t>) to increase acceptance at low masses? </a:t>
            </a:r>
          </a:p>
          <a:p>
            <a:pPr marL="285750" indent="-285750">
              <a:buFont typeface="Wingdings" charset="2"/>
              <a:buChar char="q"/>
            </a:pPr>
            <a:r>
              <a:rPr lang="en-US" dirty="0">
                <a:effectLst/>
              </a:rPr>
              <a:t>m</a:t>
            </a:r>
            <a:r>
              <a:rPr lang="en-US" dirty="0" smtClean="0">
                <a:effectLst/>
              </a:rPr>
              <a:t>ultivariate techniques, </a:t>
            </a:r>
            <a:r>
              <a:rPr lang="en-US" dirty="0">
                <a:effectLst/>
              </a:rPr>
              <a:t>exclusive channels (</a:t>
            </a:r>
            <a:r>
              <a:rPr lang="en-US" dirty="0" err="1">
                <a:effectLst/>
              </a:rPr>
              <a:t>e.g</a:t>
            </a:r>
            <a:r>
              <a:rPr lang="en-US" dirty="0">
                <a:effectLst/>
              </a:rPr>
              <a:t> H</a:t>
            </a:r>
            <a:r>
              <a:rPr lang="en-US" dirty="0">
                <a:effectLst/>
                <a:sym typeface="Wingdings"/>
              </a:rPr>
              <a:t> </a:t>
            </a:r>
            <a:r>
              <a:rPr lang="en-US" dirty="0" err="1">
                <a:effectLst/>
                <a:ea typeface="Lucida Grande"/>
                <a:cs typeface="Lucida Grande"/>
                <a:sym typeface="Wingdings"/>
              </a:rPr>
              <a:t>γγ</a:t>
            </a:r>
            <a:r>
              <a:rPr lang="en-US" dirty="0">
                <a:effectLst/>
                <a:sym typeface="Wingdings"/>
              </a:rPr>
              <a:t> + 0/1/2 jets)</a:t>
            </a:r>
            <a:r>
              <a:rPr lang="en-US" dirty="0" smtClean="0">
                <a:effectLst/>
                <a:sym typeface="Wingdings"/>
              </a:rPr>
              <a:t>, additional </a:t>
            </a:r>
          </a:p>
          <a:p>
            <a:r>
              <a:rPr lang="en-US" dirty="0">
                <a:effectLst/>
                <a:sym typeface="Wingdings"/>
              </a:rPr>
              <a:t> </a:t>
            </a:r>
            <a:r>
              <a:rPr lang="en-US" dirty="0" smtClean="0">
                <a:effectLst/>
                <a:sym typeface="Wingdings"/>
              </a:rPr>
              <a:t>     discriminating variables beyond mass spectra (</a:t>
            </a:r>
            <a:r>
              <a:rPr lang="en-US" dirty="0" err="1" smtClean="0">
                <a:effectLst/>
                <a:sym typeface="Wingdings"/>
              </a:rPr>
              <a:t>p</a:t>
            </a:r>
            <a:r>
              <a:rPr lang="en-US" baseline="-25000" dirty="0" err="1" smtClean="0">
                <a:effectLst/>
                <a:sym typeface="Wingdings"/>
              </a:rPr>
              <a:t>T</a:t>
            </a:r>
            <a:r>
              <a:rPr lang="en-US" dirty="0">
                <a:effectLst/>
                <a:sym typeface="Wingdings"/>
              </a:rPr>
              <a:t>, angular distributions, etc.</a:t>
            </a:r>
            <a:r>
              <a:rPr lang="en-US" dirty="0" smtClean="0">
                <a:effectLst/>
                <a:sym typeface="Wingdings"/>
              </a:rPr>
              <a:t>)</a:t>
            </a:r>
            <a:endParaRPr lang="en-US" dirty="0" smtClean="0">
              <a:effectLst/>
            </a:endParaRPr>
          </a:p>
          <a:p>
            <a:r>
              <a:rPr lang="en-US" dirty="0" smtClean="0">
                <a:effectLst/>
                <a:sym typeface="Wingdings"/>
              </a:rPr>
              <a:t>      In parallel: i</a:t>
            </a:r>
            <a:r>
              <a:rPr lang="en-US" dirty="0" smtClean="0">
                <a:effectLst/>
              </a:rPr>
              <a:t>mprovements of the detector performance and </a:t>
            </a:r>
            <a:r>
              <a:rPr lang="en-US" dirty="0" err="1" smtClean="0">
                <a:effectLst/>
              </a:rPr>
              <a:t>modelling</a:t>
            </a:r>
            <a:r>
              <a:rPr lang="en-US" dirty="0" smtClean="0">
                <a:effectLst/>
              </a:rPr>
              <a:t>  </a:t>
            </a:r>
          </a:p>
        </p:txBody>
      </p:sp>
      <p:sp>
        <p:nvSpPr>
          <p:cNvPr id="9" name="TextBox 8"/>
          <p:cNvSpPr txBox="1"/>
          <p:nvPr/>
        </p:nvSpPr>
        <p:spPr>
          <a:xfrm>
            <a:off x="1043608" y="5590981"/>
            <a:ext cx="6336704" cy="646331"/>
          </a:xfrm>
          <a:prstGeom prst="rect">
            <a:avLst/>
          </a:prstGeom>
          <a:solidFill>
            <a:srgbClr val="CC0000"/>
          </a:solidFill>
          <a:ln>
            <a:solidFill>
              <a:schemeClr val="tx1"/>
            </a:solidFill>
          </a:ln>
        </p:spPr>
        <p:txBody>
          <a:bodyPr wrap="square" rtlCol="0">
            <a:spAutoFit/>
          </a:bodyPr>
          <a:lstStyle/>
          <a:p>
            <a:r>
              <a:rPr lang="en-US" sz="1800" dirty="0" smtClean="0">
                <a:solidFill>
                  <a:srgbClr val="FFFFFF"/>
                </a:solidFill>
                <a:effectLst/>
              </a:rPr>
              <a:t>Combination </a:t>
            </a:r>
            <a:r>
              <a:rPr lang="en-US" dirty="0" smtClean="0">
                <a:solidFill>
                  <a:srgbClr val="FFFFFF"/>
                </a:solidFill>
              </a:rPr>
              <a:t>between ATLAS and</a:t>
            </a:r>
            <a:r>
              <a:rPr lang="en-US" sz="1800" dirty="0" smtClean="0">
                <a:solidFill>
                  <a:srgbClr val="FFFFFF"/>
                </a:solidFill>
                <a:effectLst/>
              </a:rPr>
              <a:t> CMS</a:t>
            </a:r>
            <a:r>
              <a:rPr lang="en-US" sz="1700" dirty="0" smtClean="0">
                <a:solidFill>
                  <a:srgbClr val="FFFFFF"/>
                </a:solidFill>
                <a:effectLst/>
              </a:rPr>
              <a:t>: </a:t>
            </a:r>
            <a:r>
              <a:rPr lang="en-US" dirty="0" smtClean="0">
                <a:solidFill>
                  <a:srgbClr val="FFFFFF"/>
                </a:solidFill>
                <a:effectLst/>
              </a:rPr>
              <a:t>being discussed … </a:t>
            </a:r>
          </a:p>
          <a:p>
            <a:r>
              <a:rPr lang="en-US" dirty="0" smtClean="0">
                <a:solidFill>
                  <a:srgbClr val="FFFFFF"/>
                </a:solidFill>
                <a:effectLst/>
              </a:rPr>
              <a:t>Not before results from individual experiments are published</a:t>
            </a:r>
          </a:p>
        </p:txBody>
      </p:sp>
      <p:sp>
        <p:nvSpPr>
          <p:cNvPr id="10" name="TextBox 9"/>
          <p:cNvSpPr txBox="1"/>
          <p:nvPr/>
        </p:nvSpPr>
        <p:spPr>
          <a:xfrm>
            <a:off x="1043608" y="4221088"/>
            <a:ext cx="6480720" cy="923330"/>
          </a:xfrm>
          <a:prstGeom prst="rect">
            <a:avLst/>
          </a:prstGeom>
          <a:solidFill>
            <a:srgbClr val="FFFFCC"/>
          </a:solidFill>
          <a:ln>
            <a:solidFill>
              <a:srgbClr val="000000"/>
            </a:solidFill>
          </a:ln>
        </p:spPr>
        <p:txBody>
          <a:bodyPr wrap="square" rtlCol="0">
            <a:spAutoFit/>
          </a:bodyPr>
          <a:lstStyle/>
          <a:p>
            <a:r>
              <a:rPr lang="en-US" dirty="0" smtClean="0"/>
              <a:t>L</a:t>
            </a:r>
            <a:r>
              <a:rPr lang="en-US" dirty="0" smtClean="0">
                <a:effectLst/>
              </a:rPr>
              <a:t>esson </a:t>
            </a:r>
            <a:r>
              <a:rPr lang="en-US" dirty="0" smtClean="0"/>
              <a:t>from </a:t>
            </a:r>
            <a:r>
              <a:rPr lang="en-US" dirty="0" smtClean="0">
                <a:effectLst/>
              </a:rPr>
              <a:t>the </a:t>
            </a:r>
            <a:r>
              <a:rPr lang="en-US" dirty="0" err="1" smtClean="0">
                <a:effectLst/>
              </a:rPr>
              <a:t>Tevatron</a:t>
            </a:r>
            <a:r>
              <a:rPr lang="en-US" dirty="0" smtClean="0">
                <a:effectLst/>
              </a:rPr>
              <a:t>: experiments can do </a:t>
            </a:r>
            <a:r>
              <a:rPr lang="en-US" dirty="0" smtClean="0"/>
              <a:t>much better than expectation with </a:t>
            </a:r>
            <a:r>
              <a:rPr lang="en-US" dirty="0" smtClean="0">
                <a:effectLst/>
              </a:rPr>
              <a:t>data and ingenuity</a:t>
            </a:r>
          </a:p>
          <a:p>
            <a:r>
              <a:rPr lang="en-US" dirty="0" smtClean="0"/>
              <a:t>Lesson from the LHC: rapid improvements in analyses</a:t>
            </a:r>
            <a:endParaRPr lang="en-US" dirty="0" smtClean="0">
              <a:effectLst/>
            </a:endParaRPr>
          </a:p>
        </p:txBody>
      </p:sp>
      <p:sp>
        <p:nvSpPr>
          <p:cNvPr id="15" name="Rectangle 14"/>
          <p:cNvSpPr>
            <a:spLocks noChangeArrowheads="1"/>
          </p:cNvSpPr>
          <p:nvPr/>
        </p:nvSpPr>
        <p:spPr bwMode="auto">
          <a:xfrm>
            <a:off x="308160" y="224664"/>
            <a:ext cx="3903800" cy="570300"/>
          </a:xfrm>
          <a:prstGeom prst="rect">
            <a:avLst/>
          </a:prstGeom>
          <a:solidFill>
            <a:schemeClr val="tx1"/>
          </a:solidFill>
          <a:ln w="9525">
            <a:noFill/>
            <a:round/>
            <a:headEnd/>
            <a:tailEnd/>
          </a:ln>
          <a:effectLst/>
        </p:spPr>
        <p:txBody>
          <a:bodyPr lIns="81639" tIns="42452" rIns="81639" bIns="42452" anchor="ctr"/>
          <a:lstStyle/>
          <a:p>
            <a:r>
              <a:rPr lang="pt-BR" sz="3600" dirty="0" smtClean="0">
                <a:solidFill>
                  <a:srgbClr val="FFC000"/>
                </a:solidFill>
              </a:rPr>
              <a:t>Higgs Combination</a:t>
            </a:r>
            <a:endParaRPr lang="pt-BR" sz="3200" dirty="0" smtClean="0">
              <a:solidFill>
                <a:srgbClr val="FFC000"/>
              </a:solidFill>
            </a:endParaRPr>
          </a:p>
        </p:txBody>
      </p:sp>
    </p:spTree>
    <p:extLst>
      <p:ext uri="{BB962C8B-B14F-4D97-AF65-F5344CB8AC3E}">
        <p14:creationId xmlns="" xmlns:p14="http://schemas.microsoft.com/office/powerpoint/2010/main" val="373404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3999"/>
            <a:ext cx="9144000" cy="5052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0" y="1676400"/>
            <a:ext cx="9144000" cy="449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13" name="TextBox 2"/>
          <p:cNvSpPr txBox="1"/>
          <p:nvPr/>
        </p:nvSpPr>
        <p:spPr>
          <a:xfrm>
            <a:off x="154519" y="152400"/>
            <a:ext cx="8989481" cy="800219"/>
          </a:xfrm>
          <a:prstGeom prst="rect">
            <a:avLst/>
          </a:prstGeom>
          <a:noFill/>
        </p:spPr>
        <p:txBody>
          <a:bodyPr wrap="square" rtlCol="0">
            <a:spAutoFit/>
          </a:bodyPr>
          <a:lstStyle/>
          <a:p>
            <a:r>
              <a:rPr lang="en-US" sz="2800" dirty="0" smtClean="0">
                <a:solidFill>
                  <a:prstClr val="black"/>
                </a:solidFill>
                <a:latin typeface="Trebuchet MS"/>
                <a:cs typeface="Trebuchet MS"/>
              </a:rPr>
              <a:t>Searching for Exotic top pair Resonances</a:t>
            </a:r>
          </a:p>
          <a:p>
            <a:r>
              <a:rPr lang="en-US" dirty="0" smtClean="0">
                <a:solidFill>
                  <a:prstClr val="black"/>
                </a:solidFill>
                <a:latin typeface="Trebuchet MS"/>
                <a:cs typeface="Trebuchet MS"/>
              </a:rPr>
              <a:t>With </a:t>
            </a:r>
            <a:r>
              <a:rPr lang="en-US" sz="1800" dirty="0" smtClean="0">
                <a:solidFill>
                  <a:prstClr val="black"/>
                </a:solidFill>
                <a:latin typeface="Trebuchet MS"/>
                <a:cs typeface="Trebuchet MS"/>
              </a:rPr>
              <a:t>fully boosted analyses</a:t>
            </a:r>
            <a:endParaRPr lang="en-US" sz="1400" dirty="0" smtClean="0">
              <a:solidFill>
                <a:prstClr val="black"/>
              </a:solidFill>
              <a:latin typeface="Symbol" charset="2"/>
              <a:cs typeface="Symbol" charset="2"/>
            </a:endParaRPr>
          </a:p>
        </p:txBody>
      </p:sp>
      <p:sp>
        <p:nvSpPr>
          <p:cNvPr id="14" name="TextBox 29"/>
          <p:cNvSpPr txBox="1"/>
          <p:nvPr/>
        </p:nvSpPr>
        <p:spPr>
          <a:xfrm>
            <a:off x="6203433" y="1095501"/>
            <a:ext cx="2730499" cy="646331"/>
          </a:xfrm>
          <a:prstGeom prst="rect">
            <a:avLst/>
          </a:prstGeom>
          <a:noFill/>
          <a:ln>
            <a:noFill/>
          </a:ln>
          <a:effectLst>
            <a:outerShdw blurRad="152400" dist="38100" dir="2700000">
              <a:srgbClr val="000000">
                <a:alpha val="16000"/>
              </a:srgbClr>
            </a:outerShdw>
          </a:effectLst>
        </p:spPr>
        <p:txBody>
          <a:bodyPr wrap="square" rtlCol="0">
            <a:spAutoFit/>
          </a:bodyPr>
          <a:lstStyle/>
          <a:p>
            <a:pPr algn="ctr" defTabSz="914400" fontAlgn="auto">
              <a:spcBef>
                <a:spcPts val="0"/>
              </a:spcBef>
              <a:spcAft>
                <a:spcPts val="0"/>
              </a:spcAft>
            </a:pPr>
            <a:r>
              <a:rPr lang="en-US" sz="1200" b="1" kern="0" dirty="0" smtClean="0">
                <a:solidFill>
                  <a:srgbClr val="000000"/>
                </a:solidFill>
              </a:rPr>
              <a:t>1211.2202</a:t>
            </a:r>
            <a:endParaRPr lang="en-US" sz="1200" b="1" kern="0" dirty="0">
              <a:solidFill>
                <a:srgbClr val="000000"/>
              </a:solidFill>
            </a:endParaRPr>
          </a:p>
          <a:p>
            <a:pPr algn="ctr" defTabSz="914400" fontAlgn="auto">
              <a:spcBef>
                <a:spcPts val="0"/>
              </a:spcBef>
              <a:spcAft>
                <a:spcPts val="0"/>
              </a:spcAft>
            </a:pPr>
            <a:r>
              <a:rPr lang="en-US" sz="1200" b="1" kern="0" dirty="0" err="1" smtClean="0">
                <a:solidFill>
                  <a:srgbClr val="000000"/>
                </a:solidFill>
              </a:rPr>
              <a:t>Lepton+jets</a:t>
            </a:r>
            <a:r>
              <a:rPr lang="en-US" sz="1200" b="1" kern="0" dirty="0" smtClean="0">
                <a:solidFill>
                  <a:srgbClr val="000000"/>
                </a:solidFill>
              </a:rPr>
              <a:t> analysis see : ATLAS-CONF-2012-136</a:t>
            </a:r>
          </a:p>
        </p:txBody>
      </p:sp>
      <p:sp>
        <p:nvSpPr>
          <p:cNvPr id="15" name="TextBox 9"/>
          <p:cNvSpPr txBox="1"/>
          <p:nvPr/>
        </p:nvSpPr>
        <p:spPr>
          <a:xfrm>
            <a:off x="154518" y="1080466"/>
            <a:ext cx="6771217" cy="1169551"/>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Two methods identify merged hadronic top decays</a:t>
            </a:r>
          </a:p>
          <a:p>
            <a:pPr marL="636588" lvl="1" indent="-179388" defTabSz="234950">
              <a:spcBef>
                <a:spcPts val="600"/>
              </a:spcBef>
              <a:buFont typeface="Arial"/>
              <a:buChar char="•"/>
            </a:pPr>
            <a:r>
              <a:rPr lang="en-GB" sz="1400" b="1" i="1" dirty="0" smtClean="0">
                <a:solidFill>
                  <a:prstClr val="black">
                    <a:lumMod val="85000"/>
                    <a:lumOff val="15000"/>
                  </a:prstClr>
                </a:solidFill>
                <a:latin typeface="Trebuchet MS"/>
                <a:cs typeface="Trebuchet MS"/>
              </a:rPr>
              <a:t>HEP-Top-Tagger  </a:t>
            </a:r>
            <a:r>
              <a:rPr lang="en-GB" sz="1400" dirty="0" smtClean="0">
                <a:solidFill>
                  <a:prstClr val="black">
                    <a:lumMod val="85000"/>
                    <a:lumOff val="15000"/>
                  </a:prstClr>
                </a:solidFill>
                <a:latin typeface="Trebuchet MS"/>
                <a:cs typeface="Trebuchet MS"/>
              </a:rPr>
              <a:t>uses substructure of “fat jets”</a:t>
            </a:r>
          </a:p>
          <a:p>
            <a:pPr marL="636588" lvl="1" indent="-179388" defTabSz="234950">
              <a:spcBef>
                <a:spcPts val="600"/>
              </a:spcBef>
              <a:buFont typeface="Arial"/>
              <a:buChar char="•"/>
            </a:pPr>
            <a:r>
              <a:rPr lang="en-US" sz="1400" b="1" i="1" dirty="0" smtClean="0">
                <a:solidFill>
                  <a:prstClr val="black">
                    <a:lumMod val="85000"/>
                    <a:lumOff val="15000"/>
                  </a:prstClr>
                </a:solidFill>
                <a:latin typeface="Trebuchet MS"/>
                <a:cs typeface="Trebuchet MS"/>
              </a:rPr>
              <a:t>Top-Template-Tagger  </a:t>
            </a:r>
            <a:r>
              <a:rPr lang="en-US" sz="1400" dirty="0" smtClean="0">
                <a:solidFill>
                  <a:prstClr val="black">
                    <a:lumMod val="85000"/>
                    <a:lumOff val="15000"/>
                  </a:prstClr>
                </a:solidFill>
                <a:latin typeface="Trebuchet MS"/>
                <a:cs typeface="Trebuchet MS"/>
              </a:rPr>
              <a:t>uses calorimeter templates (higher </a:t>
            </a:r>
            <a:r>
              <a:rPr lang="en-US" sz="1400" dirty="0" err="1" smtClean="0">
                <a:solidFill>
                  <a:prstClr val="black">
                    <a:lumMod val="85000"/>
                    <a:lumOff val="15000"/>
                  </a:prstClr>
                </a:solidFill>
                <a:latin typeface="Trebuchet MS"/>
                <a:cs typeface="Trebuchet MS"/>
              </a:rPr>
              <a:t>pT</a:t>
            </a:r>
            <a:r>
              <a:rPr lang="en-US" sz="1400" dirty="0" smtClean="0">
                <a:solidFill>
                  <a:prstClr val="black">
                    <a:lumMod val="85000"/>
                    <a:lumOff val="15000"/>
                  </a:prstClr>
                </a:solidFill>
                <a:latin typeface="Trebuchet MS"/>
                <a:cs typeface="Trebuchet MS"/>
              </a:rPr>
              <a:t>)</a:t>
            </a:r>
            <a:endParaRPr lang="en-US" sz="1400" i="1" dirty="0" smtClean="0">
              <a:solidFill>
                <a:prstClr val="black">
                  <a:lumMod val="85000"/>
                  <a:lumOff val="15000"/>
                </a:prstClr>
              </a:solidFill>
              <a:latin typeface="Trebuchet MS"/>
              <a:cs typeface="Trebuchet MS"/>
            </a:endParaRPr>
          </a:p>
          <a:p>
            <a:pPr marL="179388" indent="-179388">
              <a:buFont typeface="Arial"/>
              <a:buChar char="•"/>
            </a:pPr>
            <a:endParaRPr lang="en-GB" sz="1600" dirty="0" smtClean="0">
              <a:solidFill>
                <a:prstClr val="black">
                  <a:lumMod val="85000"/>
                  <a:lumOff val="15000"/>
                </a:prstClr>
              </a:solidFill>
              <a:latin typeface="Trebuchet MS"/>
              <a:cs typeface="Trebuchet MS"/>
            </a:endParaRPr>
          </a:p>
        </p:txBody>
      </p:sp>
      <p:pic>
        <p:nvPicPr>
          <p:cNvPr id="16" name="Picture 10" descr="fig_12a.pdf"/>
          <p:cNvPicPr>
            <a:picLocks noChangeAspect="1"/>
          </p:cNvPicPr>
          <p:nvPr/>
        </p:nvPicPr>
        <p:blipFill>
          <a:blip r:embed="rId3" cstate="print"/>
          <a:stretch>
            <a:fillRect/>
          </a:stretch>
        </p:blipFill>
        <p:spPr>
          <a:xfrm>
            <a:off x="2463800" y="2284152"/>
            <a:ext cx="3098926" cy="2973647"/>
          </a:xfrm>
          <a:prstGeom prst="rect">
            <a:avLst/>
          </a:prstGeom>
        </p:spPr>
      </p:pic>
      <p:pic>
        <p:nvPicPr>
          <p:cNvPr id="17" name="Picture 11" descr="fig_13a.pdf"/>
          <p:cNvPicPr>
            <a:picLocks noChangeAspect="1"/>
          </p:cNvPicPr>
          <p:nvPr/>
        </p:nvPicPr>
        <p:blipFill>
          <a:blip r:embed="rId4" cstate="print"/>
          <a:stretch>
            <a:fillRect/>
          </a:stretch>
        </p:blipFill>
        <p:spPr>
          <a:xfrm>
            <a:off x="5778500" y="2284153"/>
            <a:ext cx="3192418" cy="3063359"/>
          </a:xfrm>
          <a:prstGeom prst="rect">
            <a:avLst/>
          </a:prstGeom>
        </p:spPr>
      </p:pic>
      <p:sp>
        <p:nvSpPr>
          <p:cNvPr id="18" name="Text Box 11"/>
          <p:cNvSpPr txBox="1">
            <a:spLocks noChangeArrowheads="1"/>
          </p:cNvSpPr>
          <p:nvPr/>
        </p:nvSpPr>
        <p:spPr bwMode="auto">
          <a:xfrm>
            <a:off x="6203433" y="5532990"/>
            <a:ext cx="2767485" cy="279180"/>
          </a:xfrm>
          <a:prstGeom prst="rect">
            <a:avLst/>
          </a:prstGeom>
          <a:noFill/>
          <a:ln w="3175">
            <a:noFill/>
            <a:miter lim="800000"/>
            <a:headEnd/>
            <a:tailEnd/>
          </a:ln>
          <a:effectLst/>
        </p:spPr>
        <p:txBody>
          <a:bodyPr wrap="square" lIns="90000" tIns="46800" rIns="90000" bIns="46800">
            <a:prstTxWarp prst="textNoShape">
              <a:avLst/>
            </a:prstTxWarp>
            <a:spAutoFit/>
          </a:bodyPr>
          <a:lstStyle/>
          <a:p>
            <a:r>
              <a:rPr lang="en-US" sz="1200" i="1" dirty="0" err="1" smtClean="0">
                <a:solidFill>
                  <a:srgbClr val="595959"/>
                </a:solidFill>
              </a:rPr>
              <a:t>m</a:t>
            </a:r>
            <a:r>
              <a:rPr lang="en-US" sz="1200" dirty="0" err="1" smtClean="0">
                <a:solidFill>
                  <a:srgbClr val="595959"/>
                </a:solidFill>
              </a:rPr>
              <a:t>(</a:t>
            </a:r>
            <a:r>
              <a:rPr lang="en-US" sz="1200" i="1" dirty="0" err="1" smtClean="0">
                <a:solidFill>
                  <a:srgbClr val="595959"/>
                </a:solidFill>
              </a:rPr>
              <a:t>tt</a:t>
            </a:r>
            <a:r>
              <a:rPr lang="en-US" sz="1200" dirty="0" smtClean="0">
                <a:solidFill>
                  <a:srgbClr val="595959"/>
                </a:solidFill>
              </a:rPr>
              <a:t>) after HEP-Top-Tagger identification</a:t>
            </a:r>
            <a:endParaRPr lang="en-GB" sz="1200" b="1" baseline="-25000" dirty="0">
              <a:solidFill>
                <a:srgbClr val="595959"/>
              </a:solidFill>
              <a:sym typeface="Symbol" charset="2"/>
            </a:endParaRPr>
          </a:p>
        </p:txBody>
      </p:sp>
      <p:sp>
        <p:nvSpPr>
          <p:cNvPr id="19" name="Text Box 11"/>
          <p:cNvSpPr txBox="1">
            <a:spLocks noChangeArrowheads="1"/>
          </p:cNvSpPr>
          <p:nvPr/>
        </p:nvSpPr>
        <p:spPr bwMode="auto">
          <a:xfrm>
            <a:off x="2567518" y="5361024"/>
            <a:ext cx="3210982" cy="463846"/>
          </a:xfrm>
          <a:prstGeom prst="rect">
            <a:avLst/>
          </a:prstGeom>
          <a:noFill/>
          <a:ln w="3175">
            <a:noFill/>
            <a:miter lim="800000"/>
            <a:headEnd/>
            <a:tailEnd/>
          </a:ln>
          <a:effectLst/>
        </p:spPr>
        <p:txBody>
          <a:bodyPr wrap="square" lIns="90000" tIns="46800" rIns="90000" bIns="46800">
            <a:prstTxWarp prst="textNoShape">
              <a:avLst/>
            </a:prstTxWarp>
            <a:spAutoFit/>
          </a:bodyPr>
          <a:lstStyle/>
          <a:p>
            <a:pPr algn="r"/>
            <a:r>
              <a:rPr lang="en-US" sz="1200" dirty="0" smtClean="0">
                <a:solidFill>
                  <a:srgbClr val="595959"/>
                </a:solidFill>
              </a:rPr>
              <a:t>Jet mass of leading jets in Top-Template-Tagger signal region</a:t>
            </a:r>
            <a:endParaRPr lang="en-GB" sz="1200" b="1" baseline="-25000" dirty="0">
              <a:solidFill>
                <a:srgbClr val="595959"/>
              </a:solidFill>
              <a:sym typeface="Symbol" charset="2"/>
            </a:endParaRPr>
          </a:p>
        </p:txBody>
      </p:sp>
      <p:sp>
        <p:nvSpPr>
          <p:cNvPr id="20" name="TextBox 14"/>
          <p:cNvSpPr txBox="1"/>
          <p:nvPr/>
        </p:nvSpPr>
        <p:spPr>
          <a:xfrm>
            <a:off x="2916755" y="6049546"/>
            <a:ext cx="6129890" cy="338554"/>
          </a:xfrm>
          <a:prstGeom prst="rect">
            <a:avLst/>
          </a:prstGeom>
          <a:noFill/>
        </p:spPr>
        <p:txBody>
          <a:bodyPr wrap="square" rtlCol="0">
            <a:spAutoFit/>
          </a:bodyPr>
          <a:lstStyle/>
          <a:p>
            <a:r>
              <a:rPr lang="en-US" sz="1600" dirty="0" smtClean="0">
                <a:latin typeface="Trebuchet MS"/>
                <a:cs typeface="Trebuchet MS"/>
              </a:rPr>
              <a:t>(</a:t>
            </a:r>
            <a:r>
              <a:rPr lang="en-US" sz="1600" dirty="0" err="1" smtClean="0">
                <a:latin typeface="Trebuchet MS"/>
                <a:cs typeface="Trebuchet MS"/>
              </a:rPr>
              <a:t>Leptophobic</a:t>
            </a:r>
            <a:r>
              <a:rPr lang="en-US" sz="1600" dirty="0" smtClean="0">
                <a:latin typeface="Trebuchet MS"/>
                <a:cs typeface="Trebuchet MS"/>
              </a:rPr>
              <a:t> </a:t>
            </a:r>
            <a:r>
              <a:rPr lang="en-US" sz="1600" dirty="0" err="1" smtClean="0">
                <a:latin typeface="Trebuchet MS"/>
                <a:cs typeface="Trebuchet MS"/>
              </a:rPr>
              <a:t>topcolour</a:t>
            </a:r>
            <a:r>
              <a:rPr lang="en-US" sz="1600" dirty="0" smtClean="0">
                <a:latin typeface="Trebuchet MS"/>
                <a:cs typeface="Trebuchet MS"/>
              </a:rPr>
              <a:t>) </a:t>
            </a:r>
            <a:r>
              <a:rPr lang="en-US" sz="1600" i="1" dirty="0" smtClean="0">
                <a:latin typeface="Trebuchet MS"/>
                <a:cs typeface="Trebuchet MS"/>
              </a:rPr>
              <a:t>Z</a:t>
            </a:r>
            <a:r>
              <a:rPr lang="en-US" sz="1600" dirty="0" smtClean="0">
                <a:latin typeface="Trebuchet MS"/>
                <a:cs typeface="Trebuchet MS"/>
              </a:rPr>
              <a:t>’ excluded up to 1 TeV at 95% CL </a:t>
            </a:r>
            <a:endParaRPr lang="en-GB" sz="1600" dirty="0" smtClean="0">
              <a:latin typeface="Trebuchet MS"/>
              <a:cs typeface="Trebuchet MS"/>
            </a:endParaRPr>
          </a:p>
        </p:txBody>
      </p:sp>
      <p:pic>
        <p:nvPicPr>
          <p:cNvPr id="3" name="Image 2" descr="boost.png"/>
          <p:cNvPicPr>
            <a:picLocks noChangeAspect="1"/>
          </p:cNvPicPr>
          <p:nvPr/>
        </p:nvPicPr>
        <p:blipFill rotWithShape="1">
          <a:blip r:embed="rId5" cstate="print">
            <a:extLst>
              <a:ext uri="{28A0092B-C50C-407E-A947-70E740481C1C}">
                <a14:useLocalDpi xmlns:a14="http://schemas.microsoft.com/office/drawing/2010/main" xmlns="" val="0"/>
              </a:ext>
            </a:extLst>
          </a:blip>
          <a:srcRect r="60085"/>
          <a:stretch/>
        </p:blipFill>
        <p:spPr>
          <a:xfrm>
            <a:off x="154519" y="2250017"/>
            <a:ext cx="1866901" cy="2029883"/>
          </a:xfrm>
          <a:prstGeom prst="rect">
            <a:avLst/>
          </a:prstGeom>
        </p:spPr>
      </p:pic>
      <p:pic>
        <p:nvPicPr>
          <p:cNvPr id="31" name="Image 30" descr="boost.png"/>
          <p:cNvPicPr>
            <a:picLocks noChangeAspect="1"/>
          </p:cNvPicPr>
          <p:nvPr/>
        </p:nvPicPr>
        <p:blipFill rotWithShape="1">
          <a:blip r:embed="rId5" cstate="print">
            <a:extLst>
              <a:ext uri="{28A0092B-C50C-407E-A947-70E740481C1C}">
                <a14:useLocalDpi xmlns:a14="http://schemas.microsoft.com/office/drawing/2010/main" xmlns="" val="0"/>
              </a:ext>
            </a:extLst>
          </a:blip>
          <a:srcRect l="59193"/>
          <a:stretch/>
        </p:blipFill>
        <p:spPr>
          <a:xfrm>
            <a:off x="304799" y="4636557"/>
            <a:ext cx="1908620" cy="2029883"/>
          </a:xfrm>
          <a:prstGeom prst="rect">
            <a:avLst/>
          </a:prstGeom>
        </p:spPr>
      </p:pic>
      <p:cxnSp>
        <p:nvCxnSpPr>
          <p:cNvPr id="7" name="Connecteur droit avec flèche 6"/>
          <p:cNvCxnSpPr/>
          <p:nvPr/>
        </p:nvCxnSpPr>
        <p:spPr>
          <a:xfrm>
            <a:off x="1168400" y="3695700"/>
            <a:ext cx="0" cy="750357"/>
          </a:xfrm>
          <a:prstGeom prst="straightConnector1">
            <a:avLst/>
          </a:prstGeom>
          <a:ln>
            <a:solidFill>
              <a:srgbClr val="11EF34"/>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298145" y="3897868"/>
            <a:ext cx="723275" cy="369332"/>
          </a:xfrm>
          <a:prstGeom prst="rect">
            <a:avLst/>
          </a:prstGeom>
          <a:noFill/>
        </p:spPr>
        <p:txBody>
          <a:bodyPr wrap="none" rtlCol="0">
            <a:spAutoFit/>
          </a:bodyPr>
          <a:lstStyle/>
          <a:p>
            <a:r>
              <a:rPr lang="fr-FR" dirty="0" err="1" smtClean="0"/>
              <a:t>Boost</a:t>
            </a:r>
            <a:endParaRPr lang="fr-FR" dirty="0"/>
          </a:p>
        </p:txBody>
      </p:sp>
      <p:sp>
        <p:nvSpPr>
          <p:cNvPr id="4" name="Espace réservé du numéro de diapositive 3"/>
          <p:cNvSpPr>
            <a:spLocks noGrp="1"/>
          </p:cNvSpPr>
          <p:nvPr>
            <p:ph type="sldNum" sz="quarter" idx="12"/>
          </p:nvPr>
        </p:nvSpPr>
        <p:spPr/>
        <p:txBody>
          <a:bodyPr/>
          <a:lstStyle/>
          <a:p>
            <a:fld id="{21F6B277-27B0-704C-8D8E-3F2BE0D94335}" type="slidenum">
              <a:rPr lang="fr-FR" smtClean="0"/>
              <a:pPr/>
              <a:t>98</a:t>
            </a:fld>
            <a:endParaRPr lang="fr-FR"/>
          </a:p>
        </p:txBody>
      </p:sp>
    </p:spTree>
    <p:extLst>
      <p:ext uri="{BB962C8B-B14F-4D97-AF65-F5344CB8AC3E}">
        <p14:creationId xmlns:p14="http://schemas.microsoft.com/office/powerpoint/2010/main" xmlns="" val="5787865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26678"/>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54519" y="152400"/>
            <a:ext cx="8989481" cy="877163"/>
          </a:xfrm>
          <a:prstGeom prst="rect">
            <a:avLst/>
          </a:prstGeom>
          <a:noFill/>
        </p:spPr>
        <p:txBody>
          <a:bodyPr wrap="square" rtlCol="0">
            <a:spAutoFit/>
          </a:bodyPr>
          <a:lstStyle/>
          <a:p>
            <a:r>
              <a:rPr lang="en-GB" sz="2800" dirty="0" smtClean="0">
                <a:solidFill>
                  <a:prstClr val="black"/>
                </a:solidFill>
                <a:latin typeface="Trebuchet MS"/>
                <a:cs typeface="Trebuchet MS"/>
              </a:rPr>
              <a:t>Once mass spectrum fixed, all cross-sections predicted</a:t>
            </a:r>
            <a:endParaRPr lang="en-GB" sz="1800" dirty="0" smtClean="0">
              <a:solidFill>
                <a:prstClr val="black"/>
              </a:solidFill>
              <a:latin typeface="Trebuchet MS"/>
              <a:cs typeface="Trebuchet MS"/>
            </a:endParaRPr>
          </a:p>
          <a:p>
            <a:pPr>
              <a:spcBef>
                <a:spcPts val="600"/>
              </a:spcBef>
            </a:pPr>
            <a:r>
              <a:rPr lang="en-US" sz="1800" dirty="0" smtClean="0">
                <a:solidFill>
                  <a:prstClr val="black"/>
                </a:solidFill>
                <a:latin typeface="Trebuchet MS"/>
                <a:cs typeface="Trebuchet MS"/>
              </a:rPr>
              <a:t>Spin structure of SUSY spectrum: lower </a:t>
            </a:r>
            <a:r>
              <a:rPr lang="en-US" sz="1800" dirty="0" err="1" smtClean="0">
                <a:solidFill>
                  <a:prstClr val="black"/>
                </a:solidFill>
                <a:latin typeface="Symbol" charset="2"/>
                <a:cs typeface="Symbol" charset="2"/>
              </a:rPr>
              <a:t>s</a:t>
            </a:r>
            <a:r>
              <a:rPr lang="en-US" sz="1800" dirty="0" smtClean="0">
                <a:solidFill>
                  <a:prstClr val="black"/>
                </a:solidFill>
                <a:latin typeface="Trebuchet MS"/>
                <a:cs typeface="Trebuchet MS"/>
              </a:rPr>
              <a:t> than other BSM models, harder to find !</a:t>
            </a:r>
          </a:p>
        </p:txBody>
      </p:sp>
      <p:sp>
        <p:nvSpPr>
          <p:cNvPr id="13" name="Rectangle 12"/>
          <p:cNvSpPr/>
          <p:nvPr/>
        </p:nvSpPr>
        <p:spPr>
          <a:xfrm>
            <a:off x="0" y="1676400"/>
            <a:ext cx="9144000" cy="4239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pic>
        <p:nvPicPr>
          <p:cNvPr id="17" name="Picture 16" descr="Untitled.pdf"/>
          <p:cNvPicPr>
            <a:picLocks noChangeAspect="1"/>
          </p:cNvPicPr>
          <p:nvPr/>
        </p:nvPicPr>
        <p:blipFill>
          <a:blip r:embed="rId3" cstate="print"/>
          <a:srcRect t="1236"/>
          <a:stretch>
            <a:fillRect/>
          </a:stretch>
        </p:blipFill>
        <p:spPr>
          <a:xfrm>
            <a:off x="2209800" y="2133600"/>
            <a:ext cx="4828812" cy="3657600"/>
          </a:xfrm>
          <a:prstGeom prst="rect">
            <a:avLst/>
          </a:prstGeom>
        </p:spPr>
      </p:pic>
      <p:sp>
        <p:nvSpPr>
          <p:cNvPr id="19" name="TextBox 18"/>
          <p:cNvSpPr txBox="1"/>
          <p:nvPr/>
        </p:nvSpPr>
        <p:spPr>
          <a:xfrm>
            <a:off x="7155331" y="1795046"/>
            <a:ext cx="1995453" cy="584776"/>
          </a:xfrm>
          <a:prstGeom prst="rect">
            <a:avLst/>
          </a:prstGeom>
          <a:noFill/>
        </p:spPr>
        <p:txBody>
          <a:bodyPr wrap="square" rtlCol="0">
            <a:spAutoFit/>
          </a:bodyPr>
          <a:lstStyle/>
          <a:p>
            <a:r>
              <a:rPr lang="en-GB" sz="1600" dirty="0" err="1" smtClean="0">
                <a:solidFill>
                  <a:prstClr val="black">
                    <a:lumMod val="85000"/>
                    <a:lumOff val="15000"/>
                  </a:prstClr>
                </a:solidFill>
                <a:latin typeface="Trebuchet MS"/>
                <a:cs typeface="Trebuchet MS"/>
              </a:rPr>
              <a:t>Gluino</a:t>
            </a:r>
            <a:r>
              <a:rPr lang="en-GB" sz="1600" dirty="0" smtClean="0">
                <a:solidFill>
                  <a:prstClr val="black">
                    <a:lumMod val="85000"/>
                    <a:lumOff val="15000"/>
                  </a:prstClr>
                </a:solidFill>
                <a:latin typeface="Trebuchet MS"/>
                <a:cs typeface="Trebuchet MS"/>
              </a:rPr>
              <a:t> &amp; </a:t>
            </a:r>
            <a:r>
              <a:rPr lang="en-GB" sz="1600" dirty="0" err="1" smtClean="0">
                <a:solidFill>
                  <a:prstClr val="black">
                    <a:lumMod val="85000"/>
                    <a:lumOff val="15000"/>
                  </a:prstClr>
                </a:solidFill>
                <a:latin typeface="Trebuchet MS"/>
                <a:cs typeface="Trebuchet MS"/>
              </a:rPr>
              <a:t>squark</a:t>
            </a:r>
            <a:r>
              <a:rPr lang="en-GB" sz="1600" dirty="0" smtClean="0">
                <a:solidFill>
                  <a:prstClr val="black">
                    <a:lumMod val="85000"/>
                    <a:lumOff val="15000"/>
                  </a:prstClr>
                </a:solidFill>
                <a:latin typeface="Trebuchet MS"/>
                <a:cs typeface="Trebuchet MS"/>
              </a:rPr>
              <a:t> production </a:t>
            </a:r>
            <a:r>
              <a:rPr lang="en-GB" sz="1200" dirty="0" smtClean="0">
                <a:solidFill>
                  <a:prstClr val="black">
                    <a:lumMod val="85000"/>
                    <a:lumOff val="15000"/>
                  </a:prstClr>
                </a:solidFill>
                <a:latin typeface="Trebuchet MS"/>
                <a:cs typeface="Trebuchet MS"/>
              </a:rPr>
              <a:t>(examples)</a:t>
            </a:r>
            <a:endParaRPr lang="en-GB" sz="1600" dirty="0">
              <a:solidFill>
                <a:prstClr val="black">
                  <a:lumMod val="85000"/>
                  <a:lumOff val="15000"/>
                </a:prstClr>
              </a:solidFill>
              <a:latin typeface="Trebuchet MS"/>
              <a:cs typeface="Trebuchet MS"/>
            </a:endParaRPr>
          </a:p>
        </p:txBody>
      </p:sp>
      <p:sp>
        <p:nvSpPr>
          <p:cNvPr id="26" name="TextBox 25"/>
          <p:cNvSpPr txBox="1"/>
          <p:nvPr/>
        </p:nvSpPr>
        <p:spPr>
          <a:xfrm>
            <a:off x="166856" y="1795046"/>
            <a:ext cx="2042944" cy="584776"/>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Direct </a:t>
            </a:r>
            <a:r>
              <a:rPr lang="en-GB" sz="1600" dirty="0" err="1" smtClean="0">
                <a:solidFill>
                  <a:prstClr val="black">
                    <a:lumMod val="85000"/>
                    <a:lumOff val="15000"/>
                  </a:prstClr>
                </a:solidFill>
                <a:latin typeface="Trebuchet MS"/>
                <a:cs typeface="Trebuchet MS"/>
              </a:rPr>
              <a:t>squark</a:t>
            </a:r>
            <a:r>
              <a:rPr lang="en-GB" sz="1600" dirty="0" smtClean="0">
                <a:solidFill>
                  <a:prstClr val="black">
                    <a:lumMod val="85000"/>
                    <a:lumOff val="15000"/>
                  </a:prstClr>
                </a:solidFill>
                <a:latin typeface="Trebuchet MS"/>
                <a:cs typeface="Trebuchet MS"/>
              </a:rPr>
              <a:t> pair production </a:t>
            </a:r>
            <a:r>
              <a:rPr lang="en-GB" sz="1200" dirty="0" smtClean="0">
                <a:solidFill>
                  <a:prstClr val="black">
                    <a:lumMod val="85000"/>
                    <a:lumOff val="15000"/>
                  </a:prstClr>
                </a:solidFill>
                <a:latin typeface="Trebuchet MS"/>
                <a:cs typeface="Trebuchet MS"/>
              </a:rPr>
              <a:t>(example)</a:t>
            </a:r>
            <a:endParaRPr lang="en-GB" sz="1600" dirty="0" smtClean="0">
              <a:solidFill>
                <a:prstClr val="black">
                  <a:lumMod val="85000"/>
                  <a:lumOff val="15000"/>
                </a:prstClr>
              </a:solidFill>
              <a:latin typeface="Trebuchet MS"/>
              <a:cs typeface="Trebuchet MS"/>
            </a:endParaRPr>
          </a:p>
        </p:txBody>
      </p:sp>
      <p:pic>
        <p:nvPicPr>
          <p:cNvPr id="28" name="Picture 27" descr="Untitled.pdf"/>
          <p:cNvPicPr>
            <a:picLocks noChangeAspect="1"/>
          </p:cNvPicPr>
          <p:nvPr/>
        </p:nvPicPr>
        <p:blipFill>
          <a:blip r:embed="rId4" cstate="print"/>
          <a:srcRect b="66154"/>
          <a:stretch>
            <a:fillRect/>
          </a:stretch>
        </p:blipFill>
        <p:spPr>
          <a:xfrm>
            <a:off x="7224455" y="2438400"/>
            <a:ext cx="1701800" cy="838200"/>
          </a:xfrm>
          <a:prstGeom prst="rect">
            <a:avLst/>
          </a:prstGeom>
        </p:spPr>
      </p:pic>
      <p:pic>
        <p:nvPicPr>
          <p:cNvPr id="29" name="Picture 28" descr="Untitled.pdf"/>
          <p:cNvPicPr>
            <a:picLocks noChangeAspect="1"/>
          </p:cNvPicPr>
          <p:nvPr/>
        </p:nvPicPr>
        <p:blipFill>
          <a:blip r:embed="rId5" cstate="print"/>
          <a:stretch>
            <a:fillRect/>
          </a:stretch>
        </p:blipFill>
        <p:spPr>
          <a:xfrm>
            <a:off x="165100" y="2451100"/>
            <a:ext cx="1816100" cy="825500"/>
          </a:xfrm>
          <a:prstGeom prst="rect">
            <a:avLst/>
          </a:prstGeom>
        </p:spPr>
      </p:pic>
      <p:sp>
        <p:nvSpPr>
          <p:cNvPr id="31" name="TextBox 30"/>
          <p:cNvSpPr txBox="1"/>
          <p:nvPr/>
        </p:nvSpPr>
        <p:spPr>
          <a:xfrm>
            <a:off x="166856" y="3381923"/>
            <a:ext cx="2042944" cy="830997"/>
          </a:xfrm>
          <a:prstGeom prst="rect">
            <a:avLst/>
          </a:prstGeom>
          <a:noFill/>
        </p:spPr>
        <p:txBody>
          <a:bodyPr wrap="square" rtlCol="0">
            <a:spAutoFit/>
          </a:bodyPr>
          <a:lstStyle/>
          <a:p>
            <a:r>
              <a:rPr lang="en-GB" sz="1600" dirty="0" smtClean="0">
                <a:solidFill>
                  <a:prstClr val="black">
                    <a:lumMod val="85000"/>
                    <a:lumOff val="15000"/>
                  </a:prstClr>
                </a:solidFill>
                <a:latin typeface="Trebuchet MS"/>
                <a:cs typeface="Trebuchet MS"/>
              </a:rPr>
              <a:t>Direct gaugino/slepton pair production </a:t>
            </a:r>
            <a:r>
              <a:rPr lang="en-GB" sz="1200" dirty="0" smtClean="0">
                <a:solidFill>
                  <a:prstClr val="black">
                    <a:lumMod val="85000"/>
                    <a:lumOff val="15000"/>
                  </a:prstClr>
                </a:solidFill>
                <a:latin typeface="Trebuchet MS"/>
                <a:cs typeface="Trebuchet MS"/>
              </a:rPr>
              <a:t>(example)</a:t>
            </a:r>
            <a:endParaRPr lang="en-GB" sz="1600" dirty="0" smtClean="0">
              <a:solidFill>
                <a:prstClr val="black">
                  <a:lumMod val="85000"/>
                  <a:lumOff val="15000"/>
                </a:prstClr>
              </a:solidFill>
              <a:latin typeface="Trebuchet MS"/>
              <a:cs typeface="Trebuchet MS"/>
            </a:endParaRPr>
          </a:p>
        </p:txBody>
      </p:sp>
      <p:pic>
        <p:nvPicPr>
          <p:cNvPr id="33" name="Picture 32" descr="Untitled1.pdf"/>
          <p:cNvPicPr>
            <a:picLocks noChangeAspect="1"/>
          </p:cNvPicPr>
          <p:nvPr/>
        </p:nvPicPr>
        <p:blipFill>
          <a:blip r:embed="rId6" cstate="print"/>
          <a:srcRect t="51827" b="25421"/>
          <a:stretch>
            <a:fillRect/>
          </a:stretch>
        </p:blipFill>
        <p:spPr>
          <a:xfrm>
            <a:off x="165100" y="4191000"/>
            <a:ext cx="1778000" cy="869746"/>
          </a:xfrm>
          <a:prstGeom prst="rect">
            <a:avLst/>
          </a:prstGeom>
        </p:spPr>
      </p:pic>
      <p:pic>
        <p:nvPicPr>
          <p:cNvPr id="34" name="Picture 33" descr="Untitled1.pdf"/>
          <p:cNvPicPr>
            <a:picLocks noChangeAspect="1"/>
          </p:cNvPicPr>
          <p:nvPr/>
        </p:nvPicPr>
        <p:blipFill>
          <a:blip r:embed="rId6" cstate="print"/>
          <a:srcRect t="78544"/>
          <a:stretch>
            <a:fillRect/>
          </a:stretch>
        </p:blipFill>
        <p:spPr>
          <a:xfrm>
            <a:off x="165100" y="5041900"/>
            <a:ext cx="1778000" cy="820198"/>
          </a:xfrm>
          <a:prstGeom prst="rect">
            <a:avLst/>
          </a:prstGeom>
        </p:spPr>
      </p:pic>
      <p:sp>
        <p:nvSpPr>
          <p:cNvPr id="36" name="Rectangle 35"/>
          <p:cNvSpPr/>
          <p:nvPr/>
        </p:nvSpPr>
        <p:spPr>
          <a:xfrm>
            <a:off x="6122233" y="2068677"/>
            <a:ext cx="857547" cy="141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2333830" y="1795046"/>
            <a:ext cx="4580820" cy="338554"/>
          </a:xfrm>
          <a:prstGeom prst="rect">
            <a:avLst/>
          </a:prstGeom>
          <a:noFill/>
        </p:spPr>
        <p:txBody>
          <a:bodyPr wrap="square" rtlCol="0">
            <a:spAutoFit/>
          </a:bodyPr>
          <a:lstStyle/>
          <a:p>
            <a:pPr algn="ctr"/>
            <a:r>
              <a:rPr lang="en-GB" sz="1600" dirty="0" smtClean="0">
                <a:solidFill>
                  <a:srgbClr val="D40202"/>
                </a:solidFill>
                <a:latin typeface="Trebuchet MS"/>
                <a:cs typeface="Trebuchet MS"/>
              </a:rPr>
              <a:t>SUSY cross-section versus </a:t>
            </a:r>
            <a:r>
              <a:rPr lang="en-GB" sz="1600" dirty="0" err="1" smtClean="0">
                <a:solidFill>
                  <a:srgbClr val="D40202"/>
                </a:solidFill>
                <a:latin typeface="Trebuchet MS"/>
                <a:cs typeface="Trebuchet MS"/>
              </a:rPr>
              <a:t>sparticle</a:t>
            </a:r>
            <a:r>
              <a:rPr lang="en-GB" sz="1600" dirty="0" smtClean="0">
                <a:solidFill>
                  <a:srgbClr val="D40202"/>
                </a:solidFill>
                <a:latin typeface="Trebuchet MS"/>
                <a:cs typeface="Trebuchet MS"/>
              </a:rPr>
              <a:t> mass</a:t>
            </a:r>
          </a:p>
        </p:txBody>
      </p:sp>
      <p:sp>
        <p:nvSpPr>
          <p:cNvPr id="38" name="TextBox 37"/>
          <p:cNvSpPr txBox="1"/>
          <p:nvPr/>
        </p:nvSpPr>
        <p:spPr>
          <a:xfrm rot="16200000">
            <a:off x="6558467" y="4918094"/>
            <a:ext cx="817539" cy="230832"/>
          </a:xfrm>
          <a:prstGeom prst="rect">
            <a:avLst/>
          </a:prstGeom>
          <a:noFill/>
        </p:spPr>
        <p:txBody>
          <a:bodyPr wrap="none" rtlCol="0">
            <a:spAutoFit/>
          </a:bodyPr>
          <a:lstStyle/>
          <a:p>
            <a:r>
              <a:rPr lang="en-GB" sz="900" dirty="0" err="1" smtClean="0">
                <a:solidFill>
                  <a:prstClr val="white">
                    <a:lumMod val="75000"/>
                  </a:prstClr>
                </a:solidFill>
                <a:latin typeface="Trebuchet MS"/>
                <a:cs typeface="Trebuchet MS"/>
              </a:rPr>
              <a:t>Prospino</a:t>
            </a:r>
            <a:r>
              <a:rPr lang="en-GB" sz="900" dirty="0" smtClean="0">
                <a:solidFill>
                  <a:prstClr val="white">
                    <a:lumMod val="75000"/>
                  </a:prstClr>
                </a:solidFill>
                <a:latin typeface="Trebuchet MS"/>
                <a:cs typeface="Trebuchet MS"/>
              </a:rPr>
              <a:t> 2.1</a:t>
            </a:r>
            <a:endParaRPr lang="en-GB" sz="900" dirty="0">
              <a:solidFill>
                <a:prstClr val="white">
                  <a:lumMod val="75000"/>
                </a:prstClr>
              </a:solidFill>
              <a:latin typeface="Trebuchet MS"/>
              <a:cs typeface="Trebuchet MS"/>
            </a:endParaRPr>
          </a:p>
        </p:txBody>
      </p:sp>
      <p:sp>
        <p:nvSpPr>
          <p:cNvPr id="39" name="Line 42"/>
          <p:cNvSpPr>
            <a:spLocks noChangeShapeType="1"/>
          </p:cNvSpPr>
          <p:nvPr/>
        </p:nvSpPr>
        <p:spPr bwMode="auto">
          <a:xfrm>
            <a:off x="2667000" y="3554942"/>
            <a:ext cx="4184820" cy="0"/>
          </a:xfrm>
          <a:prstGeom prst="line">
            <a:avLst/>
          </a:prstGeom>
          <a:noFill/>
          <a:ln w="9525">
            <a:solidFill>
              <a:schemeClr val="tx1"/>
            </a:solidFill>
            <a:prstDash val="dash"/>
            <a:round/>
            <a:headEnd/>
            <a:tailEnd/>
          </a:ln>
          <a:effectLst/>
        </p:spPr>
        <p:txBody>
          <a:bodyPr>
            <a:prstTxWarp prst="textNoShape">
              <a:avLst/>
            </a:prstTxWarp>
          </a:bodyPr>
          <a:lstStyle/>
          <a:p>
            <a:endParaRPr lang="en-GB">
              <a:solidFill>
                <a:prstClr val="black"/>
              </a:solidFill>
            </a:endParaRPr>
          </a:p>
        </p:txBody>
      </p:sp>
      <p:sp>
        <p:nvSpPr>
          <p:cNvPr id="40" name="Line 55"/>
          <p:cNvSpPr>
            <a:spLocks noChangeShapeType="1"/>
          </p:cNvSpPr>
          <p:nvPr/>
        </p:nvSpPr>
        <p:spPr bwMode="auto">
          <a:xfrm>
            <a:off x="2667000" y="4342608"/>
            <a:ext cx="4184820" cy="0"/>
          </a:xfrm>
          <a:prstGeom prst="line">
            <a:avLst/>
          </a:prstGeom>
          <a:noFill/>
          <a:ln w="9525">
            <a:solidFill>
              <a:schemeClr val="tx1"/>
            </a:solidFill>
            <a:prstDash val="dash"/>
            <a:round/>
            <a:headEnd/>
            <a:tailEnd/>
          </a:ln>
          <a:effectLst/>
        </p:spPr>
        <p:txBody>
          <a:bodyPr>
            <a:prstTxWarp prst="textNoShape">
              <a:avLst/>
            </a:prstTxWarp>
          </a:bodyPr>
          <a:lstStyle/>
          <a:p>
            <a:endParaRPr lang="en-GB">
              <a:solidFill>
                <a:prstClr val="black"/>
              </a:solidFill>
            </a:endParaRPr>
          </a:p>
        </p:txBody>
      </p:sp>
      <p:sp>
        <p:nvSpPr>
          <p:cNvPr id="41" name="TextBox 40"/>
          <p:cNvSpPr txBox="1"/>
          <p:nvPr/>
        </p:nvSpPr>
        <p:spPr>
          <a:xfrm>
            <a:off x="2580217" y="3503939"/>
            <a:ext cx="3363383" cy="261610"/>
          </a:xfrm>
          <a:prstGeom prst="rect">
            <a:avLst/>
          </a:prstGeom>
          <a:noFill/>
        </p:spPr>
        <p:txBody>
          <a:bodyPr wrap="square" rtlCol="0">
            <a:spAutoFit/>
          </a:bodyPr>
          <a:lstStyle/>
          <a:p>
            <a:r>
              <a:rPr lang="en-GB" sz="1100" dirty="0" smtClean="0">
                <a:solidFill>
                  <a:srgbClr val="7F7F7F"/>
                </a:solidFill>
              </a:rPr>
              <a:t>1000 events produced in 2011</a:t>
            </a:r>
            <a:endParaRPr lang="en-GB" sz="1100" dirty="0">
              <a:solidFill>
                <a:srgbClr val="7F7F7F"/>
              </a:solidFill>
            </a:endParaRPr>
          </a:p>
        </p:txBody>
      </p:sp>
      <p:sp>
        <p:nvSpPr>
          <p:cNvPr id="42" name="TextBox 41"/>
          <p:cNvSpPr txBox="1"/>
          <p:nvPr/>
        </p:nvSpPr>
        <p:spPr>
          <a:xfrm>
            <a:off x="2580217" y="4297688"/>
            <a:ext cx="1993774" cy="261610"/>
          </a:xfrm>
          <a:prstGeom prst="rect">
            <a:avLst/>
          </a:prstGeom>
          <a:noFill/>
        </p:spPr>
        <p:txBody>
          <a:bodyPr wrap="none" rtlCol="0">
            <a:spAutoFit/>
          </a:bodyPr>
          <a:lstStyle/>
          <a:p>
            <a:r>
              <a:rPr lang="en-GB" sz="1100" dirty="0" smtClean="0">
                <a:solidFill>
                  <a:prstClr val="black">
                    <a:lumMod val="50000"/>
                    <a:lumOff val="50000"/>
                  </a:prstClr>
                </a:solidFill>
              </a:rPr>
              <a:t>100 events produced in 2011</a:t>
            </a:r>
            <a:endParaRPr lang="en-GB" sz="1100" dirty="0">
              <a:solidFill>
                <a:prstClr val="black">
                  <a:lumMod val="50000"/>
                  <a:lumOff val="50000"/>
                </a:prstClr>
              </a:solidFill>
            </a:endParaRPr>
          </a:p>
        </p:txBody>
      </p:sp>
      <p:pic>
        <p:nvPicPr>
          <p:cNvPr id="21" name="Picture 20" descr="Untitled.pdf"/>
          <p:cNvPicPr>
            <a:picLocks noChangeAspect="1"/>
          </p:cNvPicPr>
          <p:nvPr/>
        </p:nvPicPr>
        <p:blipFill>
          <a:blip r:embed="rId7" cstate="print"/>
          <a:stretch>
            <a:fillRect/>
          </a:stretch>
        </p:blipFill>
        <p:spPr>
          <a:xfrm>
            <a:off x="7239000" y="4267200"/>
            <a:ext cx="1697838" cy="823578"/>
          </a:xfrm>
          <a:prstGeom prst="rect">
            <a:avLst/>
          </a:prstGeom>
        </p:spPr>
      </p:pic>
      <p:pic>
        <p:nvPicPr>
          <p:cNvPr id="23" name="Picture 22" descr="Untitled.pdf"/>
          <p:cNvPicPr>
            <a:picLocks noChangeAspect="1"/>
          </p:cNvPicPr>
          <p:nvPr/>
        </p:nvPicPr>
        <p:blipFill>
          <a:blip r:embed="rId4" cstate="print"/>
          <a:srcRect t="70051"/>
          <a:stretch>
            <a:fillRect/>
          </a:stretch>
        </p:blipFill>
        <p:spPr>
          <a:xfrm>
            <a:off x="7226572" y="3352800"/>
            <a:ext cx="1701800" cy="741688"/>
          </a:xfrm>
          <a:prstGeom prst="rect">
            <a:avLst/>
          </a:prstGeom>
        </p:spPr>
      </p:pic>
      <p:sp>
        <p:nvSpPr>
          <p:cNvPr id="22" name="TextBox 21"/>
          <p:cNvSpPr txBox="1"/>
          <p:nvPr/>
        </p:nvSpPr>
        <p:spPr>
          <a:xfrm>
            <a:off x="0" y="5915940"/>
            <a:ext cx="9144000" cy="663901"/>
          </a:xfrm>
          <a:prstGeom prst="rect">
            <a:avLst/>
          </a:prstGeom>
          <a:solidFill>
            <a:srgbClr val="800000"/>
          </a:solidFill>
        </p:spPr>
        <p:txBody>
          <a:bodyPr wrap="square" bIns="93600" rtlCol="0">
            <a:spAutoFit/>
          </a:bodyPr>
          <a:lstStyle/>
          <a:p>
            <a:pPr algn="ctr"/>
            <a:r>
              <a:rPr lang="en-GB" sz="1800" dirty="0" smtClean="0">
                <a:solidFill>
                  <a:srgbClr val="FFFFFF"/>
                </a:solidFill>
                <a:latin typeface="Trebuchet MS"/>
                <a:cs typeface="Trebuchet MS"/>
              </a:rPr>
              <a:t>Also: dedicated searches for SUSY with long-lived particles and </a:t>
            </a:r>
            <a:r>
              <a:rPr lang="en-GB" sz="1800" i="1" dirty="0" smtClean="0">
                <a:solidFill>
                  <a:srgbClr val="FFFFFF"/>
                </a:solidFill>
                <a:latin typeface="Trebuchet MS"/>
                <a:cs typeface="Trebuchet MS"/>
              </a:rPr>
              <a:t>R</a:t>
            </a:r>
            <a:r>
              <a:rPr lang="en-GB" sz="1800" dirty="0" smtClean="0">
                <a:solidFill>
                  <a:srgbClr val="FFFFFF"/>
                </a:solidFill>
                <a:latin typeface="Trebuchet MS"/>
                <a:cs typeface="Trebuchet MS"/>
              </a:rPr>
              <a:t>-parity violation</a:t>
            </a:r>
          </a:p>
          <a:p>
            <a:pPr algn="ctr">
              <a:spcBef>
                <a:spcPts val="600"/>
              </a:spcBef>
            </a:pPr>
            <a:r>
              <a:rPr lang="en-GB" sz="1100" dirty="0" smtClean="0">
                <a:solidFill>
                  <a:srgbClr val="FFFFFF"/>
                </a:solidFill>
                <a:latin typeface="Trebuchet MS"/>
                <a:cs typeface="Trebuchet MS"/>
              </a:rPr>
              <a:t>Recent (Oct 23) ATLAS seminar by Nick Barlow reviewing results on long-lived particle searches with ATLAS</a:t>
            </a:r>
          </a:p>
        </p:txBody>
      </p:sp>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13228</TotalTime>
  <Words>14181</Words>
  <Application>Microsoft Office PowerPoint</Application>
  <PresentationFormat>On-screen Show (4:3)</PresentationFormat>
  <Paragraphs>1846</Paragraphs>
  <Slides>107</Slides>
  <Notes>107</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107</vt:i4>
      </vt:variant>
    </vt:vector>
  </HeadingPairs>
  <TitlesOfParts>
    <vt:vector size="113" baseType="lpstr">
      <vt:lpstr>Module</vt:lpstr>
      <vt:lpstr>1_Module</vt:lpstr>
      <vt:lpstr>Equation</vt:lpstr>
      <vt:lpstr>CorelPhotoPaint.Image.10</vt:lpstr>
      <vt:lpstr>Formel</vt:lpstr>
      <vt:lpstr>Équation</vt:lpstr>
      <vt:lpstr>Higgshlights from the LHC: Searching for anosmalies</vt:lpstr>
      <vt:lpstr>Outline</vt:lpstr>
      <vt:lpstr>Slide 3</vt:lpstr>
      <vt:lpstr>Slide 4</vt:lpstr>
      <vt:lpstr>a. Rare Phenomena       Huge Background</vt:lpstr>
      <vt:lpstr>Slide 6</vt:lpstr>
      <vt:lpstr>Slide 7</vt:lpstr>
      <vt:lpstr>(17/12/12) Publications</vt:lpstr>
      <vt:lpstr>Slide 9</vt:lpstr>
      <vt:lpstr>Slide 10</vt:lpstr>
      <vt:lpstr>Slide 11</vt:lpstr>
      <vt:lpstr>Slide 12</vt:lpstr>
      <vt:lpstr>Slide 13</vt:lpstr>
      <vt:lpstr>Slide 14</vt:lpstr>
      <vt:lpstr>Slide 15</vt:lpstr>
      <vt:lpstr>Searching for anosmalies</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Higgs Discovery and Properties (including latest LHC data)</vt:lpstr>
      <vt:lpstr>Slide 51</vt:lpstr>
      <vt:lpstr>Slide 52</vt:lpstr>
      <vt:lpstr>Slide 53</vt:lpstr>
      <vt:lpstr>July 2012 Revolution</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Higgs mass?</vt:lpstr>
      <vt:lpstr>Higgs Decay Properties?</vt:lpstr>
      <vt:lpstr>Higgs Spin?</vt:lpstr>
      <vt:lpstr>Slide 84</vt:lpstr>
      <vt:lpstr>Conclusion</vt:lpstr>
      <vt:lpstr>Slide 86</vt:lpstr>
      <vt:lpstr>Slide 87</vt:lpstr>
      <vt:lpstr>ATLAS Higgs mass?</vt:lpstr>
      <vt:lpstr>ATLAS Higgs mass?</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dc:creator>
  <cp:lastModifiedBy>Tony</cp:lastModifiedBy>
  <cp:revision>642</cp:revision>
  <dcterms:created xsi:type="dcterms:W3CDTF">2010-04-16T08:52:23Z</dcterms:created>
  <dcterms:modified xsi:type="dcterms:W3CDTF">2012-12-18T09:13:09Z</dcterms:modified>
</cp:coreProperties>
</file>